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6" r:id="rId5"/>
    <p:sldMasterId id="2147483699" r:id="rId6"/>
    <p:sldMasterId id="2147483712" r:id="rId7"/>
    <p:sldMasterId id="2147483725" r:id="rId8"/>
    <p:sldMasterId id="2147483738" r:id="rId9"/>
    <p:sldMasterId id="2147483751" r:id="rId10"/>
    <p:sldMasterId id="2147483764" r:id="rId11"/>
    <p:sldMasterId id="2147483777" r:id="rId12"/>
    <p:sldMasterId id="2147483790" r:id="rId13"/>
  </p:sldMasterIdLst>
  <p:notesMasterIdLst>
    <p:notesMasterId r:id="rId15"/>
  </p:notesMasterIdLst>
  <p:handoutMasterIdLst>
    <p:handoutMasterId r:id="rId35"/>
  </p:handoutMasterIdLst>
  <p:sldIdLst>
    <p:sldId id="2772" r:id="rId14"/>
    <p:sldId id="2800" r:id="rId16"/>
    <p:sldId id="2707" r:id="rId17"/>
    <p:sldId id="2814" r:id="rId18"/>
    <p:sldId id="2799" r:id="rId19"/>
    <p:sldId id="2801" r:id="rId20"/>
    <p:sldId id="2802" r:id="rId21"/>
    <p:sldId id="2845" r:id="rId22"/>
    <p:sldId id="2829" r:id="rId23"/>
    <p:sldId id="2830" r:id="rId24"/>
    <p:sldId id="2784" r:id="rId25"/>
    <p:sldId id="2844" r:id="rId26"/>
    <p:sldId id="2846" r:id="rId27"/>
    <p:sldId id="2809" r:id="rId28"/>
    <p:sldId id="2832" r:id="rId29"/>
    <p:sldId id="2813" r:id="rId30"/>
    <p:sldId id="2820" r:id="rId31"/>
    <p:sldId id="2821" r:id="rId32"/>
    <p:sldId id="2824" r:id="rId33"/>
    <p:sldId id="2757" r:id="rId34"/>
  </p:sldIdLst>
  <p:sldSz cx="12192000" cy="6858000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1224284-8750-4B8F-B9C2-B60B62C70E6B}">
          <p14:sldIdLst>
            <p14:sldId id="2772"/>
            <p14:sldId id="2800"/>
            <p14:sldId id="2707"/>
            <p14:sldId id="2814"/>
            <p14:sldId id="2799"/>
            <p14:sldId id="2801"/>
            <p14:sldId id="2802"/>
            <p14:sldId id="2845"/>
            <p14:sldId id="2829"/>
            <p14:sldId id="2830"/>
            <p14:sldId id="2784"/>
            <p14:sldId id="2844"/>
            <p14:sldId id="2846"/>
            <p14:sldId id="2809"/>
            <p14:sldId id="2832"/>
            <p14:sldId id="2813"/>
            <p14:sldId id="2820"/>
            <p14:sldId id="2821"/>
            <p14:sldId id="2824"/>
            <p14:sldId id="2757"/>
          </p14:sldIdLst>
        </p14:section>
        <p14:section name="无标题节" id="{4AFB3A38-0D32-418E-8468-E6A7803A917B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3" name="Author" initials="A" lastIdx="1" clrIdx="2"/>
  <p:cmAuthor id="0" name="wyb" initials="w" lastIdx="1" clrIdx="0"/>
  <p:cmAuthor id="1" name="HESHILONG" initials="H" lastIdx="3" clrIdx="0"/>
  <p:cmAuthor id="4" name="Deanna Schuler (Bookey Consulting)" initials="D" lastIdx="2" clrIdx="0"/>
  <p:cmAuthor id="5" name="moliemylin" initials="m" lastIdx="1" clrIdx="0"/>
  <p:cmAuthor id="6" name="Xinxchen" initials="X" lastIdx="2" clrIdx="0"/>
  <p:cmAuthor id="7" name="S0209388" initials="S" lastIdx="0" clrIdx="0"/>
  <p:cmAuthor id="8" name="ShiauHuaSun" initials="S" lastIdx="3" clrIdx="0"/>
  <p:cmAuthor id="9" name="happyyao" initials="h" lastIdx="0" clrIdx="0"/>
  <p:cmAuthor id="10" name="jiantingchen" initials="j" lastIdx="4" clrIdx="1"/>
  <p:cmAuthor id="11" name="x1029157" initials="x" lastIdx="1" clrIdx="0"/>
  <p:cmAuthor id="12" name="zhipeng" initials="z" lastIdx="1" clrIdx="0"/>
  <p:cmAuthor id="13" name="Paula White (Silver Fox)" initials="P" lastIdx="4" clrIdx="0"/>
  <p:cmAuthor id="14" name="x0923560" initials="x" lastIdx="1" clrIdx="0"/>
  <p:cmAuthor id="15" name="zzhen.wang" initials="z" lastIdx="1" clrIdx="0"/>
  <p:cmAuthor id="18" name="auo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FF529"/>
    <a:srgbClr val="333F50"/>
    <a:srgbClr val="F7AB78"/>
    <a:srgbClr val="E7E6E6"/>
    <a:srgbClr val="ED7D31"/>
    <a:srgbClr val="F37A29"/>
    <a:srgbClr val="D6680F"/>
    <a:srgbClr val="BF835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8" autoAdjust="0"/>
    <p:restoredTop sz="88628" autoAdjust="0"/>
  </p:normalViewPr>
  <p:slideViewPr>
    <p:cSldViewPr snapToGrid="0">
      <p:cViewPr varScale="1">
        <p:scale>
          <a:sx n="93" d="100"/>
          <a:sy n="93" d="100"/>
        </p:scale>
        <p:origin x="16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0" Type="http://schemas.openxmlformats.org/officeDocument/2006/relationships/tags" Target="tags/tag227.xml"/><Relationship Id="rId4" Type="http://schemas.openxmlformats.org/officeDocument/2006/relationships/slideMaster" Target="slideMasters/slideMaster3.xml"/><Relationship Id="rId39" Type="http://schemas.openxmlformats.org/officeDocument/2006/relationships/commentAuthors" Target="commentAuthors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slide" Target="slides/slide20.xml"/><Relationship Id="rId33" Type="http://schemas.openxmlformats.org/officeDocument/2006/relationships/slide" Target="slides/slide19.xml"/><Relationship Id="rId32" Type="http://schemas.openxmlformats.org/officeDocument/2006/relationships/slide" Target="slides/slide18.xml"/><Relationship Id="rId31" Type="http://schemas.openxmlformats.org/officeDocument/2006/relationships/slide" Target="slides/slide17.xml"/><Relationship Id="rId30" Type="http://schemas.openxmlformats.org/officeDocument/2006/relationships/slide" Target="slides/slide1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5.xml"/><Relationship Id="rId28" Type="http://schemas.openxmlformats.org/officeDocument/2006/relationships/slide" Target="slides/slide14.xml"/><Relationship Id="rId27" Type="http://schemas.openxmlformats.org/officeDocument/2006/relationships/slide" Target="slides/slide13.xml"/><Relationship Id="rId26" Type="http://schemas.openxmlformats.org/officeDocument/2006/relationships/slide" Target="slides/slide12.xml"/><Relationship Id="rId25" Type="http://schemas.openxmlformats.org/officeDocument/2006/relationships/slide" Target="slides/slide11.xml"/><Relationship Id="rId24" Type="http://schemas.openxmlformats.org/officeDocument/2006/relationships/slide" Target="slides/slide10.xml"/><Relationship Id="rId23" Type="http://schemas.openxmlformats.org/officeDocument/2006/relationships/slide" Target="slides/slide9.xml"/><Relationship Id="rId22" Type="http://schemas.openxmlformats.org/officeDocument/2006/relationships/slide" Target="slides/slide8.xml"/><Relationship Id="rId21" Type="http://schemas.openxmlformats.org/officeDocument/2006/relationships/slide" Target="slides/slide7.xml"/><Relationship Id="rId20" Type="http://schemas.openxmlformats.org/officeDocument/2006/relationships/slide" Target="slides/slide6.xml"/><Relationship Id="rId2" Type="http://schemas.openxmlformats.org/officeDocument/2006/relationships/theme" Target="theme/theme1.xml"/><Relationship Id="rId19" Type="http://schemas.openxmlformats.org/officeDocument/2006/relationships/slide" Target="slides/slide5.xml"/><Relationship Id="rId18" Type="http://schemas.openxmlformats.org/officeDocument/2006/relationships/slide" Target="slides/slide4.xml"/><Relationship Id="rId17" Type="http://schemas.openxmlformats.org/officeDocument/2006/relationships/slide" Target="slides/slide3.xml"/><Relationship Id="rId16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博视源企业宣传画册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博视源企业宣传画册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87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90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93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66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69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72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75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78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8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84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734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6.xml"/><Relationship Id="rId8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9.xml"/><Relationship Id="rId13" Type="http://schemas.openxmlformats.org/officeDocument/2006/relationships/theme" Target="../theme/theme10.xml"/><Relationship Id="rId12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1.xml"/><Relationship Id="rId13" Type="http://schemas.openxmlformats.org/officeDocument/2006/relationships/theme" Target="../theme/theme11.xml"/><Relationship Id="rId12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0.xml"/><Relationship Id="rId8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33.xml"/><Relationship Id="rId13" Type="http://schemas.openxmlformats.org/officeDocument/2006/relationships/theme" Target="../theme/theme12.xml"/><Relationship Id="rId12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32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17" Type="http://schemas.openxmlformats.org/officeDocument/2006/relationships/tags" Target="../tags/tag65.xml"/><Relationship Id="rId16" Type="http://schemas.openxmlformats.org/officeDocument/2006/relationships/tags" Target="../tags/tag64.xml"/><Relationship Id="rId15" Type="http://schemas.openxmlformats.org/officeDocument/2006/relationships/tags" Target="../tags/tag63.xml"/><Relationship Id="rId14" Type="http://schemas.openxmlformats.org/officeDocument/2006/relationships/tags" Target="../tags/tag62.xml"/><Relationship Id="rId13" Type="http://schemas.openxmlformats.org/officeDocument/2006/relationships/tags" Target="../tags/tag61.xml"/><Relationship Id="rId12" Type="http://schemas.openxmlformats.org/officeDocument/2006/relationships/tags" Target="../tags/tag60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0.xml"/><Relationship Id="rId8" Type="http://schemas.openxmlformats.org/officeDocument/2006/relationships/slideLayout" Target="../slideLayouts/slideLayout79.xml"/><Relationship Id="rId7" Type="http://schemas.openxmlformats.org/officeDocument/2006/relationships/slideLayout" Target="../slideLayouts/slideLayout78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3.xml"/><Relationship Id="rId13" Type="http://schemas.openxmlformats.org/officeDocument/2006/relationships/theme" Target="../theme/theme7.xml"/><Relationship Id="rId12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1.xml"/><Relationship Id="rId1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2.xml"/><Relationship Id="rId8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0.xml"/><Relationship Id="rId6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12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3.xml"/><Relationship Id="rId1" Type="http://schemas.openxmlformats.org/officeDocument/2006/relationships/slideLayout" Target="../slideLayouts/slideLayout84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4.xml"/><Relationship Id="rId8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7.xml"/><Relationship Id="rId13" Type="http://schemas.openxmlformats.org/officeDocument/2006/relationships/theme" Target="../theme/theme9.xml"/><Relationship Id="rId12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0.xml"/><Relationship Id="rId8" Type="http://schemas.openxmlformats.org/officeDocument/2006/relationships/tags" Target="../tags/tag172.xml"/><Relationship Id="rId7" Type="http://schemas.openxmlformats.org/officeDocument/2006/relationships/tags" Target="../tags/tag171.xml"/><Relationship Id="rId6" Type="http://schemas.openxmlformats.org/officeDocument/2006/relationships/tags" Target="../tags/tag170.xml"/><Relationship Id="rId5" Type="http://schemas.openxmlformats.org/officeDocument/2006/relationships/image" Target="../media/image19.png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0" Type="http://schemas.openxmlformats.org/officeDocument/2006/relationships/notesSlide" Target="../notesSlides/notesSlide6.xml"/><Relationship Id="rId1" Type="http://schemas.openxmlformats.org/officeDocument/2006/relationships/tags" Target="../tags/tag166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8" Type="http://schemas.openxmlformats.org/officeDocument/2006/relationships/tags" Target="../tags/tag179.xml"/><Relationship Id="rId7" Type="http://schemas.openxmlformats.org/officeDocument/2006/relationships/tags" Target="../tags/tag178.xml"/><Relationship Id="rId6" Type="http://schemas.openxmlformats.org/officeDocument/2006/relationships/tags" Target="../tags/tag177.xml"/><Relationship Id="rId5" Type="http://schemas.openxmlformats.org/officeDocument/2006/relationships/image" Target="../media/image20.png"/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0" Type="http://schemas.openxmlformats.org/officeDocument/2006/relationships/notesSlide" Target="../notesSlides/notesSlide7.xml"/><Relationship Id="rId1" Type="http://schemas.openxmlformats.org/officeDocument/2006/relationships/tags" Target="../tags/tag173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114.xml"/><Relationship Id="rId7" Type="http://schemas.openxmlformats.org/officeDocument/2006/relationships/tags" Target="../tags/tag185.xml"/><Relationship Id="rId6" Type="http://schemas.openxmlformats.org/officeDocument/2006/relationships/tags" Target="../tags/tag184.xml"/><Relationship Id="rId5" Type="http://schemas.openxmlformats.org/officeDocument/2006/relationships/image" Target="../media/image21.png"/><Relationship Id="rId4" Type="http://schemas.openxmlformats.org/officeDocument/2006/relationships/tags" Target="../tags/tag183.xml"/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ags" Target="../tags/tag18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138.xml"/><Relationship Id="rId6" Type="http://schemas.openxmlformats.org/officeDocument/2006/relationships/tags" Target="../tags/tag190.xml"/><Relationship Id="rId5" Type="http://schemas.openxmlformats.org/officeDocument/2006/relationships/image" Target="../media/image22.png"/><Relationship Id="rId4" Type="http://schemas.openxmlformats.org/officeDocument/2006/relationships/tags" Target="../tags/tag189.xml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tags" Target="../tags/tag186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2.xml"/><Relationship Id="rId4" Type="http://schemas.openxmlformats.org/officeDocument/2006/relationships/tags" Target="../tags/tag194.xml"/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02.xml"/><Relationship Id="rId8" Type="http://schemas.openxmlformats.org/officeDocument/2006/relationships/tags" Target="../tags/tag201.xml"/><Relationship Id="rId7" Type="http://schemas.openxmlformats.org/officeDocument/2006/relationships/tags" Target="../tags/tag200.xml"/><Relationship Id="rId6" Type="http://schemas.openxmlformats.org/officeDocument/2006/relationships/tags" Target="../tags/tag199.xml"/><Relationship Id="rId5" Type="http://schemas.openxmlformats.org/officeDocument/2006/relationships/image" Target="../media/image23.png"/><Relationship Id="rId4" Type="http://schemas.openxmlformats.org/officeDocument/2006/relationships/tags" Target="../tags/tag198.xml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4" Type="http://schemas.openxmlformats.org/officeDocument/2006/relationships/slideLayout" Target="../slideLayouts/slideLayout102.xml"/><Relationship Id="rId13" Type="http://schemas.openxmlformats.org/officeDocument/2006/relationships/tags" Target="../tags/tag206.xml"/><Relationship Id="rId12" Type="http://schemas.openxmlformats.org/officeDocument/2006/relationships/tags" Target="../tags/tag205.xml"/><Relationship Id="rId11" Type="http://schemas.openxmlformats.org/officeDocument/2006/relationships/tags" Target="../tags/tag204.xml"/><Relationship Id="rId10" Type="http://schemas.openxmlformats.org/officeDocument/2006/relationships/tags" Target="../tags/tag203.xml"/><Relationship Id="rId1" Type="http://schemas.openxmlformats.org/officeDocument/2006/relationships/tags" Target="../tags/tag195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212.xml"/><Relationship Id="rId8" Type="http://schemas.openxmlformats.org/officeDocument/2006/relationships/image" Target="../media/image26.emf"/><Relationship Id="rId7" Type="http://schemas.openxmlformats.org/officeDocument/2006/relationships/tags" Target="../tags/tag211.xml"/><Relationship Id="rId6" Type="http://schemas.openxmlformats.org/officeDocument/2006/relationships/image" Target="../media/image25.emf"/><Relationship Id="rId5" Type="http://schemas.openxmlformats.org/officeDocument/2006/relationships/tags" Target="../tags/tag210.xml"/><Relationship Id="rId4" Type="http://schemas.openxmlformats.org/officeDocument/2006/relationships/image" Target="../media/image24.emf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4" Type="http://schemas.openxmlformats.org/officeDocument/2006/relationships/slideLayout" Target="../slideLayouts/slideLayout42.xml"/><Relationship Id="rId13" Type="http://schemas.openxmlformats.org/officeDocument/2006/relationships/tags" Target="../tags/tag216.xml"/><Relationship Id="rId12" Type="http://schemas.openxmlformats.org/officeDocument/2006/relationships/tags" Target="../tags/tag215.xml"/><Relationship Id="rId11" Type="http://schemas.openxmlformats.org/officeDocument/2006/relationships/tags" Target="../tags/tag214.xml"/><Relationship Id="rId10" Type="http://schemas.openxmlformats.org/officeDocument/2006/relationships/tags" Target="../tags/tag213.xml"/><Relationship Id="rId1" Type="http://schemas.openxmlformats.org/officeDocument/2006/relationships/tags" Target="../tags/tag207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2.xml"/><Relationship Id="rId4" Type="http://schemas.openxmlformats.org/officeDocument/2006/relationships/tags" Target="../tags/tag219.xml"/><Relationship Id="rId3" Type="http://schemas.openxmlformats.org/officeDocument/2006/relationships/image" Target="../media/image27.png"/><Relationship Id="rId2" Type="http://schemas.openxmlformats.org/officeDocument/2006/relationships/tags" Target="../tags/tag218.xml"/><Relationship Id="rId1" Type="http://schemas.openxmlformats.org/officeDocument/2006/relationships/tags" Target="../tags/tag217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4.xml"/><Relationship Id="rId4" Type="http://schemas.openxmlformats.org/officeDocument/2006/relationships/tags" Target="../tags/tag222.xml"/><Relationship Id="rId3" Type="http://schemas.openxmlformats.org/officeDocument/2006/relationships/image" Target="../media/image28.png"/><Relationship Id="rId2" Type="http://schemas.openxmlformats.org/officeDocument/2006/relationships/tags" Target="../tags/tag221.xml"/><Relationship Id="rId1" Type="http://schemas.openxmlformats.org/officeDocument/2006/relationships/tags" Target="../tags/tag220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6.xml"/><Relationship Id="rId4" Type="http://schemas.openxmlformats.org/officeDocument/2006/relationships/tags" Target="../tags/tag225.xml"/><Relationship Id="rId3" Type="http://schemas.openxmlformats.org/officeDocument/2006/relationships/image" Target="../media/image29.png"/><Relationship Id="rId2" Type="http://schemas.openxmlformats.org/officeDocument/2006/relationships/tags" Target="../tags/tag224.xml"/><Relationship Id="rId1" Type="http://schemas.openxmlformats.org/officeDocument/2006/relationships/tags" Target="../tags/tag22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3" Type="http://schemas.openxmlformats.org/officeDocument/2006/relationships/notesSlide" Target="../notesSlides/notesSlide2.xml"/><Relationship Id="rId22" Type="http://schemas.openxmlformats.org/officeDocument/2006/relationships/slideLayout" Target="../slideLayouts/slideLayout7.xml"/><Relationship Id="rId21" Type="http://schemas.openxmlformats.org/officeDocument/2006/relationships/tags" Target="../tags/tag116.xml"/><Relationship Id="rId20" Type="http://schemas.openxmlformats.org/officeDocument/2006/relationships/tags" Target="../tags/tag115.xml"/><Relationship Id="rId2" Type="http://schemas.openxmlformats.org/officeDocument/2006/relationships/tags" Target="../tags/tag97.xml"/><Relationship Id="rId19" Type="http://schemas.openxmlformats.org/officeDocument/2006/relationships/tags" Target="../tags/tag114.xml"/><Relationship Id="rId18" Type="http://schemas.openxmlformats.org/officeDocument/2006/relationships/tags" Target="../tags/tag113.xml"/><Relationship Id="rId17" Type="http://schemas.openxmlformats.org/officeDocument/2006/relationships/tags" Target="../tags/tag112.xml"/><Relationship Id="rId16" Type="http://schemas.openxmlformats.org/officeDocument/2006/relationships/tags" Target="../tags/tag111.xml"/><Relationship Id="rId15" Type="http://schemas.openxmlformats.org/officeDocument/2006/relationships/tags" Target="../tags/tag110.xml"/><Relationship Id="rId14" Type="http://schemas.openxmlformats.org/officeDocument/2006/relationships/tags" Target="../tags/tag109.xml"/><Relationship Id="rId13" Type="http://schemas.openxmlformats.org/officeDocument/2006/relationships/tags" Target="../tags/tag108.xml"/><Relationship Id="rId12" Type="http://schemas.openxmlformats.org/officeDocument/2006/relationships/tags" Target="../tags/tag107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9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6.xml"/><Relationship Id="rId1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0.xml"/><Relationship Id="rId4" Type="http://schemas.openxmlformats.org/officeDocument/2006/relationships/image" Target="../media/image10.png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tags" Target="../tags/tag125.xml"/><Relationship Id="rId5" Type="http://schemas.openxmlformats.org/officeDocument/2006/relationships/image" Target="../media/image11.png"/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121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3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3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44.xml"/><Relationship Id="rId8" Type="http://schemas.openxmlformats.org/officeDocument/2006/relationships/tags" Target="../tags/tag143.xml"/><Relationship Id="rId7" Type="http://schemas.openxmlformats.org/officeDocument/2006/relationships/tags" Target="../tags/tag142.xml"/><Relationship Id="rId6" Type="http://schemas.openxmlformats.org/officeDocument/2006/relationships/tags" Target="../tags/tag141.xml"/><Relationship Id="rId5" Type="http://schemas.openxmlformats.org/officeDocument/2006/relationships/tags" Target="../tags/tag140.xml"/><Relationship Id="rId4" Type="http://schemas.openxmlformats.org/officeDocument/2006/relationships/tags" Target="../tags/tag139.xml"/><Relationship Id="rId3" Type="http://schemas.openxmlformats.org/officeDocument/2006/relationships/image" Target="../media/image14.png"/><Relationship Id="rId2" Type="http://schemas.openxmlformats.org/officeDocument/2006/relationships/tags" Target="../tags/tag138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148.xml"/><Relationship Id="rId12" Type="http://schemas.openxmlformats.org/officeDocument/2006/relationships/tags" Target="../tags/tag147.xml"/><Relationship Id="rId11" Type="http://schemas.openxmlformats.org/officeDocument/2006/relationships/tags" Target="../tags/tag146.xml"/><Relationship Id="rId10" Type="http://schemas.openxmlformats.org/officeDocument/2006/relationships/tags" Target="../tags/tag145.xml"/><Relationship Id="rId1" Type="http://schemas.openxmlformats.org/officeDocument/2006/relationships/tags" Target="../tags/tag13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tags" Target="../tags/tag155.xml"/><Relationship Id="rId7" Type="http://schemas.openxmlformats.org/officeDocument/2006/relationships/tags" Target="../tags/tag154.xml"/><Relationship Id="rId6" Type="http://schemas.openxmlformats.org/officeDocument/2006/relationships/tags" Target="../tags/tag153.xml"/><Relationship Id="rId5" Type="http://schemas.openxmlformats.org/officeDocument/2006/relationships/image" Target="../media/image15.png"/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4" Type="http://schemas.openxmlformats.org/officeDocument/2006/relationships/notesSlide" Target="../notesSlides/notesSlide4.xml"/><Relationship Id="rId13" Type="http://schemas.openxmlformats.org/officeDocument/2006/relationships/slideLayout" Target="../slideLayouts/slideLayout126.xml"/><Relationship Id="rId12" Type="http://schemas.openxmlformats.org/officeDocument/2006/relationships/tags" Target="../tags/tag157.xml"/><Relationship Id="rId11" Type="http://schemas.openxmlformats.org/officeDocument/2006/relationships/image" Target="../media/image17.png"/><Relationship Id="rId10" Type="http://schemas.openxmlformats.org/officeDocument/2006/relationships/tags" Target="../tags/tag156.xml"/><Relationship Id="rId1" Type="http://schemas.openxmlformats.org/officeDocument/2006/relationships/tags" Target="../tags/tag149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65.xml"/><Relationship Id="rId8" Type="http://schemas.openxmlformats.org/officeDocument/2006/relationships/tags" Target="../tags/tag164.xml"/><Relationship Id="rId7" Type="http://schemas.openxmlformats.org/officeDocument/2006/relationships/tags" Target="../tags/tag163.xml"/><Relationship Id="rId6" Type="http://schemas.openxmlformats.org/officeDocument/2006/relationships/tags" Target="../tags/tag162.xml"/><Relationship Id="rId5" Type="http://schemas.openxmlformats.org/officeDocument/2006/relationships/image" Target="../media/image18.png"/><Relationship Id="rId4" Type="http://schemas.openxmlformats.org/officeDocument/2006/relationships/tags" Target="../tags/tag161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78.xml"/><Relationship Id="rId1" Type="http://schemas.openxmlformats.org/officeDocument/2006/relationships/tags" Target="../tags/tag1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0830" y="1925320"/>
            <a:ext cx="9836150" cy="702945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/>
          <a:p>
            <a:pPr algn="l"/>
            <a:r>
              <a:rPr lang="zh-CN" altLang="en-US" sz="4000" spc="600" dirty="0">
                <a:ln w="19050">
                  <a:noFill/>
                  <a:prstDash val="solid"/>
                </a:ln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  <a:cs typeface="阿里巴巴普惠体 Heavy" panose="00020600040101010101" charset="-122"/>
              </a:rPr>
              <a:t>厦门博视源机器视觉技术有限公司</a:t>
            </a:r>
            <a:endParaRPr lang="zh-CN" altLang="en-US" sz="4000" spc="600" dirty="0">
              <a:ln w="19050">
                <a:noFill/>
                <a:prstDash val="solid"/>
              </a:ln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  <a:cs typeface="阿里巴巴普惠体 Heavy" panose="0002060004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8140" y="4540250"/>
            <a:ext cx="2468880" cy="354330"/>
          </a:xfrm>
          <a:prstGeom prst="rect">
            <a:avLst/>
          </a:prstGeom>
          <a:solidFill>
            <a:srgbClr val="F37A29">
              <a:alpha val="63000"/>
            </a:srgbClr>
          </a:solidFill>
          <a:ln>
            <a:noFill/>
          </a:ln>
        </p:spPr>
        <p:txBody>
          <a:bodyPr wrap="square" anchor="ctr" anchorCtr="1">
            <a:no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汇报人：</a:t>
            </a:r>
            <a:endParaRPr lang="zh-CN" altLang="en-US" b="1" dirty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8140" y="5201285"/>
            <a:ext cx="2468245" cy="412750"/>
          </a:xfrm>
          <a:prstGeom prst="rect">
            <a:avLst/>
          </a:prstGeom>
          <a:solidFill>
            <a:srgbClr val="F37A29">
              <a:alpha val="63000"/>
            </a:srgbClr>
          </a:solidFill>
          <a:ln>
            <a:noFill/>
          </a:ln>
        </p:spPr>
        <p:txBody>
          <a:bodyPr wrap="square" anchor="ctr" anchorCtr="1">
            <a:no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时间：</a:t>
            </a:r>
            <a:r>
              <a:rPr lang="en-US" altLang="zh-CN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2023.08.10</a:t>
            </a:r>
            <a:endParaRPr lang="en-US" altLang="zh-CN" b="1" dirty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2" name="TextBox 5"/>
          <p:cNvSpPr txBox="1"/>
          <p:nvPr/>
        </p:nvSpPr>
        <p:spPr>
          <a:xfrm>
            <a:off x="358140" y="2982595"/>
            <a:ext cx="7559675" cy="641350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/>
          <a:p>
            <a:pPr algn="l"/>
            <a:r>
              <a:rPr lang="zh-CN" altLang="en-US" sz="3600" spc="600" dirty="0">
                <a:ln w="19050">
                  <a:noFill/>
                  <a:prstDash val="soli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塑料</a:t>
            </a:r>
            <a:r>
              <a:rPr lang="zh-CN" altLang="en-US" sz="3600" spc="600" dirty="0">
                <a:ln w="19050">
                  <a:noFill/>
                  <a:prstDash val="soli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扣检测报告</a:t>
            </a:r>
            <a:endParaRPr lang="zh-CN" altLang="en-US" sz="3600" spc="600" dirty="0">
              <a:ln w="19050">
                <a:noFill/>
                <a:prstDash val="soli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8140" y="5801995"/>
            <a:ext cx="3507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源于视觉  不止视觉源至精密  追求卓越</a:t>
            </a:r>
            <a:endParaRPr lang="zh-CN" altLang="en-US" sz="2800" dirty="0"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58140" y="3976613"/>
            <a:ext cx="1972580" cy="256854"/>
            <a:chOff x="565079" y="6325713"/>
            <a:chExt cx="1972580" cy="256854"/>
          </a:xfrm>
        </p:grpSpPr>
        <p:sp>
          <p:nvSpPr>
            <p:cNvPr id="4" name="星形: 五角 3"/>
            <p:cNvSpPr/>
            <p:nvPr/>
          </p:nvSpPr>
          <p:spPr>
            <a:xfrm>
              <a:off x="565079" y="6325713"/>
              <a:ext cx="246579" cy="256854"/>
            </a:xfrm>
            <a:prstGeom prst="star5">
              <a:avLst/>
            </a:prstGeom>
            <a:solidFill>
              <a:schemeClr val="accent2"/>
            </a:solidFill>
            <a:ln>
              <a:solidFill>
                <a:srgbClr val="F7AB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星形: 五角 7"/>
            <p:cNvSpPr/>
            <p:nvPr/>
          </p:nvSpPr>
          <p:spPr>
            <a:xfrm>
              <a:off x="996579" y="6325713"/>
              <a:ext cx="246579" cy="256854"/>
            </a:xfrm>
            <a:prstGeom prst="star5">
              <a:avLst/>
            </a:prstGeom>
            <a:solidFill>
              <a:schemeClr val="accent2"/>
            </a:solidFill>
            <a:ln>
              <a:solidFill>
                <a:srgbClr val="F7AB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星形: 五角 10"/>
            <p:cNvSpPr/>
            <p:nvPr/>
          </p:nvSpPr>
          <p:spPr>
            <a:xfrm>
              <a:off x="1428079" y="6325713"/>
              <a:ext cx="246579" cy="256854"/>
            </a:xfrm>
            <a:prstGeom prst="star5">
              <a:avLst/>
            </a:prstGeom>
            <a:solidFill>
              <a:schemeClr val="accent2"/>
            </a:solidFill>
            <a:ln>
              <a:solidFill>
                <a:srgbClr val="F7AB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星形: 五角 12"/>
            <p:cNvSpPr/>
            <p:nvPr/>
          </p:nvSpPr>
          <p:spPr>
            <a:xfrm>
              <a:off x="1859579" y="6325713"/>
              <a:ext cx="246579" cy="256854"/>
            </a:xfrm>
            <a:prstGeom prst="star5">
              <a:avLst/>
            </a:prstGeom>
            <a:solidFill>
              <a:schemeClr val="accent2"/>
            </a:solidFill>
            <a:ln>
              <a:solidFill>
                <a:srgbClr val="F7AB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星形: 五角 14"/>
            <p:cNvSpPr/>
            <p:nvPr/>
          </p:nvSpPr>
          <p:spPr>
            <a:xfrm>
              <a:off x="2291080" y="6325713"/>
              <a:ext cx="246579" cy="256854"/>
            </a:xfrm>
            <a:prstGeom prst="star5">
              <a:avLst/>
            </a:prstGeom>
            <a:noFill/>
            <a:ln>
              <a:solidFill>
                <a:srgbClr val="F7AB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bldLvl="0" animBg="1"/>
      <p:bldP spid="3" grpId="0" bldLvl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、检测说明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41350" y="1135999"/>
          <a:ext cx="10830656" cy="489267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8475"/>
                <a:gridCol w="3646805"/>
                <a:gridCol w="1145588"/>
                <a:gridCol w="4269788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F50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检测产品规格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F50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33F50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rgbClr val="333F50"/>
                          </a:solidFill>
                          <a:effectLst/>
                          <a:sym typeface="+mn-ea"/>
                        </a:rPr>
                        <a:t>棕黄色产品</a:t>
                      </a:r>
                      <a:endParaRPr lang="zh-CN" altLang="en-US" sz="1600" dirty="0">
                        <a:solidFill>
                          <a:srgbClr val="333F50"/>
                        </a:solidFill>
                        <a:effectLst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F50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检测内容：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33F50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en-US" sz="1600" dirty="0">
                          <a:solidFill>
                            <a:srgbClr val="333F5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NG</a:t>
                      </a:r>
                      <a:r>
                        <a:rPr lang="zh-CN" altLang="en-US" sz="1600" dirty="0">
                          <a:solidFill>
                            <a:srgbClr val="333F5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产品</a:t>
                      </a:r>
                      <a:endParaRPr lang="zh-CN" altLang="en-US" sz="1600" dirty="0">
                        <a:solidFill>
                          <a:srgbClr val="333F5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F50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</a:t>
                      </a: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rgbClr val="333F50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F50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工位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F50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：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F50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b="1" dirty="0">
                        <a:solidFill>
                          <a:srgbClr val="333F50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原图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0900" algn="l"/>
                        </a:tabLst>
                        <a:defRPr/>
                      </a:pP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NG</a:t>
                      </a:r>
                      <a:r>
                        <a:rPr kumimoji="0" lang="zh-CN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效果图</a:t>
                      </a:r>
                      <a:endParaRPr kumimoji="0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86835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1562735" y="2120265"/>
            <a:ext cx="3360420" cy="3895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7185660" y="2247265"/>
            <a:ext cx="3360420" cy="3895725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7"/>
            </p:custDataLst>
          </p:nvPr>
        </p:nvSpPr>
        <p:spPr>
          <a:xfrm>
            <a:off x="7544435" y="3910965"/>
            <a:ext cx="1000125" cy="1200785"/>
          </a:xfrm>
          <a:prstGeom prst="rect">
            <a:avLst/>
          </a:prstGeom>
          <a:noFill/>
          <a:ln w="127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、检测说明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41350" y="1135999"/>
          <a:ext cx="10830656" cy="489267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8475"/>
                <a:gridCol w="4164330"/>
                <a:gridCol w="1155700"/>
                <a:gridCol w="3742151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检测产品规格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F5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绿色产品</a:t>
                      </a:r>
                      <a:endParaRPr lang="zh-CN" altLang="en-US" sz="1600" dirty="0">
                        <a:solidFill>
                          <a:schemeClr val="tx1"/>
                        </a:solidFill>
                        <a:effectLst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F52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检测内容：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F52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NG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产品</a:t>
                      </a:r>
                      <a:endParaRPr lang="zh-CN" altLang="en-US" sz="16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F529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</a:t>
                      </a: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工位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：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F5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b="1" dirty="0"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F529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原图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0900" algn="l"/>
                        </a:tabLst>
                        <a:defRPr/>
                      </a:pP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NG</a:t>
                      </a:r>
                      <a:r>
                        <a:rPr kumimoji="0" lang="zh-CN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效果图</a:t>
                      </a:r>
                      <a:endParaRPr kumimoji="0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86835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86815" y="2433320"/>
            <a:ext cx="5112385" cy="30486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031355" y="2616200"/>
            <a:ext cx="4225290" cy="251968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9366885" y="3620135"/>
            <a:ext cx="1000125" cy="1200785"/>
          </a:xfrm>
          <a:prstGeom prst="rect">
            <a:avLst/>
          </a:prstGeom>
          <a:noFill/>
          <a:ln w="127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、检测说明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41350" y="1135999"/>
          <a:ext cx="10830656" cy="489267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8475"/>
                <a:gridCol w="2322830"/>
                <a:gridCol w="2469563"/>
                <a:gridCol w="4269788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检测产品规格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红色产品</a:t>
                      </a:r>
                      <a:endParaRPr lang="zh-CN" altLang="en-US" sz="1600" dirty="0">
                        <a:solidFill>
                          <a:schemeClr val="tx1"/>
                        </a:solidFill>
                        <a:effectLst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检测内容：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NG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产品</a:t>
                      </a:r>
                      <a:endParaRPr lang="zh-CN" altLang="en-US" sz="16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</a:t>
                      </a: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工位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：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b="1" dirty="0"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原图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0900" algn="l"/>
                        </a:tabLst>
                        <a:defRPr/>
                      </a:pP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NG</a:t>
                      </a:r>
                      <a:r>
                        <a:rPr kumimoji="0" lang="zh-CN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效果图</a:t>
                      </a:r>
                      <a:endParaRPr kumimoji="0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86835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66445" y="2623820"/>
            <a:ext cx="3721100" cy="24187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093335" y="2331085"/>
            <a:ext cx="4876165" cy="316801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292215" y="3762375"/>
            <a:ext cx="790575" cy="981075"/>
          </a:xfrm>
          <a:prstGeom prst="rect">
            <a:avLst/>
          </a:prstGeom>
          <a:noFill/>
          <a:ln w="127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、检测说明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41350" y="1135999"/>
          <a:ext cx="10830656" cy="489267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8475"/>
                <a:gridCol w="4164330"/>
                <a:gridCol w="1155700"/>
                <a:gridCol w="3742151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检测产品规格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effectLst/>
                          <a:sym typeface="+mn-ea"/>
                        </a:rPr>
                        <a:t>黑色产品</a:t>
                      </a:r>
                      <a:endParaRPr lang="zh-CN" altLang="en-US" sz="1600" dirty="0">
                        <a:solidFill>
                          <a:schemeClr val="bg1"/>
                        </a:solidFill>
                        <a:effectLst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检测内容：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en-US" altLang="zh-CN" sz="1600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NG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产品</a:t>
                      </a:r>
                      <a:endParaRPr lang="zh-CN" altLang="en-US" sz="1600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</a:t>
                      </a: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工位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：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原图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0900" algn="l"/>
                        </a:tabLst>
                        <a:defRPr/>
                      </a:pP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NG</a:t>
                      </a:r>
                      <a:r>
                        <a:rPr kumimoji="0" lang="zh-CN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效果图</a:t>
                      </a:r>
                      <a:endParaRPr kumimoji="0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86835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其余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5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色可以满足兼容，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黑色产品正在测试兼容性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1621790" y="1814830"/>
            <a:ext cx="3771900" cy="444817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3683000" y="524510"/>
            <a:ext cx="7214235" cy="196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473265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、视觉方案总结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-1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2" name="表格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742950" y="908685"/>
          <a:ext cx="11328400" cy="54025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08685"/>
                <a:gridCol w="2199640"/>
                <a:gridCol w="1987550"/>
                <a:gridCol w="1369695"/>
                <a:gridCol w="956310"/>
                <a:gridCol w="3906520"/>
              </a:tblGrid>
              <a:tr h="40830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序号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检测项名称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判定标准定义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判定依据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可行性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备注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496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 sz="1400" dirty="0">
                        <a:sym typeface="+mn-ea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dirty="0">
                          <a:sym typeface="+mn-ea"/>
                        </a:rPr>
                        <a:t>底座缺料不良</a:t>
                      </a:r>
                      <a:endParaRPr lang="zh-CN" altLang="en-US" sz="1400" dirty="0"/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缺陷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≥0.5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mm*0.5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mm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zh-CN" altLang="en-US" sz="1400" u="none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实物样品</a:t>
                      </a:r>
                      <a:endParaRPr lang="en-US" altLang="zh-CN" sz="1400" u="none" strike="noStrike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zh-CN" altLang="en-US" sz="1400" u="none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可行</a:t>
                      </a:r>
                      <a:endParaRPr lang="zh-CN" altLang="en-US" sz="1400" u="none" strike="noStrike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altLang="en-US" sz="14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Helvetica Neue" charset="0"/>
                        </a:rPr>
                        <a:t>工位一;底座在正面垂直左右两端贯穿式缺料可检，其余隐蔽处无法检测，从外向内缺料。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Helvetica Neue" charset="0"/>
                      </a:endParaRPr>
                    </a:p>
                  </a:txBody>
                  <a:tcPr anchor="ctr"/>
                </a:tc>
              </a:tr>
              <a:tr h="6496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 sz="1400">
                        <a:sym typeface="+mn-ea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>
                          <a:sym typeface="+mn-ea"/>
                        </a:rPr>
                        <a:t>中间原片缺料不良</a:t>
                      </a:r>
                      <a:endParaRPr lang="zh-CN" altLang="en-US" sz="1400"/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缺陷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≥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0.5mm*0.5mm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实物样品</a:t>
                      </a:r>
                      <a:endParaRPr lang="en-US" altLang="zh-CN" sz="1400" u="none" strike="noStrike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  <a:buNone/>
                      </a:pPr>
                      <a:endParaRPr lang="en-US" altLang="zh-CN" sz="1400" u="none" strike="noStrike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zh-CN" altLang="en-US" sz="1400" u="none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可行</a:t>
                      </a:r>
                      <a:endParaRPr lang="zh-CN" altLang="en-US" sz="1400" u="none" strike="noStrike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Helvetica Neue" charset="0"/>
                        </a:rPr>
                        <a:t>工位二;圆片缺料从外向内贯穿式缺料，内壁处独立缺料无法检测。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9467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  <a:buNone/>
                      </a:pPr>
                      <a:endParaRPr lang="en-US" altLang="zh-CN" sz="1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 sz="1400" dirty="0">
                        <a:sym typeface="+mn-ea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algn="ctr">
                        <a:buClrTx/>
                        <a:buSzTx/>
                        <a:buFontTx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  <a:buNone/>
                      </a:pPr>
                      <a:endParaRPr lang="en-US" altLang="zh-CN" sz="1400" u="none" strike="noStrike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  <a:buNone/>
                      </a:pPr>
                      <a:endParaRPr lang="en-US" altLang="zh-CN" sz="1400" u="none" strike="noStrike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  <a:buNone/>
                      </a:pPr>
                      <a:endParaRPr lang="zh-CN" altLang="en-US" sz="1400" u="none" strike="noStrike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4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120967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备注：</a:t>
                      </a:r>
                      <a:endParaRPr lang="en-US" altLang="zh-CN" sz="1200" b="1" dirty="0">
                        <a:solidFill>
                          <a:schemeClr val="tx1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1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、检测时应保持黑色背景干净，避免其他干扰物。</a:t>
                      </a:r>
                      <a:endParaRPr lang="en-US" altLang="zh-CN" sz="1600" b="1" dirty="0">
                        <a:solidFill>
                          <a:schemeClr val="tx1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2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、避免其他杂光干扰。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 </a:t>
                      </a:r>
                      <a:endParaRPr lang="en-US" altLang="zh-CN" sz="1600" b="1" dirty="0">
                        <a:solidFill>
                          <a:schemeClr val="tx1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3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、此方案检测效果是以实验室模拟为标准。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4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、方案检测项判定以技术协议专项为验收标准。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+mn-ea"/>
                          <a:cs typeface="+mn-ea"/>
                          <a:sym typeface="+mn-ea"/>
                        </a:rPr>
                        <a:t>5</a:t>
                      </a:r>
                      <a:r>
                        <a:rPr lang="zh-CN" altLang="en-US" sz="1600" b="1" dirty="0">
                          <a:solidFill>
                            <a:srgbClr val="FF0000"/>
                          </a:solidFill>
                          <a:latin typeface="+mn-ea"/>
                          <a:cs typeface="+mn-ea"/>
                          <a:sym typeface="+mn-ea"/>
                        </a:rPr>
                        <a:t>、客户所提供的不良品缺陷均比较大，缺陷部位明显，目前测试均可以检测。</a:t>
                      </a:r>
                      <a:endParaRPr lang="zh-CN" altLang="en-US" sz="1600" b="1" dirty="0">
                        <a:solidFill>
                          <a:srgbClr val="FF0000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+mn-ea"/>
                          <a:cs typeface="+mn-ea"/>
                          <a:sym typeface="+mn-ea"/>
                        </a:rPr>
                        <a:t>      </a:t>
                      </a:r>
                      <a:r>
                        <a:rPr lang="zh-CN" altLang="en-US" sz="1600" b="1" dirty="0">
                          <a:solidFill>
                            <a:srgbClr val="FF0000"/>
                          </a:solidFill>
                          <a:latin typeface="+mn-ea"/>
                          <a:cs typeface="+mn-ea"/>
                          <a:sym typeface="+mn-ea"/>
                        </a:rPr>
                        <a:t>如有部位不明显处</a:t>
                      </a: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+mn-ea"/>
                          <a:cs typeface="+mn-ea"/>
                          <a:sym typeface="+mn-ea"/>
                        </a:rPr>
                        <a:t>,</a:t>
                      </a:r>
                      <a:r>
                        <a:rPr lang="zh-CN" altLang="en-US" sz="1600" b="1" dirty="0">
                          <a:solidFill>
                            <a:srgbClr val="FF0000"/>
                          </a:solidFill>
                          <a:latin typeface="+mn-ea"/>
                          <a:cs typeface="+mn-ea"/>
                          <a:sym typeface="+mn-ea"/>
                        </a:rPr>
                        <a:t>缺陷大小比较极限，需重新提供样品，再次测试。</a:t>
                      </a:r>
                      <a:endParaRPr lang="zh-CN" altLang="en-US" sz="1600" b="1" dirty="0">
                        <a:solidFill>
                          <a:srgbClr val="FF0000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+mn-ea"/>
                          <a:cs typeface="+mn-ea"/>
                          <a:sym typeface="+mn-ea"/>
                        </a:rPr>
                        <a:t>6</a:t>
                      </a:r>
                      <a:r>
                        <a:rPr lang="zh-CN" altLang="en-US" sz="1600" b="1" dirty="0">
                          <a:solidFill>
                            <a:srgbClr val="FF0000"/>
                          </a:solidFill>
                          <a:latin typeface="+mn-ea"/>
                          <a:cs typeface="+mn-ea"/>
                          <a:sym typeface="+mn-ea"/>
                        </a:rPr>
                        <a:t>、兼容</a:t>
                      </a: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+mn-ea"/>
                          <a:cs typeface="+mn-ea"/>
                          <a:sym typeface="+mn-ea"/>
                        </a:rPr>
                        <a:t>5</a:t>
                      </a:r>
                      <a:r>
                        <a:rPr lang="zh-CN" altLang="en-US" sz="1600" b="1" dirty="0">
                          <a:solidFill>
                            <a:srgbClr val="FF0000"/>
                          </a:solidFill>
                          <a:latin typeface="+mn-ea"/>
                          <a:cs typeface="+mn-ea"/>
                          <a:sym typeface="+mn-ea"/>
                        </a:rPr>
                        <a:t>款颜色产品</a:t>
                      </a: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+mn-ea"/>
                          <a:cs typeface="+mn-ea"/>
                          <a:sym typeface="+mn-ea"/>
                        </a:rPr>
                        <a:t>(</a:t>
                      </a:r>
                      <a:r>
                        <a:rPr lang="zh-CN" altLang="en-US" sz="1600" b="1" dirty="0">
                          <a:solidFill>
                            <a:srgbClr val="FF0000"/>
                          </a:solidFill>
                          <a:latin typeface="+mn-ea"/>
                          <a:cs typeface="+mn-ea"/>
                          <a:sym typeface="+mn-ea"/>
                        </a:rPr>
                        <a:t>棕黄色、黄色、蓝色、红色、绿色</a:t>
                      </a: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+mn-ea"/>
                          <a:cs typeface="+mn-ea"/>
                          <a:sym typeface="+mn-ea"/>
                        </a:rPr>
                        <a:t>)</a:t>
                      </a:r>
                      <a:r>
                        <a:rPr lang="zh-CN" altLang="en-US" sz="1600" b="1" dirty="0">
                          <a:solidFill>
                            <a:srgbClr val="FF0000"/>
                          </a:solidFill>
                          <a:latin typeface="+mn-ea"/>
                          <a:cs typeface="+mn-ea"/>
                          <a:sym typeface="+mn-ea"/>
                        </a:rPr>
                        <a:t>，其中黑色正在测试中；兼容部分需要微调整光源的高度，光源亮度、曝光时间单独设置</a:t>
                      </a: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+mn-ea"/>
                          <a:cs typeface="+mn-ea"/>
                          <a:sym typeface="+mn-ea"/>
                        </a:rPr>
                        <a:t>.</a:t>
                      </a:r>
                      <a:endParaRPr lang="en-US" altLang="zh-CN" sz="1600" b="1" dirty="0">
                        <a:solidFill>
                          <a:srgbClr val="FF0000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7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、每种颜色对应一个工程，每种颜色需要单独的光源亮度曝光时间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.</a:t>
                      </a:r>
                      <a:endParaRPr lang="en-US" altLang="zh-CN" sz="1600" b="1" dirty="0">
                        <a:solidFill>
                          <a:schemeClr val="tx1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/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3683000" y="524510"/>
            <a:ext cx="7214235" cy="196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473265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、视觉方案总结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84835" y="909320"/>
          <a:ext cx="11065510" cy="5476240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4820285"/>
                <a:gridCol w="6245225"/>
              </a:tblGrid>
              <a:tr h="591185">
                <a:tc>
                  <a:txBody>
                    <a:bodyPr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测产品规格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600" dirty="0">
                          <a:effectLst/>
                          <a:sym typeface="+mn-ea"/>
                        </a:rPr>
                        <a:t>塑料卡扣</a:t>
                      </a:r>
                      <a:endParaRPr lang="zh-CN" altLang="en-US" sz="1600" dirty="0">
                        <a:effectLst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885055">
                <a:tc gridSpan="2">
                  <a:txBody>
                    <a:bodyPr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5851525" y="2014855"/>
            <a:ext cx="51593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tx1"/>
                </a:solidFill>
              </a:rPr>
              <a:t>1.</a:t>
            </a:r>
            <a:r>
              <a:rPr lang="zh-CN" altLang="en-US">
                <a:solidFill>
                  <a:schemeClr val="tx1"/>
                </a:solidFill>
              </a:rPr>
              <a:t>底座只检测左右两侧可视部件的缺料，缺料从外向内缺料，底座其余位置无法检测。如左图红色框所示。</a:t>
            </a:r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346200" y="1570355"/>
            <a:ext cx="3080385" cy="1699260"/>
            <a:chOff x="2251" y="2473"/>
            <a:chExt cx="4851" cy="2676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2548" y="2473"/>
              <a:ext cx="4423" cy="2676"/>
            </a:xfrm>
            <a:prstGeom prst="rect">
              <a:avLst/>
            </a:prstGeom>
          </p:spPr>
        </p:pic>
        <p:sp>
          <p:nvSpPr>
            <p:cNvPr id="4" name="圆角矩形 3"/>
            <p:cNvSpPr/>
            <p:nvPr/>
          </p:nvSpPr>
          <p:spPr>
            <a:xfrm>
              <a:off x="2251" y="3173"/>
              <a:ext cx="1326" cy="1023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>
              <p:custDataLst>
                <p:tags r:id="rId6"/>
              </p:custDataLst>
            </p:nvPr>
          </p:nvSpPr>
          <p:spPr>
            <a:xfrm>
              <a:off x="5931" y="3173"/>
              <a:ext cx="1171" cy="1359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346200" y="3378835"/>
            <a:ext cx="2677160" cy="1619885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5851525" y="3539490"/>
            <a:ext cx="51593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tx1"/>
                </a:solidFill>
              </a:rPr>
              <a:t>2.</a:t>
            </a:r>
            <a:r>
              <a:rPr lang="zh-CN" altLang="en-US">
                <a:solidFill>
                  <a:schemeClr val="tx1"/>
                </a:solidFill>
              </a:rPr>
              <a:t>圆片检测缺料从外向内缺料。因圆片与底座有四个点交界位置会有干扰，容易误判，此四个交界处无法检测。如左图紫色框所示。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圆角矩形 10"/>
          <p:cNvSpPr/>
          <p:nvPr>
            <p:custDataLst>
              <p:tags r:id="rId9"/>
            </p:custDataLst>
          </p:nvPr>
        </p:nvSpPr>
        <p:spPr>
          <a:xfrm>
            <a:off x="1935480" y="3770630"/>
            <a:ext cx="325120" cy="224155"/>
          </a:xfrm>
          <a:prstGeom prst="round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>
            <p:custDataLst>
              <p:tags r:id="rId10"/>
            </p:custDataLst>
          </p:nvPr>
        </p:nvSpPr>
        <p:spPr>
          <a:xfrm>
            <a:off x="3259455" y="3814445"/>
            <a:ext cx="325120" cy="224155"/>
          </a:xfrm>
          <a:prstGeom prst="round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>
            <p:custDataLst>
              <p:tags r:id="rId11"/>
            </p:custDataLst>
          </p:nvPr>
        </p:nvSpPr>
        <p:spPr>
          <a:xfrm>
            <a:off x="3259455" y="4461510"/>
            <a:ext cx="325120" cy="224155"/>
          </a:xfrm>
          <a:prstGeom prst="round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>
            <p:custDataLst>
              <p:tags r:id="rId12"/>
            </p:custDataLst>
          </p:nvPr>
        </p:nvSpPr>
        <p:spPr>
          <a:xfrm>
            <a:off x="1863090" y="4461510"/>
            <a:ext cx="325120" cy="224155"/>
          </a:xfrm>
          <a:prstGeom prst="round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20670" y="532130"/>
            <a:ext cx="801243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254444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、视觉架设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973060" y="926449"/>
          <a:ext cx="3376295" cy="495490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544955"/>
                <a:gridCol w="1831340"/>
              </a:tblGrid>
              <a:tr h="67056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镜头相机参数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8514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相机分型号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BSY-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CA050-10GM</a:t>
                      </a:r>
                      <a:endParaRPr lang="en-US" sz="14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46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传感器类型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CMOS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99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分辨率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en-US" sz="12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2448*2048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靶面</a:t>
                      </a: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像元尺寸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2/3  3.45um*3.45um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99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视野大小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23mm*20mm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99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曝光大小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100us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镜头类型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75mm+5mm</a:t>
                      </a: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接圈</a:t>
                      </a:r>
                      <a:r>
                        <a:rPr lang="en-US" altLang="zh-CN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3</a:t>
                      </a: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个</a:t>
                      </a:r>
                      <a:endParaRPr lang="zh-CN" altLang="en-US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99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光源类型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环形光源</a:t>
                      </a:r>
                      <a:r>
                        <a:rPr lang="en-US" altLang="zh-CN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+</a:t>
                      </a: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背光源</a:t>
                      </a:r>
                      <a:endParaRPr lang="zh-CN" altLang="en-US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2406972" y="2612663"/>
            <a:ext cx="439837" cy="266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09665" y="4568784"/>
            <a:ext cx="185195" cy="208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 flipH="1" flipV="1">
            <a:off x="1969770" y="4777105"/>
            <a:ext cx="2997200" cy="762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1929765" y="3133725"/>
            <a:ext cx="3018155" cy="889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4947920" y="3121660"/>
            <a:ext cx="3175" cy="15760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966970" y="5260340"/>
            <a:ext cx="1558925" cy="237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/>
              <a:t>工作距离</a:t>
            </a:r>
            <a:r>
              <a:rPr lang="en-US" altLang="zh-CN" sz="1200"/>
              <a:t>:40</a:t>
            </a:r>
            <a:r>
              <a:rPr lang="zh-CN" altLang="en-US" sz="1200"/>
              <a:t>±</a:t>
            </a:r>
            <a:r>
              <a:rPr lang="en-US" altLang="zh-CN" sz="1200"/>
              <a:t>10mm</a:t>
            </a:r>
            <a:endParaRPr lang="en-US" altLang="zh-CN" sz="1400"/>
          </a:p>
          <a:p>
            <a:endParaRPr lang="en-US" altLang="zh-CN" sz="1400"/>
          </a:p>
        </p:txBody>
      </p:sp>
      <p:sp>
        <p:nvSpPr>
          <p:cNvPr id="6" name="文本框 5"/>
          <p:cNvSpPr txBox="1"/>
          <p:nvPr/>
        </p:nvSpPr>
        <p:spPr>
          <a:xfrm>
            <a:off x="384175" y="852805"/>
            <a:ext cx="41986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dirty="0">
                <a:latin typeface="思源黑体" panose="020B0400000000000000" charset="-122"/>
                <a:ea typeface="思源黑体" panose="020B0400000000000000" charset="-122"/>
                <a:sym typeface="+mn-ea"/>
              </a:rPr>
              <a:t>工位一</a:t>
            </a:r>
            <a:r>
              <a:rPr lang="en-US" altLang="zh-CN" sz="2000" dirty="0">
                <a:latin typeface="思源黑体" panose="020B0400000000000000" charset="-122"/>
                <a:ea typeface="思源黑体" panose="020B0400000000000000" charset="-122"/>
                <a:sym typeface="+mn-ea"/>
              </a:rPr>
              <a:t> </a:t>
            </a:r>
            <a:r>
              <a:rPr lang="zh-CN" altLang="en-US" sz="2000" dirty="0">
                <a:latin typeface="思源黑体" panose="020B0400000000000000" charset="-122"/>
                <a:ea typeface="思源黑体" panose="020B0400000000000000" charset="-122"/>
                <a:sym typeface="+mn-ea"/>
              </a:rPr>
              <a:t>二</a:t>
            </a:r>
            <a:r>
              <a:rPr lang="en-US" altLang="zh-CN" sz="2000" dirty="0">
                <a:latin typeface="思源黑体" panose="020B0400000000000000" charset="-122"/>
                <a:ea typeface="思源黑体" panose="020B0400000000000000" charset="-122"/>
                <a:sym typeface="+mn-ea"/>
              </a:rPr>
              <a:t> </a:t>
            </a:r>
            <a:r>
              <a:rPr lang="zh-CN" altLang="en-US" sz="2000" dirty="0">
                <a:latin typeface="思源黑体" panose="020B0400000000000000" charset="-122"/>
                <a:ea typeface="思源黑体" panose="020B0400000000000000" charset="-122"/>
                <a:sym typeface="+mn-ea"/>
              </a:rPr>
              <a:t>底座检测工位</a:t>
            </a:r>
            <a:endParaRPr lang="zh-CN" altLang="en-US" sz="2000" dirty="0">
              <a:latin typeface="思源黑体" panose="020B0400000000000000" charset="-122"/>
              <a:ea typeface="思源黑体" panose="020B0400000000000000" charset="-122"/>
              <a:sym typeface="+mn-ea"/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 flipH="1">
            <a:off x="4501515" y="4425315"/>
            <a:ext cx="5715" cy="34861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5094605" y="3229610"/>
            <a:ext cx="2407920" cy="3987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400"/>
              <a:t>工作距离</a:t>
            </a:r>
            <a:r>
              <a:rPr lang="en-US" altLang="zh-CN" sz="1400"/>
              <a:t>:230</a:t>
            </a:r>
            <a:r>
              <a:rPr lang="zh-CN" altLang="en-US" sz="1400"/>
              <a:t>±</a:t>
            </a:r>
            <a:r>
              <a:rPr lang="en-US" altLang="zh-CN" sz="1400"/>
              <a:t>30mm</a:t>
            </a:r>
            <a:endParaRPr lang="en-US" altLang="zh-CN" sz="1400"/>
          </a:p>
          <a:p>
            <a:endParaRPr lang="en-US" altLang="zh-CN" sz="1400"/>
          </a:p>
        </p:txBody>
      </p:sp>
      <p:sp>
        <p:nvSpPr>
          <p:cNvPr id="24" name="立方体 23"/>
          <p:cNvSpPr/>
          <p:nvPr/>
        </p:nvSpPr>
        <p:spPr>
          <a:xfrm>
            <a:off x="2610485" y="4777105"/>
            <a:ext cx="1043940" cy="469900"/>
          </a:xfrm>
          <a:prstGeom prst="cub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2499995" y="4407535"/>
            <a:ext cx="2162175" cy="1778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08" name="L-DR5" descr="rId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6685" y="3689985"/>
            <a:ext cx="1658620" cy="73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9" name="ALH50" descr="rId5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2224088" y="1935480"/>
            <a:ext cx="1872615" cy="46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L-DS7" descr="rId3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05025" y="5446395"/>
            <a:ext cx="2390775" cy="37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接连接符 10"/>
          <p:cNvCxnSpPr/>
          <p:nvPr>
            <p:custDataLst>
              <p:tags r:id="rId9"/>
            </p:custDataLst>
          </p:nvPr>
        </p:nvCxnSpPr>
        <p:spPr>
          <a:xfrm flipH="1" flipV="1">
            <a:off x="1962785" y="5236210"/>
            <a:ext cx="2997200" cy="762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10"/>
            </p:custDataLst>
          </p:nvPr>
        </p:nvCxnSpPr>
        <p:spPr>
          <a:xfrm flipH="1" flipV="1">
            <a:off x="2097405" y="5490210"/>
            <a:ext cx="2997200" cy="762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>
            <p:custDataLst>
              <p:tags r:id="rId11"/>
            </p:custDataLst>
          </p:nvPr>
        </p:nvCxnSpPr>
        <p:spPr>
          <a:xfrm>
            <a:off x="4719955" y="5223510"/>
            <a:ext cx="8255" cy="22923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>
            <p:custDataLst>
              <p:tags r:id="rId12"/>
            </p:custDataLst>
          </p:nvPr>
        </p:nvSpPr>
        <p:spPr>
          <a:xfrm>
            <a:off x="5008880" y="4460240"/>
            <a:ext cx="1558925" cy="237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/>
              <a:t>工作距离</a:t>
            </a:r>
            <a:r>
              <a:rPr lang="en-US" altLang="zh-CN" sz="1200"/>
              <a:t>:30</a:t>
            </a:r>
            <a:r>
              <a:rPr lang="zh-CN" altLang="en-US" sz="1200"/>
              <a:t>±</a:t>
            </a:r>
            <a:r>
              <a:rPr lang="en-US" altLang="zh-CN" sz="1200"/>
              <a:t>20mm</a:t>
            </a:r>
            <a:endParaRPr lang="en-US" altLang="zh-CN" sz="1400"/>
          </a:p>
          <a:p>
            <a:endParaRPr lang="en-US" altLang="zh-CN" sz="1400"/>
          </a:p>
        </p:txBody>
      </p:sp>
      <p:sp>
        <p:nvSpPr>
          <p:cNvPr id="17" name="文本框 16"/>
          <p:cNvSpPr txBox="1"/>
          <p:nvPr/>
        </p:nvSpPr>
        <p:spPr>
          <a:xfrm>
            <a:off x="384175" y="5953760"/>
            <a:ext cx="79444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兼容</a:t>
            </a:r>
            <a:r>
              <a:rPr lang="en-US" altLang="zh-CN"/>
              <a:t>5</a:t>
            </a:r>
            <a:r>
              <a:rPr lang="zh-CN" altLang="en-US"/>
              <a:t>款产品，每款需要单独调整背光源的工作距离，亮度，曝光时间等。</a:t>
            </a:r>
            <a:endParaRPr lang="zh-CN" altLang="en-US"/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4876800" y="499110"/>
            <a:ext cx="5986780" cy="266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461645" y="263525"/>
            <a:ext cx="546290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、视觉硬件图纸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•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相机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996950" y="1159510"/>
            <a:ext cx="9867900" cy="475615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402080" y="1373505"/>
            <a:ext cx="24142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工位一</a:t>
            </a:r>
            <a:r>
              <a:rPr lang="en-US" altLang="zh-CN"/>
              <a:t>/</a:t>
            </a:r>
            <a:r>
              <a:rPr lang="zh-CN" altLang="en-US"/>
              <a:t>二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238500" y="1604010"/>
            <a:ext cx="6324600" cy="364998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4876800" y="499110"/>
            <a:ext cx="5986780" cy="266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461645" y="263525"/>
            <a:ext cx="546290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、视觉硬件图纸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•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镜头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996950" y="1159510"/>
            <a:ext cx="9867900" cy="475615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402080" y="1373505"/>
            <a:ext cx="24142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工位一</a:t>
            </a:r>
            <a:r>
              <a:rPr lang="en-US" altLang="zh-CN"/>
              <a:t>/</a:t>
            </a:r>
            <a:r>
              <a:rPr lang="zh-CN" altLang="en-US"/>
              <a:t>二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331210" y="1555115"/>
            <a:ext cx="5713095" cy="39655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4876800" y="499110"/>
            <a:ext cx="5986780" cy="266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461645" y="263525"/>
            <a:ext cx="546290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、视觉硬件图纸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•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相机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996950" y="1159510"/>
            <a:ext cx="9867900" cy="475615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402080" y="1373505"/>
            <a:ext cx="24142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工位一</a:t>
            </a:r>
            <a:r>
              <a:rPr lang="en-US" altLang="zh-CN"/>
              <a:t>/</a:t>
            </a:r>
            <a:r>
              <a:rPr lang="zh-CN" altLang="en-US"/>
              <a:t>二</a:t>
            </a:r>
            <a:r>
              <a:rPr lang="en-US" altLang="zh-CN"/>
              <a:t>-</a:t>
            </a:r>
            <a:r>
              <a:rPr lang="zh-CN" altLang="en-US"/>
              <a:t>环形光源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088130" y="1289685"/>
            <a:ext cx="3488690" cy="41522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 flipH="1">
            <a:off x="-10160" y="264795"/>
            <a:ext cx="629920" cy="63055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 flipH="1">
            <a:off x="437515" y="543560"/>
            <a:ext cx="518160" cy="467360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756061" y="1601564"/>
            <a:ext cx="2455235" cy="3581620"/>
            <a:chOff x="1050203" y="1628603"/>
            <a:chExt cx="2455235" cy="3581620"/>
          </a:xfrm>
        </p:grpSpPr>
        <p:sp>
          <p:nvSpPr>
            <p:cNvPr id="31" name="MH_Others_1"/>
            <p:cNvSpPr txBox="1"/>
            <p:nvPr>
              <p:custDataLst>
                <p:tags r:id="rId3"/>
              </p:custDataLst>
            </p:nvPr>
          </p:nvSpPr>
          <p:spPr>
            <a:xfrm>
              <a:off x="1509314" y="1628603"/>
              <a:ext cx="1228725" cy="3581620"/>
            </a:xfrm>
            <a:prstGeom prst="rect">
              <a:avLst/>
            </a:prstGeom>
            <a:solidFill>
              <a:schemeClr val="bg1"/>
            </a:solidFill>
          </p:spPr>
          <p:txBody>
            <a:bodyPr vert="eaVert" wrap="square" lIns="0" tIns="0" rIns="0" bIns="0" rtlCol="0" anchor="ctr" anchorCtr="0">
              <a:spAutoFit/>
            </a:bodyPr>
            <a:lstStyle/>
            <a:p>
              <a:pPr algn="ctr" defTabSz="86487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7990" b="1" dirty="0">
                  <a:solidFill>
                    <a:schemeClr val="tx2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目录</a:t>
              </a:r>
              <a:endParaRPr lang="zh-CN" altLang="en-US" sz="7990" b="1" dirty="0">
                <a:solidFill>
                  <a:schemeClr val="tx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32" name="MH_Others_2"/>
            <p:cNvSpPr txBox="1"/>
            <p:nvPr>
              <p:custDataLst>
                <p:tags r:id="rId4"/>
              </p:custDataLst>
            </p:nvPr>
          </p:nvSpPr>
          <p:spPr>
            <a:xfrm rot="5400000">
              <a:off x="-277623" y="3309739"/>
              <a:ext cx="3114122" cy="45847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8648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980" dirty="0">
                  <a:solidFill>
                    <a:schemeClr val="tx2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CONTENTS</a:t>
              </a:r>
              <a:endParaRPr lang="en-US" altLang="zh-CN" sz="2980" dirty="0">
                <a:solidFill>
                  <a:schemeClr val="tx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041850" y="2627705"/>
              <a:ext cx="46358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600" dirty="0">
                  <a:solidFill>
                    <a:schemeClr val="tx2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|</a:t>
              </a:r>
              <a:endParaRPr lang="en-US" altLang="zh-CN" sz="9600" dirty="0">
                <a:solidFill>
                  <a:schemeClr val="tx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898005" y="3394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449695" y="1123709"/>
            <a:ext cx="2704465" cy="2886236"/>
            <a:chOff x="5323982" y="1694701"/>
            <a:chExt cx="2331248" cy="3193878"/>
          </a:xfrm>
        </p:grpSpPr>
        <p:sp>
          <p:nvSpPr>
            <p:cNvPr id="5" name="TextBox 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092812" y="1694701"/>
              <a:ext cx="1158240" cy="4075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项目概况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" name="TextBox 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068661" y="2244194"/>
              <a:ext cx="1573979" cy="4075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设备结构说明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7" name="TextBox 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082909" y="2772311"/>
              <a:ext cx="1334037" cy="4075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设备尺寸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8" name="TextBox 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070594" y="3323523"/>
              <a:ext cx="1480635" cy="4075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设备流程说明 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9" name="TextBox 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082503" y="3875155"/>
              <a:ext cx="1572576" cy="4075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检测说明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0" name="TextBox 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093162" y="4481022"/>
              <a:ext cx="1562068" cy="4075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视觉方案总结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1" name="矩形: 圆角 3"/>
            <p:cNvSpPr/>
            <p:nvPr>
              <p:custDataLst>
                <p:tags r:id="rId11"/>
              </p:custDataLst>
            </p:nvPr>
          </p:nvSpPr>
          <p:spPr>
            <a:xfrm>
              <a:off x="5327764" y="1722372"/>
              <a:ext cx="540000" cy="360000"/>
            </a:xfrm>
            <a:prstGeom prst="roundRect">
              <a:avLst/>
            </a:prstGeom>
            <a:solidFill>
              <a:srgbClr val="D6680F"/>
            </a:solidFill>
            <a:ln>
              <a:solidFill>
                <a:srgbClr val="D668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1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矩形: 圆角 37"/>
            <p:cNvSpPr/>
            <p:nvPr>
              <p:custDataLst>
                <p:tags r:id="rId12"/>
              </p:custDataLst>
            </p:nvPr>
          </p:nvSpPr>
          <p:spPr>
            <a:xfrm>
              <a:off x="5327764" y="2823437"/>
              <a:ext cx="540000" cy="360000"/>
            </a:xfrm>
            <a:prstGeom prst="roundRect">
              <a:avLst/>
            </a:prstGeom>
            <a:solidFill>
              <a:srgbClr val="D6680F"/>
            </a:solidFill>
            <a:ln>
              <a:solidFill>
                <a:srgbClr val="D668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3</a:t>
              </a:r>
              <a:endParaRPr lang="zh-CN" altLang="en-US" b="1" dirty="0"/>
            </a:p>
          </p:txBody>
        </p:sp>
        <p:sp>
          <p:nvSpPr>
            <p:cNvPr id="17" name="矩形: 圆角 43"/>
            <p:cNvSpPr/>
            <p:nvPr>
              <p:custDataLst>
                <p:tags r:id="rId13"/>
              </p:custDataLst>
            </p:nvPr>
          </p:nvSpPr>
          <p:spPr>
            <a:xfrm>
              <a:off x="5327694" y="3379147"/>
              <a:ext cx="540000" cy="360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BFBFBF"/>
                  </a:solidFill>
                </a:rPr>
                <a:t>4</a:t>
              </a:r>
              <a:endParaRPr lang="zh-CN" altLang="en-US" b="1" dirty="0">
                <a:solidFill>
                  <a:srgbClr val="BFBFBF"/>
                </a:solidFill>
              </a:endParaRPr>
            </a:p>
          </p:txBody>
        </p:sp>
        <p:sp>
          <p:nvSpPr>
            <p:cNvPr id="19" name="矩形: 圆角 44"/>
            <p:cNvSpPr/>
            <p:nvPr>
              <p:custDataLst>
                <p:tags r:id="rId14"/>
              </p:custDataLst>
            </p:nvPr>
          </p:nvSpPr>
          <p:spPr>
            <a:xfrm>
              <a:off x="5327764" y="2267164"/>
              <a:ext cx="540000" cy="360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BFBFBF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2</a:t>
              </a:r>
              <a:endParaRPr lang="zh-CN" altLang="en-US" b="1" dirty="0">
                <a:solidFill>
                  <a:srgbClr val="BFBFB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0" name="矩形: 圆角 46"/>
            <p:cNvSpPr/>
            <p:nvPr>
              <p:custDataLst>
                <p:tags r:id="rId15"/>
              </p:custDataLst>
            </p:nvPr>
          </p:nvSpPr>
          <p:spPr>
            <a:xfrm>
              <a:off x="5327694" y="3924524"/>
              <a:ext cx="540000" cy="360000"/>
            </a:xfrm>
            <a:prstGeom prst="roundRect">
              <a:avLst/>
            </a:prstGeom>
            <a:solidFill>
              <a:srgbClr val="D6680F"/>
            </a:solidFill>
            <a:ln>
              <a:solidFill>
                <a:srgbClr val="D668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5</a:t>
              </a:r>
              <a:endParaRPr lang="zh-CN" altLang="en-US" b="1" dirty="0"/>
            </a:p>
          </p:txBody>
        </p:sp>
        <p:sp>
          <p:nvSpPr>
            <p:cNvPr id="21" name="矩形: 圆角 66"/>
            <p:cNvSpPr/>
            <p:nvPr>
              <p:custDataLst>
                <p:tags r:id="rId16"/>
              </p:custDataLst>
            </p:nvPr>
          </p:nvSpPr>
          <p:spPr>
            <a:xfrm>
              <a:off x="5323982" y="4491055"/>
              <a:ext cx="540000" cy="360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BFBFBF"/>
                  </a:solidFill>
                </a:rPr>
                <a:t>6</a:t>
              </a:r>
              <a:endParaRPr lang="zh-CN" altLang="en-US" b="1" dirty="0">
                <a:solidFill>
                  <a:srgbClr val="BFBFBF"/>
                </a:solidFill>
              </a:endParaRPr>
            </a:p>
          </p:txBody>
        </p:sp>
      </p:grpSp>
      <p:sp>
        <p:nvSpPr>
          <p:cNvPr id="46" name="TextBox 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342186" y="4139681"/>
            <a:ext cx="1547607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视觉架设</a:t>
            </a:r>
            <a:endParaRPr lang="zh-CN" altLang="en-US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8" name="TextBox 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327900" y="4637405"/>
            <a:ext cx="170561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b="1" dirty="0">
                <a:latin typeface="黑体" panose="02010609060101010101" charset="-122"/>
                <a:ea typeface="黑体" panose="02010609060101010101" charset="-122"/>
              </a:rPr>
              <a:t>视觉</a:t>
            </a:r>
            <a:r>
              <a:rPr lang="zh-CN" altLang="en-US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方案配置</a:t>
            </a:r>
            <a:endParaRPr lang="zh-CN" altLang="en-US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1" name="矩形: 圆角 37"/>
          <p:cNvSpPr/>
          <p:nvPr>
            <p:custDataLst>
              <p:tags r:id="rId19"/>
            </p:custDataLst>
          </p:nvPr>
        </p:nvSpPr>
        <p:spPr>
          <a:xfrm>
            <a:off x="6466147" y="4137623"/>
            <a:ext cx="626450" cy="325324"/>
          </a:xfrm>
          <a:prstGeom prst="roundRect">
            <a:avLst/>
          </a:prstGeom>
          <a:solidFill>
            <a:srgbClr val="D6680F"/>
          </a:solidFill>
          <a:ln>
            <a:solidFill>
              <a:srgbClr val="D668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7</a:t>
            </a:r>
            <a:endParaRPr lang="zh-CN" altLang="en-US" b="1" dirty="0"/>
          </a:p>
        </p:txBody>
      </p:sp>
      <p:sp>
        <p:nvSpPr>
          <p:cNvPr id="52" name="矩形: 圆角 43"/>
          <p:cNvSpPr/>
          <p:nvPr>
            <p:custDataLst>
              <p:tags r:id="rId20"/>
            </p:custDataLst>
          </p:nvPr>
        </p:nvSpPr>
        <p:spPr>
          <a:xfrm>
            <a:off x="6466066" y="4639805"/>
            <a:ext cx="626450" cy="32532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BFBFBF"/>
                </a:solidFill>
              </a:rPr>
              <a:t>8</a:t>
            </a:r>
            <a:endParaRPr lang="zh-CN" altLang="en-US" b="1" dirty="0">
              <a:solidFill>
                <a:srgbClr val="BFBFBF"/>
              </a:solidFill>
            </a:endParaRPr>
          </a:p>
        </p:txBody>
      </p:sp>
    </p:spTree>
    <p:custDataLst>
      <p:tags r:id="rId2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5" y="4306570"/>
            <a:ext cx="1207135" cy="1207135"/>
          </a:xfrm>
          <a:prstGeom prst="rect">
            <a:avLst/>
          </a:prstGeom>
        </p:spPr>
      </p:pic>
      <p:sp>
        <p:nvSpPr>
          <p:cNvPr id="23" name="TextBox 16"/>
          <p:cNvSpPr txBox="1"/>
          <p:nvPr/>
        </p:nvSpPr>
        <p:spPr>
          <a:xfrm>
            <a:off x="1359941" y="4315088"/>
            <a:ext cx="433156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spc="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厦门博视源机器视觉技术有限公司</a:t>
            </a:r>
            <a:endParaRPr lang="zh-CN" altLang="en-US" sz="1200" spc="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地址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: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福建省厦门市集美区杏林瑶山路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13-17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号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电话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 0592-6077810 / 15392038593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邮箱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tulinxiu@xmbsy.net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邮编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361021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官网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: http://www.xmbsy.net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1922780" y="1884680"/>
            <a:ext cx="4648835" cy="1010920"/>
          </a:xfrm>
          <a:prstGeom prst="rect">
            <a:avLst/>
          </a:prstGeo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/>
        </p:spPr>
        <p:txBody>
          <a:bodyPr wrap="square" lIns="87764" tIns="43882" rIns="87764" bIns="43882" rtlCol="0">
            <a:spAutoFit/>
          </a:bodyPr>
          <a:lstStyle/>
          <a:p>
            <a:pPr algn="dist"/>
            <a:r>
              <a:rPr lang="zh-CN" altLang="en-US" sz="6000" b="1" spc="600" dirty="0">
                <a:ln w="19050">
                  <a:noFill/>
                  <a:prstDash val="solid"/>
                </a:ln>
                <a:solidFill>
                  <a:srgbClr val="F37A29"/>
                </a:solidFill>
                <a:latin typeface="黑体" panose="02010609060101010101" charset="-122"/>
                <a:ea typeface="黑体" panose="02010609060101010101" charset="-122"/>
                <a:cs typeface="阿里巴巴普惠体 Heavy" panose="00020600040101010101" charset="-122"/>
              </a:rPr>
              <a:t>谢谢观看</a:t>
            </a:r>
            <a:endParaRPr lang="zh-CN" altLang="en-US" sz="6000" b="1" spc="600" dirty="0">
              <a:ln w="19050">
                <a:noFill/>
                <a:prstDash val="solid"/>
              </a:ln>
              <a:solidFill>
                <a:srgbClr val="F37A29"/>
              </a:solidFill>
              <a:latin typeface="黑体" panose="02010609060101010101" charset="-122"/>
              <a:ea typeface="黑体" panose="02010609060101010101" charset="-122"/>
              <a:cs typeface="阿里巴巴普惠体 Heavy" panose="0002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3035" y="5765800"/>
            <a:ext cx="3507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源于视觉  不止视觉</a:t>
            </a:r>
            <a:endParaRPr lang="en-US" altLang="zh-CN" sz="2800" dirty="0"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</a:endParaRPr>
          </a:p>
          <a:p>
            <a:r>
              <a:rPr lang="zh-CN" altLang="en-US" sz="2800" dirty="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源至精密  追求卓越</a:t>
            </a:r>
            <a:endParaRPr lang="zh-CN" altLang="en-US" sz="2800" dirty="0"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 flipV="1">
            <a:off x="2820670" y="525145"/>
            <a:ext cx="8051165" cy="69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252222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、项目概况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81635" y="908685"/>
          <a:ext cx="11029950" cy="5287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4165"/>
                <a:gridCol w="374015"/>
                <a:gridCol w="299085"/>
                <a:gridCol w="2950210"/>
                <a:gridCol w="5832475"/>
              </a:tblGrid>
              <a:tr h="52260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项目编号</a:t>
                      </a:r>
                      <a:endParaRPr lang="zh-CN" alt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182245" marR="0" lvl="0" indent="-182245" algn="ctr" defTabSz="914400" rtl="0" eaLnBrk="0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2023081402-V1.0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4025">
                <a:tc gridSpan="2">
                  <a:txBody>
                    <a:bodyPr/>
                    <a:lstStyle/>
                    <a:p>
                      <a:pPr algn="ctr" fontAlgn="ctr"/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000" dirty="0">
                        <a:solidFill>
                          <a:srgbClr val="000000"/>
                        </a:solidFill>
                        <a:effectLst/>
                        <a:latin typeface="新宋体" panose="02010609030101010101" charset="-122"/>
                        <a:ea typeface="新宋体" panose="02010609030101010101" charset="-122"/>
                        <a:cs typeface="新宋体" panose="02010609030101010101" charset="-122"/>
                        <a:sym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vMerge="1">
                  <a:tcPr/>
                </a:tc>
              </a:tr>
              <a:tr h="66865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设备名称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新宋体" panose="02010609030101010101" charset="-122"/>
                          <a:ea typeface="新宋体" panose="02010609030101010101" charset="-122"/>
                          <a:cs typeface="+mn-cs"/>
                        </a:rPr>
                        <a:t>塑料扣检测设备</a:t>
                      </a:r>
                      <a:endParaRPr kumimoji="0" lang="zh-CN" altLang="en-US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新宋体" panose="02010609030101010101" charset="-122"/>
                        <a:ea typeface="新宋体" panose="02010609030101010101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vMerge="1">
                  <a:tcPr/>
                </a:tc>
              </a:tr>
              <a:tr h="426720">
                <a:tc gridSpan="4"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vMerge="1">
                  <a:tcPr/>
                </a:tc>
              </a:tr>
              <a:tr h="889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effectLst/>
                        </a:rPr>
                        <a:t>检测节拍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charset="-122"/>
                          <a:ea typeface="新宋体" panose="02010609030101010101" charset="-122"/>
                        </a:rPr>
                        <a:t>      </a:t>
                      </a:r>
                      <a:r>
                        <a:rPr lang="en-US" altLang="zh-CN" sz="1800" dirty="0">
                          <a:effectLst/>
                          <a:sym typeface="+mn-ea"/>
                        </a:rPr>
                        <a:t>150-180/</a:t>
                      </a:r>
                      <a:r>
                        <a:rPr lang="zh-CN" altLang="en-US" sz="1800" dirty="0">
                          <a:effectLst/>
                          <a:sym typeface="+mn-ea"/>
                        </a:rPr>
                        <a:t>一分钟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宋体" panose="02010609030101010101" charset="-122"/>
                        <a:ea typeface="新宋体" panose="02010609030101010101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vMerge="1">
                  <a:tcPr/>
                </a:tc>
              </a:tr>
              <a:tr h="56007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effectLst/>
                        </a:rPr>
                        <a:t>项目概述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</a:pPr>
                      <a:r>
                        <a:rPr lang="zh-CN" altLang="en-US" sz="1800" u="none" strike="noStrike" dirty="0"/>
                        <a:t>兼容</a:t>
                      </a:r>
                      <a:r>
                        <a:rPr lang="en-US" altLang="zh-CN" sz="1800" u="none" strike="noStrike" dirty="0"/>
                        <a:t>7</a:t>
                      </a:r>
                      <a:r>
                        <a:rPr lang="zh-CN" altLang="en-US" sz="1800" u="none" strike="noStrike" dirty="0"/>
                        <a:t>款产品：绿色、红色、蓝色、黄色、棕黄色、黑色；</a:t>
                      </a:r>
                      <a:endParaRPr lang="zh-CN" altLang="en-US" sz="1800" u="none" strike="noStrike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0480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effectLst/>
                        </a:rPr>
                        <a:t>具体需求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工位一</a:t>
                      </a:r>
                      <a:r>
                        <a:rPr lang="en-US" altLang="zh-CN" dirty="0"/>
                        <a:t>:</a:t>
                      </a:r>
                      <a:r>
                        <a:rPr lang="zh-CN" altLang="en-US" dirty="0"/>
                        <a:t>底座缺料</a:t>
                      </a:r>
                      <a:r>
                        <a:rPr lang="zh-CN" altLang="en-US" dirty="0"/>
                        <a:t>不良</a:t>
                      </a:r>
                      <a:endParaRPr lang="zh-CN" alt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304800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/>
                        <a:t>工位二</a:t>
                      </a:r>
                      <a:r>
                        <a:rPr lang="en-US" altLang="zh-CN"/>
                        <a:t>:</a:t>
                      </a:r>
                      <a:r>
                        <a:rPr lang="zh-CN" altLang="en-US"/>
                        <a:t>中间原片缺料不良，</a:t>
                      </a:r>
                      <a:r>
                        <a:rPr lang="zh-CN" altLang="en-US" sz="1800" dirty="0">
                          <a:sym typeface="+mn-ea"/>
                        </a:rPr>
                        <a:t>两侧多胶不</a:t>
                      </a:r>
                      <a:endParaRPr lang="zh-CN" alt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304800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83845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83845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83845">
                <a:tc v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669915" y="1062990"/>
            <a:ext cx="5664835" cy="258064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检测说明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84835" y="1116965"/>
          <a:ext cx="10811510" cy="4834890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5935"/>
                <a:gridCol w="4695190"/>
                <a:gridCol w="4350385"/>
              </a:tblGrid>
              <a:tr h="475615">
                <a:tc>
                  <a:txBody>
                    <a:bodyPr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测产品规格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600" dirty="0">
                          <a:effectLst/>
                          <a:sym typeface="+mn-ea"/>
                        </a:rPr>
                        <a:t>塑料卡扣</a:t>
                      </a:r>
                      <a:endParaRPr lang="zh-CN" altLang="en-US" sz="1600" dirty="0">
                        <a:effectLst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29895">
                <a:tc gridSpan="2">
                  <a:txBody>
                    <a:bodyPr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项目需求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9380">
                <a:tc gridSpan="2">
                  <a:txBody>
                    <a:bodyPr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endParaRPr lang="en-US" altLang="zh-CN" sz="16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indent="0" algn="l">
                        <a:buNone/>
                      </a:pPr>
                      <a:endParaRPr lang="en-US" altLang="zh-CN" sz="16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indent="0" algn="l">
                        <a:buNone/>
                      </a:pPr>
                      <a:endParaRPr lang="en-US" altLang="zh-CN" sz="16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indent="0" algn="l">
                        <a:buNone/>
                      </a:pPr>
                      <a:endParaRPr lang="en-US" altLang="zh-CN" sz="16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1.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底座缺料不良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indent="0" algn="l">
                        <a:buNone/>
                      </a:pPr>
                      <a:endParaRPr lang="zh-CN" altLang="en-US" sz="16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2.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中间圆片缺料不良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indent="0" algn="l">
                        <a:buNone/>
                      </a:pPr>
                      <a:endParaRPr lang="zh-CN" altLang="en-US" sz="16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54735" y="2325370"/>
            <a:ext cx="3865245" cy="280987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6"/>
            </p:custDataLst>
          </p:nvPr>
        </p:nvSpPr>
        <p:spPr>
          <a:xfrm>
            <a:off x="3873500" y="646430"/>
            <a:ext cx="524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1</a:t>
            </a:r>
            <a:endParaRPr lang="en-US" altLang="zh-CN">
              <a:solidFill>
                <a:srgbClr val="FF0000"/>
              </a:solidFill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4021455" y="3879215"/>
            <a:ext cx="1501775" cy="38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endCxn id="18" idx="1"/>
          </p:cNvCxnSpPr>
          <p:nvPr>
            <p:custDataLst>
              <p:tags r:id="rId7"/>
            </p:custDataLst>
          </p:nvPr>
        </p:nvCxnSpPr>
        <p:spPr>
          <a:xfrm flipV="1">
            <a:off x="3546475" y="3154045"/>
            <a:ext cx="1922780" cy="250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342255" y="3691890"/>
            <a:ext cx="17005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1.</a:t>
            </a:r>
            <a:r>
              <a:rPr lang="zh-CN" altLang="en-US"/>
              <a:t>底座</a:t>
            </a:r>
            <a:endParaRPr lang="zh-CN" altLang="en-US"/>
          </a:p>
        </p:txBody>
      </p:sp>
      <p:sp>
        <p:nvSpPr>
          <p:cNvPr id="18" name="文本框 17"/>
          <p:cNvSpPr txBox="1"/>
          <p:nvPr>
            <p:custDataLst>
              <p:tags r:id="rId8"/>
            </p:custDataLst>
          </p:nvPr>
        </p:nvSpPr>
        <p:spPr>
          <a:xfrm>
            <a:off x="5469255" y="2969895"/>
            <a:ext cx="17005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2.</a:t>
            </a:r>
            <a:r>
              <a:rPr lang="zh-CN" altLang="en-US"/>
              <a:t>中间圆片</a:t>
            </a:r>
            <a:endParaRPr lang="zh-CN" altLang="en-US"/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386270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设备结构说明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85265" y="1203325"/>
            <a:ext cx="4093210" cy="46907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7795" y="1479550"/>
            <a:ext cx="4342130" cy="35064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386270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设备结构说明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85265" y="1203325"/>
            <a:ext cx="4093210" cy="46907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7795" y="1479550"/>
            <a:ext cx="4342130" cy="35064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333629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、设备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流程说明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505" y="1301750"/>
            <a:ext cx="7049770" cy="4643755"/>
          </a:xfrm>
          <a:prstGeom prst="rect">
            <a:avLst/>
          </a:prstGeom>
        </p:spPr>
      </p:pic>
      <p:sp>
        <p:nvSpPr>
          <p:cNvPr id="41" name="环形箭头 40"/>
          <p:cNvSpPr/>
          <p:nvPr>
            <p:custDataLst>
              <p:tags r:id="rId4"/>
            </p:custDataLst>
          </p:nvPr>
        </p:nvSpPr>
        <p:spPr>
          <a:xfrm rot="16440000">
            <a:off x="4377153" y="3048067"/>
            <a:ext cx="1678305" cy="1679575"/>
          </a:xfrm>
          <a:prstGeom prst="circularArrow">
            <a:avLst>
              <a:gd name="adj1" fmla="val 5028"/>
              <a:gd name="adj2" fmla="val 944478"/>
              <a:gd name="adj3" fmla="val 19967095"/>
              <a:gd name="adj4" fmla="val 7446423"/>
              <a:gd name="adj5" fmla="val 103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圆角矩形标注 7"/>
          <p:cNvSpPr/>
          <p:nvPr>
            <p:custDataLst>
              <p:tags r:id="rId5"/>
            </p:custDataLst>
          </p:nvPr>
        </p:nvSpPr>
        <p:spPr>
          <a:xfrm>
            <a:off x="5257800" y="908685"/>
            <a:ext cx="731520" cy="264160"/>
          </a:xfrm>
          <a:prstGeom prst="wedgeRoundRectCallout">
            <a:avLst>
              <a:gd name="adj1" fmla="val -27951"/>
              <a:gd name="adj2" fmla="val 1877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200">
                <a:sym typeface="+mn-ea"/>
              </a:rPr>
              <a:t>NG</a:t>
            </a:r>
            <a:r>
              <a:rPr lang="zh-CN" altLang="en-US" sz="1200">
                <a:sym typeface="+mn-ea"/>
              </a:rPr>
              <a:t>下料</a:t>
            </a:r>
            <a:endParaRPr lang="zh-CN" sz="1200"/>
          </a:p>
        </p:txBody>
      </p:sp>
      <p:sp>
        <p:nvSpPr>
          <p:cNvPr id="7" name="圆角矩形标注 6"/>
          <p:cNvSpPr/>
          <p:nvPr>
            <p:custDataLst>
              <p:tags r:id="rId6"/>
            </p:custDataLst>
          </p:nvPr>
        </p:nvSpPr>
        <p:spPr>
          <a:xfrm>
            <a:off x="4385310" y="908685"/>
            <a:ext cx="765810" cy="264160"/>
          </a:xfrm>
          <a:prstGeom prst="wedgeRoundRectCallout">
            <a:avLst>
              <a:gd name="adj1" fmla="val -2653"/>
              <a:gd name="adj2" fmla="val 1947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200"/>
              <a:t>OK</a:t>
            </a:r>
            <a:r>
              <a:rPr lang="zh-CN" altLang="en-US" sz="1200"/>
              <a:t>下料</a:t>
            </a:r>
            <a:endParaRPr lang="zh-CN" altLang="en-US" sz="1200"/>
          </a:p>
        </p:txBody>
      </p:sp>
      <p:sp>
        <p:nvSpPr>
          <p:cNvPr id="3" name="圆角矩形标注 2"/>
          <p:cNvSpPr/>
          <p:nvPr>
            <p:custDataLst>
              <p:tags r:id="rId7"/>
            </p:custDataLst>
          </p:nvPr>
        </p:nvSpPr>
        <p:spPr>
          <a:xfrm>
            <a:off x="6116320" y="908685"/>
            <a:ext cx="731520" cy="264160"/>
          </a:xfrm>
          <a:prstGeom prst="wedgeRoundRectCallout">
            <a:avLst>
              <a:gd name="adj1" fmla="val -58159"/>
              <a:gd name="adj2" fmla="val 1730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200">
                <a:sym typeface="+mn-ea"/>
              </a:rPr>
              <a:t>漏检</a:t>
            </a:r>
            <a:endParaRPr lang="zh-CN" sz="1200"/>
          </a:p>
        </p:txBody>
      </p:sp>
      <p:sp>
        <p:nvSpPr>
          <p:cNvPr id="12" name="圆角矩形标注 11"/>
          <p:cNvSpPr/>
          <p:nvPr>
            <p:custDataLst>
              <p:tags r:id="rId8"/>
            </p:custDataLst>
          </p:nvPr>
        </p:nvSpPr>
        <p:spPr>
          <a:xfrm>
            <a:off x="10158095" y="3373120"/>
            <a:ext cx="697230" cy="381000"/>
          </a:xfrm>
          <a:prstGeom prst="wedgeRoundRectCallout">
            <a:avLst>
              <a:gd name="adj1" fmla="val -233788"/>
              <a:gd name="adj2" fmla="val -405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200">
                <a:sym typeface="+mn-ea"/>
              </a:rPr>
              <a:t>振动盘上料</a:t>
            </a:r>
            <a:endParaRPr lang="zh-CN" sz="1200"/>
          </a:p>
        </p:txBody>
      </p:sp>
      <p:sp>
        <p:nvSpPr>
          <p:cNvPr id="10" name="圆角矩形标注 9"/>
          <p:cNvSpPr/>
          <p:nvPr>
            <p:custDataLst>
              <p:tags r:id="rId9"/>
            </p:custDataLst>
          </p:nvPr>
        </p:nvSpPr>
        <p:spPr>
          <a:xfrm>
            <a:off x="7081520" y="4885690"/>
            <a:ext cx="697230" cy="295275"/>
          </a:xfrm>
          <a:prstGeom prst="wedgeRoundRectCallout">
            <a:avLst>
              <a:gd name="adj1" fmla="val -158196"/>
              <a:gd name="adj2" fmla="val -1575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200"/>
              <a:t>导向</a:t>
            </a:r>
            <a:endParaRPr lang="zh-CN" sz="1200"/>
          </a:p>
        </p:txBody>
      </p:sp>
      <p:sp>
        <p:nvSpPr>
          <p:cNvPr id="11" name="圆角矩形标注 10"/>
          <p:cNvSpPr/>
          <p:nvPr>
            <p:custDataLst>
              <p:tags r:id="rId10"/>
            </p:custDataLst>
          </p:nvPr>
        </p:nvSpPr>
        <p:spPr>
          <a:xfrm>
            <a:off x="7081520" y="5278120"/>
            <a:ext cx="879475" cy="295275"/>
          </a:xfrm>
          <a:prstGeom prst="wedgeRoundRectCallout">
            <a:avLst>
              <a:gd name="adj1" fmla="val -152743"/>
              <a:gd name="adj2" fmla="val -1315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200">
                <a:sym typeface="+mn-ea"/>
              </a:rPr>
              <a:t>光电感应</a:t>
            </a:r>
            <a:endParaRPr lang="zh-CN" sz="1200"/>
          </a:p>
        </p:txBody>
      </p:sp>
      <p:sp>
        <p:nvSpPr>
          <p:cNvPr id="33" name="圆角矩形标注 32"/>
          <p:cNvSpPr/>
          <p:nvPr>
            <p:custDataLst>
              <p:tags r:id="rId11"/>
            </p:custDataLst>
          </p:nvPr>
        </p:nvSpPr>
        <p:spPr>
          <a:xfrm>
            <a:off x="4661535" y="5945505"/>
            <a:ext cx="924560" cy="264160"/>
          </a:xfrm>
          <a:prstGeom prst="wedgeRoundRectCallout">
            <a:avLst>
              <a:gd name="adj1" fmla="val 11735"/>
              <a:gd name="adj2" fmla="val -2663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200">
                <a:sym typeface="+mn-ea"/>
              </a:rPr>
              <a:t>CCD1</a:t>
            </a:r>
            <a:r>
              <a:rPr lang="zh-CN" altLang="en-US" sz="1200">
                <a:sym typeface="+mn-ea"/>
              </a:rPr>
              <a:t>检测</a:t>
            </a:r>
            <a:endParaRPr lang="zh-CN" sz="1200"/>
          </a:p>
        </p:txBody>
      </p:sp>
      <p:sp>
        <p:nvSpPr>
          <p:cNvPr id="4" name="圆角矩形标注 3"/>
          <p:cNvSpPr/>
          <p:nvPr>
            <p:custDataLst>
              <p:tags r:id="rId12"/>
            </p:custDataLst>
          </p:nvPr>
        </p:nvSpPr>
        <p:spPr>
          <a:xfrm>
            <a:off x="3460750" y="5945505"/>
            <a:ext cx="924560" cy="264160"/>
          </a:xfrm>
          <a:prstGeom prst="wedgeRoundRectCallout">
            <a:avLst>
              <a:gd name="adj1" fmla="val 27335"/>
              <a:gd name="adj2" fmla="val -4403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200">
                <a:sym typeface="+mn-ea"/>
              </a:rPr>
              <a:t>CCD2</a:t>
            </a:r>
            <a:r>
              <a:rPr lang="zh-CN" altLang="en-US" sz="1200">
                <a:sym typeface="+mn-ea"/>
              </a:rPr>
              <a:t>检测</a:t>
            </a:r>
            <a:endParaRPr lang="zh-CN" sz="1200"/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、检测说明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41350" y="1135999"/>
          <a:ext cx="10830656" cy="489267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8475"/>
                <a:gridCol w="3646805"/>
                <a:gridCol w="1145588"/>
                <a:gridCol w="4269788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F50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检测产品规格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F50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33F50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rgbClr val="333F50"/>
                          </a:solidFill>
                          <a:effectLst/>
                          <a:sym typeface="+mn-ea"/>
                        </a:rPr>
                        <a:t>蓝色产品</a:t>
                      </a:r>
                      <a:endParaRPr lang="zh-CN" altLang="en-US" sz="1600" dirty="0">
                        <a:solidFill>
                          <a:srgbClr val="333F50"/>
                        </a:solidFill>
                        <a:effectLst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F50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检测内容：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33F50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en-US" altLang="zh-CN" sz="1600" dirty="0">
                          <a:solidFill>
                            <a:srgbClr val="333F5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NG</a:t>
                      </a:r>
                      <a:r>
                        <a:rPr lang="zh-CN" altLang="en-US" sz="1600" dirty="0">
                          <a:solidFill>
                            <a:srgbClr val="333F5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产品</a:t>
                      </a:r>
                      <a:endParaRPr lang="zh-CN" altLang="en-US" sz="1600" dirty="0">
                        <a:solidFill>
                          <a:srgbClr val="333F5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F50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</a:t>
                      </a: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rgbClr val="333F50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F50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工位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F50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：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F50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b="1" dirty="0">
                        <a:solidFill>
                          <a:srgbClr val="333F50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F50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原图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F50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0900" algn="l"/>
                        </a:tabLst>
                        <a:defRPr/>
                      </a:pP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F50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NG</a:t>
                      </a:r>
                      <a:r>
                        <a:rPr kumimoji="0" lang="zh-CN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F50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效果图</a:t>
                      </a:r>
                      <a:endParaRPr kumimoji="0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F50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86835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16200000">
            <a:off x="1391920" y="2138045"/>
            <a:ext cx="3557270" cy="37623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6414135" y="2341245"/>
            <a:ext cx="2072005" cy="219202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7"/>
            </p:custDataLst>
          </p:nvPr>
        </p:nvSpPr>
        <p:spPr>
          <a:xfrm>
            <a:off x="6630035" y="3272790"/>
            <a:ext cx="638175" cy="857885"/>
          </a:xfrm>
          <a:prstGeom prst="rect">
            <a:avLst/>
          </a:prstGeom>
          <a:noFill/>
          <a:ln w="127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975725" y="2780030"/>
            <a:ext cx="2223135" cy="12979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444740" y="4473575"/>
            <a:ext cx="2156460" cy="1302385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、检测说明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41350" y="1135999"/>
          <a:ext cx="10830656" cy="489267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8475"/>
                <a:gridCol w="3646805"/>
                <a:gridCol w="1145588"/>
                <a:gridCol w="4269788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F50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检测产品规格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F50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33F50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rgbClr val="333F50"/>
                          </a:solidFill>
                          <a:effectLst/>
                          <a:sym typeface="+mn-ea"/>
                        </a:rPr>
                        <a:t>黄色产品</a:t>
                      </a:r>
                      <a:endParaRPr lang="zh-CN" altLang="en-US" sz="1600" b="1" dirty="0">
                        <a:solidFill>
                          <a:srgbClr val="333F50"/>
                        </a:solidFill>
                        <a:effectLst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F50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检测内容：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33F50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en-US" altLang="zh-CN" sz="1600" b="1" dirty="0">
                          <a:solidFill>
                            <a:srgbClr val="333F5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NG</a:t>
                      </a:r>
                      <a:r>
                        <a:rPr lang="zh-CN" altLang="en-US" sz="1600" b="1" dirty="0">
                          <a:solidFill>
                            <a:srgbClr val="333F5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产品</a:t>
                      </a:r>
                      <a:endParaRPr lang="zh-CN" altLang="en-US" sz="1600" b="1" dirty="0">
                        <a:solidFill>
                          <a:srgbClr val="333F5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F50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</a:t>
                      </a: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rgbClr val="333F50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F50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工位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F50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：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F50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b="1" dirty="0">
                        <a:solidFill>
                          <a:srgbClr val="333F50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F50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原图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33F50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0900" algn="l"/>
                        </a:tabLst>
                        <a:defRPr/>
                      </a:pPr>
                      <a:r>
                        <a:rPr kumimoji="0" lang="en-US" altLang="zh-CN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F50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NG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F50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效果图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F50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86835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11" name="图片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7193915" y="1871345"/>
            <a:ext cx="3652520" cy="4458335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7372985" y="3682365"/>
            <a:ext cx="1000125" cy="1200785"/>
          </a:xfrm>
          <a:prstGeom prst="rect">
            <a:avLst/>
          </a:prstGeom>
          <a:noFill/>
          <a:ln w="127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1527175" y="1782445"/>
            <a:ext cx="3652520" cy="4458335"/>
          </a:xfrm>
          <a:prstGeom prst="rect">
            <a:avLst/>
          </a:prstGeom>
        </p:spPr>
      </p:pic>
      <p:sp>
        <p:nvSpPr>
          <p:cNvPr id="12" name="矩形 11"/>
          <p:cNvSpPr/>
          <p:nvPr>
            <p:custDataLst>
              <p:tags r:id="rId8"/>
            </p:custDataLst>
          </p:nvPr>
        </p:nvSpPr>
        <p:spPr>
          <a:xfrm>
            <a:off x="9443085" y="3923665"/>
            <a:ext cx="1000125" cy="1200785"/>
          </a:xfrm>
          <a:prstGeom prst="rect">
            <a:avLst/>
          </a:prstGeom>
          <a:noFill/>
          <a:ln w="127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FULL_TEXT_BEAUTIFY_COPY_ID" val="17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17.xml><?xml version="1.0" encoding="utf-8"?>
<p:tagLst xmlns:p="http://schemas.openxmlformats.org/presentationml/2006/main">
  <p:tag name="KSO_WM_FULL_TEXT_BEAUTIFY_COPY_ID" val="3"/>
</p:tagLst>
</file>

<file path=ppt/tags/tag118.xml><?xml version="1.0" encoding="utf-8"?>
<p:tagLst xmlns:p="http://schemas.openxmlformats.org/presentationml/2006/main">
  <p:tag name="KSO_WM_UNIT_TABLE_BEAUTIFY" val="smartTable{aaff26be-cc2d-40b3-8f7b-c16c6eda8ac8}"/>
  <p:tag name="TABLE_ENDDRAG_ORIGIN_RECT" val="868*416"/>
  <p:tag name="TABLE_ENDDRAG_RECT" val="30*71*868*416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21.xml><?xml version="1.0" encoding="utf-8"?>
<p:tagLst xmlns:p="http://schemas.openxmlformats.org/presentationml/2006/main">
  <p:tag name="KSO_WM_FULL_TEXT_BEAUTIFY_COPY_ID" val="3"/>
</p:tagLst>
</file>

<file path=ppt/tags/tag122.xml><?xml version="1.0" encoding="utf-8"?>
<p:tagLst xmlns:p="http://schemas.openxmlformats.org/presentationml/2006/main">
  <p:tag name="KSO_WM_FULL_TEXT_BEAUTIFY_COPY_ID" val="10"/>
</p:tagLst>
</file>

<file path=ppt/tags/tag123.xml><?xml version="1.0" encoding="utf-8"?>
<p:tagLst xmlns:p="http://schemas.openxmlformats.org/presentationml/2006/main">
  <p:tag name="KSO_WM_UNIT_TABLE_BEAUTIFY" val="smartTable{396761ca-c394-4f1d-90fe-72e0569c4a08}"/>
  <p:tag name="TABLE_ENDDRAG_ORIGIN_RECT" val="851*401"/>
  <p:tag name="TABLE_ENDDRAG_RECT" val="46*87*851*401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29.xml><?xml version="1.0" encoding="utf-8"?>
<p:tagLst xmlns:p="http://schemas.openxmlformats.org/presentationml/2006/main">
  <p:tag name="KSO_WM_FULL_TEXT_BEAUTIFY_COPY_ID" val="3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FULL_TEXT_BEAUTIFY_COPY_ID" val="10"/>
</p:tagLst>
</file>

<file path=ppt/tags/tag131.xml><?xml version="1.0" encoding="utf-8"?>
<p:tagLst xmlns:p="http://schemas.openxmlformats.org/presentationml/2006/main">
  <p:tag name="KSO_WM_UNIT_PLACING_PICTURE_USER_VIEWPORT" val="{&quot;height&quot;:10830,&quot;width&quot;:9450}"/>
</p:tagLst>
</file>

<file path=ppt/tags/tag132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33.xml><?xml version="1.0" encoding="utf-8"?>
<p:tagLst xmlns:p="http://schemas.openxmlformats.org/presentationml/2006/main">
  <p:tag name="KSO_WM_FULL_TEXT_BEAUTIFY_COPY_ID" val="3"/>
</p:tagLst>
</file>

<file path=ppt/tags/tag134.xml><?xml version="1.0" encoding="utf-8"?>
<p:tagLst xmlns:p="http://schemas.openxmlformats.org/presentationml/2006/main">
  <p:tag name="KSO_WM_FULL_TEXT_BEAUTIFY_COPY_ID" val="10"/>
</p:tagLst>
</file>

<file path=ppt/tags/tag135.xml><?xml version="1.0" encoding="utf-8"?>
<p:tagLst xmlns:p="http://schemas.openxmlformats.org/presentationml/2006/main">
  <p:tag name="KSO_WM_UNIT_PLACING_PICTURE_USER_VIEWPORT" val="{&quot;height&quot;:10830,&quot;width&quot;:9450}"/>
</p:tagLst>
</file>

<file path=ppt/tags/tag136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37.xml><?xml version="1.0" encoding="utf-8"?>
<p:tagLst xmlns:p="http://schemas.openxmlformats.org/presentationml/2006/main">
  <p:tag name="KSO_WM_FULL_TEXT_BEAUTIFY_COPY_ID" val="3"/>
</p:tagLst>
</file>

<file path=ppt/tags/tag138.xml><?xml version="1.0" encoding="utf-8"?>
<p:tagLst xmlns:p="http://schemas.openxmlformats.org/presentationml/2006/main">
  <p:tag name="KSO_WM_FULL_TEXT_BEAUTIFY_COPY_ID" val="10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49.xml><?xml version="1.0" encoding="utf-8"?>
<p:tagLst xmlns:p="http://schemas.openxmlformats.org/presentationml/2006/main">
  <p:tag name="KSO_WM_FULL_TEXT_BEAUTIFY_COPY_ID" val="3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FULL_TEXT_BEAUTIFY_COPY_ID" val="10"/>
</p:tagLst>
</file>

<file path=ppt/tags/tag151.xml><?xml version="1.0" encoding="utf-8"?>
<p:tagLst xmlns:p="http://schemas.openxmlformats.org/presentationml/2006/main">
  <p:tag name="KSO_WM_UNIT_TABLE_BEAUTIFY" val="smartTable{4319bf22-747d-4948-aba9-b7175f4eb342}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58.xml><?xml version="1.0" encoding="utf-8"?>
<p:tagLst xmlns:p="http://schemas.openxmlformats.org/presentationml/2006/main">
  <p:tag name="KSO_WM_FULL_TEXT_BEAUTIFY_COPY_ID" val="3"/>
</p:tagLst>
</file>

<file path=ppt/tags/tag159.xml><?xml version="1.0" encoding="utf-8"?>
<p:tagLst xmlns:p="http://schemas.openxmlformats.org/presentationml/2006/main">
  <p:tag name="KSO_WM_FULL_TEXT_BEAUTIFY_COPY_ID" val="10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TABLE_BEAUTIFY" val="smartTable{bd0a5367-915f-4606-9b6c-0aba4a89b07f}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66.xml><?xml version="1.0" encoding="utf-8"?>
<p:tagLst xmlns:p="http://schemas.openxmlformats.org/presentationml/2006/main">
  <p:tag name="KSO_WM_FULL_TEXT_BEAUTIFY_COPY_ID" val="3"/>
</p:tagLst>
</file>

<file path=ppt/tags/tag167.xml><?xml version="1.0" encoding="utf-8"?>
<p:tagLst xmlns:p="http://schemas.openxmlformats.org/presentationml/2006/main">
  <p:tag name="KSO_WM_FULL_TEXT_BEAUTIFY_COPY_ID" val="10"/>
</p:tagLst>
</file>

<file path=ppt/tags/tag168.xml><?xml version="1.0" encoding="utf-8"?>
<p:tagLst xmlns:p="http://schemas.openxmlformats.org/presentationml/2006/main">
  <p:tag name="KSO_WM_UNIT_TABLE_BEAUTIFY" val="smartTable{14b7313f-1e70-41f9-a155-e39662b178de}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73.xml><?xml version="1.0" encoding="utf-8"?>
<p:tagLst xmlns:p="http://schemas.openxmlformats.org/presentationml/2006/main">
  <p:tag name="KSO_WM_FULL_TEXT_BEAUTIFY_COPY_ID" val="3"/>
</p:tagLst>
</file>

<file path=ppt/tags/tag174.xml><?xml version="1.0" encoding="utf-8"?>
<p:tagLst xmlns:p="http://schemas.openxmlformats.org/presentationml/2006/main">
  <p:tag name="KSO_WM_FULL_TEXT_BEAUTIFY_COPY_ID" val="10"/>
</p:tagLst>
</file>

<file path=ppt/tags/tag175.xml><?xml version="1.0" encoding="utf-8"?>
<p:tagLst xmlns:p="http://schemas.openxmlformats.org/presentationml/2006/main">
  <p:tag name="KSO_WM_UNIT_TABLE_BEAUTIFY" val="smartTable{083efb4e-76fa-4a51-80b1-11a3febee64a}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FULL_TEXT_BEAUTIFY_COPY_ID" val="3"/>
</p:tagLst>
</file>

<file path=ppt/tags/tag181.xml><?xml version="1.0" encoding="utf-8"?>
<p:tagLst xmlns:p="http://schemas.openxmlformats.org/presentationml/2006/main">
  <p:tag name="KSO_WM_FULL_TEXT_BEAUTIFY_COPY_ID" val="10"/>
</p:tagLst>
</file>

<file path=ppt/tags/tag182.xml><?xml version="1.0" encoding="utf-8"?>
<p:tagLst xmlns:p="http://schemas.openxmlformats.org/presentationml/2006/main">
  <p:tag name="KSO_WM_UNIT_TABLE_BEAUTIFY" val="smartTable{6c9b10e3-3625-4987-b3cb-7460836487c4}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86.xml><?xml version="1.0" encoding="utf-8"?>
<p:tagLst xmlns:p="http://schemas.openxmlformats.org/presentationml/2006/main">
  <p:tag name="KSO_WM_FULL_TEXT_BEAUTIFY_COPY_ID" val="3"/>
</p:tagLst>
</file>

<file path=ppt/tags/tag187.xml><?xml version="1.0" encoding="utf-8"?>
<p:tagLst xmlns:p="http://schemas.openxmlformats.org/presentationml/2006/main">
  <p:tag name="KSO_WM_FULL_TEXT_BEAUTIFY_COPY_ID" val="10"/>
</p:tagLst>
</file>

<file path=ppt/tags/tag188.xml><?xml version="1.0" encoding="utf-8"?>
<p:tagLst xmlns:p="http://schemas.openxmlformats.org/presentationml/2006/main">
  <p:tag name="KSO_WM_UNIT_TABLE_BEAUTIFY" val="smartTable{a37b631c-23ca-4a03-bcd3-490c2508f7aa}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91.xml><?xml version="1.0" encoding="utf-8"?>
<p:tagLst xmlns:p="http://schemas.openxmlformats.org/presentationml/2006/main">
  <p:tag name="KSO_WM_FULL_TEXT_BEAUTIFY_COPY_ID" val="3"/>
</p:tagLst>
</file>

<file path=ppt/tags/tag192.xml><?xml version="1.0" encoding="utf-8"?>
<p:tagLst xmlns:p="http://schemas.openxmlformats.org/presentationml/2006/main">
  <p:tag name="KSO_WM_FULL_TEXT_BEAUTIFY_COPY_ID" val="10"/>
</p:tagLst>
</file>

<file path=ppt/tags/tag193.xml><?xml version="1.0" encoding="utf-8"?>
<p:tagLst xmlns:p="http://schemas.openxmlformats.org/presentationml/2006/main">
  <p:tag name="KSO_WM_UNIT_TABLE_BEAUTIFY" val="smartTable{fcf52f96-2153-450e-9ce1-ce58affb6480}"/>
  <p:tag name="TABLE_ENDDRAG_ORIGIN_RECT" val="892*388"/>
  <p:tag name="TABLE_ENDDRAG_RECT" val="58*71*892*388"/>
</p:tagLst>
</file>

<file path=ppt/tags/tag194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95.xml><?xml version="1.0" encoding="utf-8"?>
<p:tagLst xmlns:p="http://schemas.openxmlformats.org/presentationml/2006/main">
  <p:tag name="KSO_WM_FULL_TEXT_BEAUTIFY_COPY_ID" val="3"/>
</p:tagLst>
</file>

<file path=ppt/tags/tag196.xml><?xml version="1.0" encoding="utf-8"?>
<p:tagLst xmlns:p="http://schemas.openxmlformats.org/presentationml/2006/main">
  <p:tag name="KSO_WM_FULL_TEXT_BEAUTIFY_COPY_ID" val="10"/>
</p:tagLst>
</file>

<file path=ppt/tags/tag197.xml><?xml version="1.0" encoding="utf-8"?>
<p:tagLst xmlns:p="http://schemas.openxmlformats.org/presentationml/2006/main">
  <p:tag name="KSO_WM_UNIT_TABLE_BEAUTIFY" val="smartTable{0bcd452d-766f-4696-9acc-b93f66f35321}"/>
  <p:tag name="TABLE_ENDDRAG_ORIGIN_RECT" val="871*431"/>
  <p:tag name="TABLE_ENDDRAG_RECT" val="46*71*871*431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FULL_TEXT_BEAUTIFY_COPY_ID" val="10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207.xml><?xml version="1.0" encoding="utf-8"?>
<p:tagLst xmlns:p="http://schemas.openxmlformats.org/presentationml/2006/main">
  <p:tag name="KSO_WM_FULL_TEXT_BEAUTIFY_COPY_ID" val="3"/>
</p:tagLst>
</file>

<file path=ppt/tags/tag208.xml><?xml version="1.0" encoding="utf-8"?>
<p:tagLst xmlns:p="http://schemas.openxmlformats.org/presentationml/2006/main">
  <p:tag name="KSO_WM_UNIT_TABLE_BEAUTIFY" val="smartTable{0b7e0089-911f-47c1-8aa1-2230269e5792}"/>
</p:tagLst>
</file>

<file path=ppt/tags/tag209.xml><?xml version="1.0" encoding="utf-8"?>
<p:tagLst xmlns:p="http://schemas.openxmlformats.org/presentationml/2006/main">
  <p:tag name="KSO_WM_BEAUTIFY_FLAG" val=""/>
  <p:tag name="KSO_WM_UNIT_PLACING_PICTURE_USER_VIEWPORT" val="{&quot;height&quot;:1158,&quot;width&quot;:2612}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217.xml><?xml version="1.0" encoding="utf-8"?>
<p:tagLst xmlns:p="http://schemas.openxmlformats.org/presentationml/2006/main">
  <p:tag name="KSO_WM_FULL_TEXT_BEAUTIFY_COPY_ID" val="3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FULL_TEXT_BEAUTIFY_COPY_ID" val="3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223.xml><?xml version="1.0" encoding="utf-8"?>
<p:tagLst xmlns:p="http://schemas.openxmlformats.org/presentationml/2006/main">
  <p:tag name="KSO_WM_FULL_TEXT_BEAUTIFY_COPY_ID" val="3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226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227.xml><?xml version="1.0" encoding="utf-8"?>
<p:tagLst xmlns:p="http://schemas.openxmlformats.org/presentationml/2006/main">
  <p:tag name="COMMONDATA" val="eyJoZGlkIjoiNDlmOWQ1MDY2ZDhjOTBiZTIyNWU0ODgyNDQ5YjllNmYifQ=="/>
  <p:tag name="KSO_WPP_MARK_KEY" val="88259b0d-3fad-4187-9d1d-537aa91153b1"/>
  <p:tag name="commondata" val="eyJoZGlkIjoiNTQwZmI4YTliYzc1OGM5MGJkYzZhODhjODY1MDE4ZjEifQ==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FULL_TEXT_BEAUTIFY_COPY_ID" val="17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6.xml><?xml version="1.0" encoding="utf-8"?>
<p:tagLst xmlns:p="http://schemas.openxmlformats.org/presentationml/2006/main">
  <p:tag name="KSO_WM_FULL_TEXT_BEAUTIFY_COPY_ID" val="17"/>
</p:tagLst>
</file>

<file path=ppt/tags/tag67.xml><?xml version="1.0" encoding="utf-8"?>
<p:tagLst xmlns:p="http://schemas.openxmlformats.org/presentationml/2006/main">
  <p:tag name="KSO_WM_FULL_TEXT_BEAUTIFY_COPY_ID" val="10"/>
</p:tagLst>
</file>

<file path=ppt/tags/tag68.xml><?xml version="1.0" encoding="utf-8"?>
<p:tagLst xmlns:p="http://schemas.openxmlformats.org/presentationml/2006/main">
  <p:tag name="KSO_WM_FULL_TEXT_BEAUTIFY_COPY_ID" val="17"/>
</p:tagLst>
</file>

<file path=ppt/tags/tag69.xml><?xml version="1.0" encoding="utf-8"?>
<p:tagLst xmlns:p="http://schemas.openxmlformats.org/presentationml/2006/main">
  <p:tag name="KSO_WM_FULL_TEXT_BEAUTIFY_COPY_ID" val="17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FULL_TEXT_BEAUTIFY_COPY_ID" val="10"/>
</p:tagLst>
</file>

<file path=ppt/tags/tag71.xml><?xml version="1.0" encoding="utf-8"?>
<p:tagLst xmlns:p="http://schemas.openxmlformats.org/presentationml/2006/main">
  <p:tag name="KSO_WM_FULL_TEXT_BEAUTIFY_COPY_ID" val="17"/>
</p:tagLst>
</file>

<file path=ppt/tags/tag72.xml><?xml version="1.0" encoding="utf-8"?>
<p:tagLst xmlns:p="http://schemas.openxmlformats.org/presentationml/2006/main">
  <p:tag name="KSO_WM_FULL_TEXT_BEAUTIFY_COPY_ID" val="17"/>
</p:tagLst>
</file>

<file path=ppt/tags/tag73.xml><?xml version="1.0" encoding="utf-8"?>
<p:tagLst xmlns:p="http://schemas.openxmlformats.org/presentationml/2006/main">
  <p:tag name="KSO_WM_FULL_TEXT_BEAUTIFY_COPY_ID" val="10"/>
</p:tagLst>
</file>

<file path=ppt/tags/tag74.xml><?xml version="1.0" encoding="utf-8"?>
<p:tagLst xmlns:p="http://schemas.openxmlformats.org/presentationml/2006/main">
  <p:tag name="KSO_WM_FULL_TEXT_BEAUTIFY_COPY_ID" val="17"/>
</p:tagLst>
</file>

<file path=ppt/tags/tag75.xml><?xml version="1.0" encoding="utf-8"?>
<p:tagLst xmlns:p="http://schemas.openxmlformats.org/presentationml/2006/main">
  <p:tag name="KSO_WM_FULL_TEXT_BEAUTIFY_COPY_ID" val="17"/>
</p:tagLst>
</file>

<file path=ppt/tags/tag76.xml><?xml version="1.0" encoding="utf-8"?>
<p:tagLst xmlns:p="http://schemas.openxmlformats.org/presentationml/2006/main">
  <p:tag name="KSO_WM_FULL_TEXT_BEAUTIFY_COPY_ID" val="10"/>
</p:tagLst>
</file>

<file path=ppt/tags/tag77.xml><?xml version="1.0" encoding="utf-8"?>
<p:tagLst xmlns:p="http://schemas.openxmlformats.org/presentationml/2006/main">
  <p:tag name="KSO_WM_FULL_TEXT_BEAUTIFY_COPY_ID" val="17"/>
</p:tagLst>
</file>

<file path=ppt/tags/tag78.xml><?xml version="1.0" encoding="utf-8"?>
<p:tagLst xmlns:p="http://schemas.openxmlformats.org/presentationml/2006/main">
  <p:tag name="KSO_WM_FULL_TEXT_BEAUTIFY_COPY_ID" val="17"/>
</p:tagLst>
</file>

<file path=ppt/tags/tag79.xml><?xml version="1.0" encoding="utf-8"?>
<p:tagLst xmlns:p="http://schemas.openxmlformats.org/presentationml/2006/main">
  <p:tag name="KSO_WM_FULL_TEXT_BEAUTIFY_COPY_ID" val="10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FULL_TEXT_BEAUTIFY_COPY_ID" val="17"/>
</p:tagLst>
</file>

<file path=ppt/tags/tag81.xml><?xml version="1.0" encoding="utf-8"?>
<p:tagLst xmlns:p="http://schemas.openxmlformats.org/presentationml/2006/main">
  <p:tag name="KSO_WM_FULL_TEXT_BEAUTIFY_COPY_ID" val="17"/>
</p:tagLst>
</file>

<file path=ppt/tags/tag82.xml><?xml version="1.0" encoding="utf-8"?>
<p:tagLst xmlns:p="http://schemas.openxmlformats.org/presentationml/2006/main">
  <p:tag name="KSO_WM_FULL_TEXT_BEAUTIFY_COPY_ID" val="10"/>
</p:tagLst>
</file>

<file path=ppt/tags/tag83.xml><?xml version="1.0" encoding="utf-8"?>
<p:tagLst xmlns:p="http://schemas.openxmlformats.org/presentationml/2006/main">
  <p:tag name="KSO_WM_FULL_TEXT_BEAUTIFY_COPY_ID" val="17"/>
</p:tagLst>
</file>

<file path=ppt/tags/tag84.xml><?xml version="1.0" encoding="utf-8"?>
<p:tagLst xmlns:p="http://schemas.openxmlformats.org/presentationml/2006/main">
  <p:tag name="KSO_WM_FULL_TEXT_BEAUTIFY_COPY_ID" val="17"/>
</p:tagLst>
</file>

<file path=ppt/tags/tag85.xml><?xml version="1.0" encoding="utf-8"?>
<p:tagLst xmlns:p="http://schemas.openxmlformats.org/presentationml/2006/main">
  <p:tag name="KSO_WM_FULL_TEXT_BEAUTIFY_COPY_ID" val="10"/>
</p:tagLst>
</file>

<file path=ppt/tags/tag86.xml><?xml version="1.0" encoding="utf-8"?>
<p:tagLst xmlns:p="http://schemas.openxmlformats.org/presentationml/2006/main">
  <p:tag name="KSO_WM_FULL_TEXT_BEAUTIFY_COPY_ID" val="17"/>
</p:tagLst>
</file>

<file path=ppt/tags/tag87.xml><?xml version="1.0" encoding="utf-8"?>
<p:tagLst xmlns:p="http://schemas.openxmlformats.org/presentationml/2006/main">
  <p:tag name="KSO_WM_FULL_TEXT_BEAUTIFY_COPY_ID" val="17"/>
</p:tagLst>
</file>

<file path=ppt/tags/tag88.xml><?xml version="1.0" encoding="utf-8"?>
<p:tagLst xmlns:p="http://schemas.openxmlformats.org/presentationml/2006/main">
  <p:tag name="KSO_WM_FULL_TEXT_BEAUTIFY_COPY_ID" val="10"/>
</p:tagLst>
</file>

<file path=ppt/tags/tag89.xml><?xml version="1.0" encoding="utf-8"?>
<p:tagLst xmlns:p="http://schemas.openxmlformats.org/presentationml/2006/main">
  <p:tag name="KSO_WM_FULL_TEXT_BEAUTIFY_COPY_ID" val="17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FULL_TEXT_BEAUTIFY_COPY_ID" val="17"/>
</p:tagLst>
</file>

<file path=ppt/tags/tag91.xml><?xml version="1.0" encoding="utf-8"?>
<p:tagLst xmlns:p="http://schemas.openxmlformats.org/presentationml/2006/main">
  <p:tag name="KSO_WM_FULL_TEXT_BEAUTIFY_COPY_ID" val="10"/>
</p:tagLst>
</file>

<file path=ppt/tags/tag92.xml><?xml version="1.0" encoding="utf-8"?>
<p:tagLst xmlns:p="http://schemas.openxmlformats.org/presentationml/2006/main">
  <p:tag name="KSO_WM_FULL_TEXT_BEAUTIFY_COPY_ID" val="17"/>
</p:tagLst>
</file>

<file path=ppt/tags/tag93.xml><?xml version="1.0" encoding="utf-8"?>
<p:tagLst xmlns:p="http://schemas.openxmlformats.org/presentationml/2006/main">
  <p:tag name="KSO_WM_FULL_TEXT_BEAUTIFY_COPY_ID" val="17"/>
</p:tagLst>
</file>

<file path=ppt/tags/tag94.xml><?xml version="1.0" encoding="utf-8"?>
<p:tagLst xmlns:p="http://schemas.openxmlformats.org/presentationml/2006/main">
  <p:tag name="KSO_WM_FULL_TEXT_BEAUTIFY_COPY_ID" val="10"/>
</p:tagLst>
</file>

<file path=ppt/tags/tag95.xml><?xml version="1.0" encoding="utf-8"?>
<p:tagLst xmlns:p="http://schemas.openxmlformats.org/presentationml/2006/main">
  <p:tag name="KSO_WM_FULL_TEXT_BEAUTIFY_COPY_ID" val="17"/>
</p:tagLst>
</file>

<file path=ppt/tags/tag96.xml><?xml version="1.0" encoding="utf-8"?>
<p:tagLst xmlns:p="http://schemas.openxmlformats.org/presentationml/2006/main">
  <p:tag name="KSO_WM_FULL_TEXT_BEAUTIFY_COPY_ID" val="10"/>
</p:tagLst>
</file>

<file path=ppt/tags/tag97.xml><?xml version="1.0" encoding="utf-8"?>
<p:tagLst xmlns:p="http://schemas.openxmlformats.org/presentationml/2006/main">
  <p:tag name="KSO_WM_FULL_TEXT_BEAUTIFY_COPY_ID" val="10"/>
</p:tagLst>
</file>

<file path=ppt/tags/tag98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99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3157</Words>
  <Application>WPS 演示</Application>
  <PresentationFormat>宽屏</PresentationFormat>
  <Paragraphs>555</Paragraphs>
  <Slides>20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12</vt:i4>
      </vt:variant>
      <vt:variant>
        <vt:lpstr>幻灯片标题</vt:lpstr>
      </vt:variant>
      <vt:variant>
        <vt:i4>20</vt:i4>
      </vt:variant>
    </vt:vector>
  </HeadingPairs>
  <TitlesOfParts>
    <vt:vector size="50" baseType="lpstr">
      <vt:lpstr>Arial</vt:lpstr>
      <vt:lpstr>宋体</vt:lpstr>
      <vt:lpstr>Wingdings</vt:lpstr>
      <vt:lpstr>思源黑体</vt:lpstr>
      <vt:lpstr>黑体</vt:lpstr>
      <vt:lpstr>微软雅黑</vt:lpstr>
      <vt:lpstr>Wingdings</vt:lpstr>
      <vt:lpstr>汉仪雅酷黑 75W</vt:lpstr>
      <vt:lpstr>阿里巴巴普惠体 Heavy</vt:lpstr>
      <vt:lpstr>仿宋</vt:lpstr>
      <vt:lpstr>等线</vt:lpstr>
      <vt:lpstr>新宋体</vt:lpstr>
      <vt:lpstr>Helvetica Neue</vt:lpstr>
      <vt:lpstr>Helvetica Neue Light</vt:lpstr>
      <vt:lpstr>方正粗黑宋简体</vt:lpstr>
      <vt:lpstr>Arial Unicode MS</vt:lpstr>
      <vt:lpstr>等线 Light</vt:lpstr>
      <vt:lpstr>Calibri</vt:lpstr>
      <vt:lpstr>Office 主题​​</vt:lpstr>
      <vt:lpstr>自定义设计方案</vt:lpstr>
      <vt:lpstr>5_Office 主题​​</vt:lpstr>
      <vt:lpstr>1_Office 主题​​</vt:lpstr>
      <vt:lpstr>8_Office 主题​​</vt:lpstr>
      <vt:lpstr>11_Office 主题​​</vt:lpstr>
      <vt:lpstr>7_Office 主题​​</vt:lpstr>
      <vt:lpstr>12_Office 主题​​</vt:lpstr>
      <vt:lpstr>14_Office 主题​​</vt:lpstr>
      <vt:lpstr>9_Office 主题​​</vt:lpstr>
      <vt:lpstr>15_Office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Administrater</dc:creator>
  <cp:lastModifiedBy>博视源企划｜郑百思</cp:lastModifiedBy>
  <cp:revision>289</cp:revision>
  <dcterms:created xsi:type="dcterms:W3CDTF">2019-11-19T13:27:00Z</dcterms:created>
  <dcterms:modified xsi:type="dcterms:W3CDTF">2024-03-22T10:16:42Z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863A281F4AF84A47964ADDE7819D29FD_13</vt:lpwstr>
  </property>
</Properties>
</file>