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gs" Target="tags/tag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11.jpeg"/><Relationship Id="rId6" Type="http://schemas.openxmlformats.org/officeDocument/2006/relationships/image" Target="../media/image2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xmbsy.net" TargetMode="Externa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11.jpeg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31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11.jpeg"/><Relationship Id="rId7" Type="http://schemas.openxmlformats.org/officeDocument/2006/relationships/image" Target="../media/image37.jpeg"/><Relationship Id="rId6" Type="http://schemas.openxmlformats.org/officeDocument/2006/relationships/image" Target="../media/image3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35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11.jpeg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31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11.jpeg"/><Relationship Id="rId6" Type="http://schemas.openxmlformats.org/officeDocument/2006/relationships/image" Target="../media/image40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44.jpeg"/><Relationship Id="rId7" Type="http://schemas.openxmlformats.org/officeDocument/2006/relationships/image" Target="../media/image11.jpeg"/><Relationship Id="rId6" Type="http://schemas.openxmlformats.org/officeDocument/2006/relationships/image" Target="../media/image4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42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48.jpeg"/><Relationship Id="rId7" Type="http://schemas.openxmlformats.org/officeDocument/2006/relationships/image" Target="../media/image47.jpe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46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11.jpeg"/><Relationship Id="rId6" Type="http://schemas.openxmlformats.org/officeDocument/2006/relationships/image" Target="../media/image5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11.jpeg"/><Relationship Id="rId6" Type="http://schemas.openxmlformats.org/officeDocument/2006/relationships/image" Target="../media/image54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hyperlink" Target="http://www.xmbsy.net" TargetMode="Externa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11.jpeg"/><Relationship Id="rId6" Type="http://schemas.openxmlformats.org/officeDocument/2006/relationships/image" Target="../media/image5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11.jpeg"/><Relationship Id="rId6" Type="http://schemas.openxmlformats.org/officeDocument/2006/relationships/image" Target="../media/image60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11.jpeg"/><Relationship Id="rId6" Type="http://schemas.openxmlformats.org/officeDocument/2006/relationships/image" Target="../media/image6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xmbsy.net" TargetMode="External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xmbsy.net" TargetMode="External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hyperlink" Target="http://www.xmbsy.net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73.jpeg"/><Relationship Id="rId1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5.png"/><Relationship Id="rId7" Type="http://schemas.openxmlformats.org/officeDocument/2006/relationships/image" Target="../media/image6.png"/><Relationship Id="rId6" Type="http://schemas.openxmlformats.org/officeDocument/2006/relationships/image" Target="../media/image11.jpeg"/><Relationship Id="rId5" Type="http://schemas.openxmlformats.org/officeDocument/2006/relationships/image" Target="../media/image74.png"/><Relationship Id="rId4" Type="http://schemas.openxmlformats.org/officeDocument/2006/relationships/image" Target="../media/image73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hyperlink" Target="http://www.xmbsy.net" TargetMode="Externa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76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hyperlink" Target="http://www.xmbsy.net" TargetMode="Externa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hyperlink" Target="http://www.xmbsy.net" TargetMode="Externa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8.png"/><Relationship Id="rId6" Type="http://schemas.openxmlformats.org/officeDocument/2006/relationships/image" Target="../media/image77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hyperlink" Target="http://www.xmbsy.net" TargetMode="Externa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hyperlink" Target="http://www.xmbsy.net" TargetMode="Externa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hyperlink" Target="http://www.xmbsy.net" TargetMode="External"/><Relationship Id="rId1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hyperlink" Target="http://www.xmbsy.net" TargetMode="External"/><Relationship Id="rId1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hyperlink" Target="http://www.xmbsy.net" TargetMode="External"/><Relationship Id="rId1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hyperlink" Target="http://www.xmbsy.net" TargetMode="External"/><Relationship Id="rId1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hyperlink" Target="http://www.xmbsy.net" TargetMode="External"/><Relationship Id="rId1" Type="http://schemas.openxmlformats.org/officeDocument/2006/relationships/image" Target="../media/image8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://www.xmbsy.net" TargetMode="External"/><Relationship Id="rId1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hyperlink" Target="http://www.xmbsy.net" TargetMode="Externa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11.jpe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hyperlink" Target="http://www.xmbsy.net" TargetMode="Externa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hyperlink" Target="http://www.xmbsy.net" TargetMode="Externa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hyperlink" Target="http://www.xmbsy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45635" y="0"/>
            <a:ext cx="8246364" cy="6857996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-12700" y="-12700"/>
            <a:ext cx="5729604" cy="36518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755"/>
              </a:lnSpc>
            </a:pPr>
            <a:r>
              <a:rPr sz="18000" kern="0" spc="2730" dirty="0">
                <a:solidFill>
                  <a:srgbClr val="2E75B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</a:t>
            </a:r>
            <a:endParaRPr lang="en-US" altLang="en-US" sz="18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900" dirty="0"/>
          </a:p>
          <a:p>
            <a:pPr algn="r" rtl="0" eaLnBrk="0">
              <a:lnSpc>
                <a:spcPct val="95000"/>
              </a:lnSpc>
              <a:spcBef>
                <a:spcPts val="5"/>
              </a:spcBef>
            </a:pPr>
            <a:r>
              <a:rPr sz="3600" kern="0" spc="5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塑料外观缺陷视觉检测</a:t>
            </a:r>
            <a:endParaRPr lang="en-US" altLang="en-US" sz="36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2955198" cy="2958179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373986" y="2033816"/>
            <a:ext cx="8701405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900" kern="0" spc="570" dirty="0">
                <a:solidFill>
                  <a:srgbClr val="F37A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</a:t>
            </a:r>
            <a:r>
              <a:rPr sz="3900" kern="0" spc="-500" dirty="0">
                <a:solidFill>
                  <a:srgbClr val="F37A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kern="0" spc="570" dirty="0">
                <a:solidFill>
                  <a:srgbClr val="F37A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</a:t>
            </a:r>
            <a:r>
              <a:rPr sz="3900" kern="0" spc="-510" dirty="0">
                <a:solidFill>
                  <a:srgbClr val="F37A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kern="0" spc="570" dirty="0">
                <a:solidFill>
                  <a:srgbClr val="F37A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机器视觉</a:t>
            </a:r>
            <a:r>
              <a:rPr sz="3900" kern="0" spc="560" dirty="0">
                <a:solidFill>
                  <a:srgbClr val="F37A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技术有限公司</a:t>
            </a:r>
            <a:endParaRPr lang="en-US" altLang="en-US" sz="3900" dirty="0"/>
          </a:p>
        </p:txBody>
      </p:sp>
      <p:sp>
        <p:nvSpPr>
          <p:cNvPr id="10" name="textbox 10"/>
          <p:cNvSpPr/>
          <p:nvPr/>
        </p:nvSpPr>
        <p:spPr>
          <a:xfrm>
            <a:off x="441851" y="5889453"/>
            <a:ext cx="3216275" cy="4375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2700" kern="0" spc="90" dirty="0">
                <a:solidFill>
                  <a:srgbClr val="F37A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源于视觉，不止视觉</a:t>
            </a:r>
            <a:endParaRPr lang="en-US" altLang="en-US" sz="2700" dirty="0"/>
          </a:p>
        </p:txBody>
      </p:sp>
      <p:sp>
        <p:nvSpPr>
          <p:cNvPr id="12" name="textbox 12"/>
          <p:cNvSpPr/>
          <p:nvPr/>
        </p:nvSpPr>
        <p:spPr>
          <a:xfrm>
            <a:off x="358140" y="4506467"/>
            <a:ext cx="2138679" cy="413384"/>
          </a:xfrm>
          <a:prstGeom prst="rect">
            <a:avLst/>
          </a:prstGeom>
          <a:solidFill>
            <a:srgbClr val="F37A29">
              <a:alpha val="6274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700" dirty="0"/>
          </a:p>
          <a:p>
            <a:pPr marL="175260" algn="l" rtl="0" eaLnBrk="0">
              <a:lnSpc>
                <a:spcPct val="95000"/>
              </a:lnSpc>
              <a:spcBef>
                <a:spcPts val="0"/>
              </a:spcBef>
            </a:pPr>
            <a:r>
              <a:rPr sz="1800" kern="0" spc="-70" dirty="0">
                <a:ln w="6531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sz="1800" kern="0" spc="-7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800" kern="0" spc="-70" dirty="0">
                <a:ln w="6531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2023.0</a:t>
            </a:r>
            <a:r>
              <a:rPr sz="1800" kern="0" spc="-80" dirty="0">
                <a:ln w="6531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8.10</a:t>
            </a:r>
            <a:endParaRPr lang="en-US" altLang="en-US" sz="1800" dirty="0"/>
          </a:p>
        </p:txBody>
      </p:sp>
      <p:sp>
        <p:nvSpPr>
          <p:cNvPr id="14" name="textbox 14"/>
          <p:cNvSpPr/>
          <p:nvPr/>
        </p:nvSpPr>
        <p:spPr>
          <a:xfrm>
            <a:off x="358140" y="5154167"/>
            <a:ext cx="2138679" cy="413384"/>
          </a:xfrm>
          <a:prstGeom prst="rect">
            <a:avLst/>
          </a:prstGeom>
          <a:solidFill>
            <a:srgbClr val="F37A29">
              <a:alpha val="6274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lang="en-US" altLang="en-US" sz="700" dirty="0"/>
          </a:p>
          <a:p>
            <a:pPr marL="504190" algn="l" rtl="0" eaLnBrk="0">
              <a:lnSpc>
                <a:spcPct val="99000"/>
              </a:lnSpc>
              <a:spcBef>
                <a:spcPts val="5"/>
              </a:spcBef>
            </a:pPr>
            <a:r>
              <a:rPr sz="1700" kern="0" spc="-50" dirty="0">
                <a:ln w="654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版本：</a:t>
            </a:r>
            <a:r>
              <a:rPr sz="1700" kern="0" spc="-50" dirty="0"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700" kern="0" spc="-50" dirty="0">
                <a:ln w="654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V3.0</a:t>
            </a:r>
            <a:endParaRPr lang="en-US" altLang="en-US" sz="1700" dirty="0"/>
          </a:p>
        </p:txBody>
      </p:sp>
      <p:sp>
        <p:nvSpPr>
          <p:cNvPr id="16" name="textbox 16"/>
          <p:cNvSpPr/>
          <p:nvPr/>
        </p:nvSpPr>
        <p:spPr>
          <a:xfrm>
            <a:off x="358140" y="3889247"/>
            <a:ext cx="2138679" cy="402590"/>
          </a:xfrm>
          <a:prstGeom prst="rect">
            <a:avLst/>
          </a:prstGeom>
          <a:solidFill>
            <a:srgbClr val="F37A29">
              <a:alpha val="6274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600" dirty="0"/>
          </a:p>
          <a:p>
            <a:pPr marL="286385" algn="l" rtl="0" eaLnBrk="0">
              <a:lnSpc>
                <a:spcPct val="94000"/>
              </a:lnSpc>
              <a:spcBef>
                <a:spcPts val="5"/>
              </a:spcBef>
            </a:pPr>
            <a:r>
              <a:rPr sz="1800" kern="0" spc="-20" dirty="0">
                <a:ln w="6531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汇报人：庄胜鑫</a:t>
            </a:r>
            <a:endParaRPr lang="en-US" altLang="en-US" sz="1800" dirty="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642092" y="228600"/>
            <a:ext cx="996695" cy="8061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" name="table 354"/>
          <p:cNvGraphicFramePr>
            <a:graphicFrameLocks noGrp="1"/>
          </p:cNvGraphicFramePr>
          <p:nvPr/>
        </p:nvGraphicFramePr>
        <p:xfrm>
          <a:off x="567054" y="902335"/>
          <a:ext cx="10833734" cy="5334635"/>
        </p:xfrm>
        <a:graphic>
          <a:graphicData uri="http://schemas.openxmlformats.org/drawingml/2006/table">
            <a:tbl>
              <a:tblPr/>
              <a:tblGrid>
                <a:gridCol w="1773554"/>
                <a:gridCol w="1432560"/>
                <a:gridCol w="3106420"/>
                <a:gridCol w="1041400"/>
                <a:gridCol w="1231264"/>
                <a:gridCol w="2248535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55943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2070100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飞边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6510" algn="l" rtl="0" eaLnBrk="0">
                        <a:lnSpc>
                          <a:spcPts val="1850"/>
                        </a:lnSpc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428750" algn="l" rtl="0" eaLnBrk="0">
                        <a:lnSpc>
                          <a:spcPct val="82000"/>
                        </a:lnSpc>
                      </a:pPr>
                      <a:r>
                        <a:rPr sz="1500" kern="0" spc="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r>
                        <a:rPr sz="1500" kern="0" spc="8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+V21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3848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56400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工位一正面检测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1651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57721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飞边-检测边缘突出的毛刺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20205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产品原图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4902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软件处理图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633730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局部放大图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71882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/>
                    </a:p>
                    <a:p>
                      <a:pPr marL="9525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飞边缺陷，仅限于突出边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缘位置的毛刺料，如其他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位置(向内或竖直方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向的等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无法检测)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6" name="picture 3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776471" y="2740152"/>
            <a:ext cx="3003804" cy="2983991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37616" y="2706623"/>
            <a:ext cx="2886455" cy="3017520"/>
          </a:xfrm>
          <a:prstGeom prst="rect">
            <a:avLst/>
          </a:prstGeom>
        </p:spPr>
      </p:pic>
      <p:sp>
        <p:nvSpPr>
          <p:cNvPr id="360" name="textbox 360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362" name="picture 3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364" name="picture 3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pic>
        <p:nvPicPr>
          <p:cNvPr id="366" name="picture 3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932676" y="3008376"/>
            <a:ext cx="2113788" cy="1344167"/>
          </a:xfrm>
          <a:prstGeom prst="rect">
            <a:avLst/>
          </a:prstGeom>
        </p:spPr>
      </p:pic>
      <p:graphicFrame>
        <p:nvGraphicFramePr>
          <p:cNvPr id="368" name="table 368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370" name="textbox 370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372" name="picture 3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374" name="picture 3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376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" name="table 378"/>
          <p:cNvGraphicFramePr>
            <a:graphicFrameLocks noGrp="1"/>
          </p:cNvGraphicFramePr>
          <p:nvPr/>
        </p:nvGraphicFramePr>
        <p:xfrm>
          <a:off x="567054" y="902335"/>
          <a:ext cx="11409679" cy="5334635"/>
        </p:xfrm>
        <a:graphic>
          <a:graphicData uri="http://schemas.openxmlformats.org/drawingml/2006/table">
            <a:tbl>
              <a:tblPr/>
              <a:tblGrid>
                <a:gridCol w="1867535"/>
                <a:gridCol w="1272540"/>
                <a:gridCol w="3322954"/>
                <a:gridCol w="1282064"/>
                <a:gridCol w="1557020"/>
                <a:gridCol w="2107564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60642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2099310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飞边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38430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521460" algn="l" rtl="0" eaLnBrk="0">
                        <a:lnSpc>
                          <a:spcPct val="82000"/>
                        </a:lnSpc>
                      </a:pPr>
                      <a:r>
                        <a:rPr sz="1500" kern="0" spc="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r>
                        <a:rPr sz="1500" kern="0" spc="8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+V21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43243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59321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工位一正面检测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13843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66992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飞边-检测边缘突出的毛刺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16903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产品原图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15760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软件处理图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91757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局部放大图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64897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/>
                    </a:p>
                    <a:p>
                      <a:pPr marL="9588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飞边缺陷，仅限于突出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边缘位置的毛刺料，如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其他位置(向内或竖直方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向的等无法检测)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0" name="picture 3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855720" y="2592323"/>
            <a:ext cx="3139439" cy="3104388"/>
          </a:xfrm>
          <a:prstGeom prst="rect">
            <a:avLst/>
          </a:prstGeom>
        </p:spPr>
      </p:pic>
      <p:pic>
        <p:nvPicPr>
          <p:cNvPr id="382" name="picture 3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9516" y="2749295"/>
            <a:ext cx="2729483" cy="2759964"/>
          </a:xfrm>
          <a:prstGeom prst="rect">
            <a:avLst/>
          </a:prstGeom>
        </p:spPr>
      </p:pic>
      <p:pic>
        <p:nvPicPr>
          <p:cNvPr id="384" name="picture 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225284" y="2657856"/>
            <a:ext cx="2551176" cy="1667255"/>
          </a:xfrm>
          <a:prstGeom prst="rect">
            <a:avLst/>
          </a:prstGeom>
        </p:spPr>
      </p:pic>
      <p:sp>
        <p:nvSpPr>
          <p:cNvPr id="386" name="textbox 386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388" name="picture 3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390" name="picture 3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graphicFrame>
        <p:nvGraphicFramePr>
          <p:cNvPr id="392" name="table 392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394" name="textbox 394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396" name="picture 3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398" name="picture 3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400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" name="table 402"/>
          <p:cNvGraphicFramePr>
            <a:graphicFrameLocks noGrp="1"/>
          </p:cNvGraphicFramePr>
          <p:nvPr/>
        </p:nvGraphicFramePr>
        <p:xfrm>
          <a:off x="567054" y="902335"/>
          <a:ext cx="10833735" cy="5420995"/>
        </p:xfrm>
        <a:graphic>
          <a:graphicData uri="http://schemas.openxmlformats.org/drawingml/2006/table">
            <a:tbl>
              <a:tblPr/>
              <a:tblGrid>
                <a:gridCol w="1773555"/>
                <a:gridCol w="1659889"/>
                <a:gridCol w="3166110"/>
                <a:gridCol w="1314450"/>
                <a:gridCol w="557530"/>
                <a:gridCol w="2362200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55943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30048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焦烧、杂质、开裂，缺料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56360" algn="l" rtl="0" eaLnBrk="0">
                        <a:lnSpc>
                          <a:spcPct val="82000"/>
                        </a:lnSpc>
                      </a:pPr>
                      <a:r>
                        <a:rPr sz="1500" kern="0" spc="4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3848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7886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工位二-八棱镜(针对内壁检测)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262380" algn="l" rtl="0" eaLnBrk="0">
                        <a:lnSpc>
                          <a:spcPct val="100000"/>
                        </a:lnSpc>
                      </a:pPr>
                      <a:r>
                        <a:rPr sz="1500" kern="0" spc="6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焦烧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3169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产品原图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795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软件处理图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43243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局部放大图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77533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95250" indent="63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焦烧呈现黄色或黑色依附在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产品表面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4" name="picture 4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3023" y="2929128"/>
            <a:ext cx="3380232" cy="2843783"/>
          </a:xfrm>
          <a:prstGeom prst="rect">
            <a:avLst/>
          </a:prstGeom>
        </p:spPr>
      </p:pic>
      <p:pic>
        <p:nvPicPr>
          <p:cNvPr id="406" name="picture 4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075175" y="3104388"/>
            <a:ext cx="3037332" cy="2493264"/>
          </a:xfrm>
          <a:prstGeom prst="rect">
            <a:avLst/>
          </a:prstGeom>
        </p:spPr>
      </p:pic>
      <p:sp>
        <p:nvSpPr>
          <p:cNvPr id="408" name="textbox 408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410" name="picture 4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412" name="picture 4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pic>
        <p:nvPicPr>
          <p:cNvPr id="414" name="picture 4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234427" y="2343911"/>
            <a:ext cx="1546859" cy="1737360"/>
          </a:xfrm>
          <a:prstGeom prst="rect">
            <a:avLst/>
          </a:prstGeom>
        </p:spPr>
      </p:pic>
      <p:graphicFrame>
        <p:nvGraphicFramePr>
          <p:cNvPr id="416" name="table 416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pic>
        <p:nvPicPr>
          <p:cNvPr id="418" name="picture 4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351776" y="4373879"/>
            <a:ext cx="1310640" cy="1135380"/>
          </a:xfrm>
          <a:prstGeom prst="rect">
            <a:avLst/>
          </a:prstGeom>
        </p:spPr>
      </p:pic>
      <p:sp>
        <p:nvSpPr>
          <p:cNvPr id="420" name="textbox 420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422" name="picture 4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424" name="picture 4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426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8" name="table 428"/>
          <p:cNvGraphicFramePr>
            <a:graphicFrameLocks noGrp="1"/>
          </p:cNvGraphicFramePr>
          <p:nvPr/>
        </p:nvGraphicFramePr>
        <p:xfrm>
          <a:off x="567054" y="902335"/>
          <a:ext cx="10833735" cy="5420995"/>
        </p:xfrm>
        <a:graphic>
          <a:graphicData uri="http://schemas.openxmlformats.org/drawingml/2006/table">
            <a:tbl>
              <a:tblPr/>
              <a:tblGrid>
                <a:gridCol w="1773555"/>
                <a:gridCol w="1659889"/>
                <a:gridCol w="3166110"/>
                <a:gridCol w="1314450"/>
                <a:gridCol w="557530"/>
                <a:gridCol w="2362200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55943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30048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焦烧、杂质、开裂，缺料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56360" algn="l" rtl="0" eaLnBrk="0">
                        <a:lnSpc>
                          <a:spcPct val="82000"/>
                        </a:lnSpc>
                      </a:pPr>
                      <a:r>
                        <a:rPr sz="1500" kern="0" spc="4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3848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7886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工位二-八棱镜(针对内壁检测)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126365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kern="0" spc="5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杂质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3169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产品原图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795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软件处理图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43243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局部放大图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77533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97790" indent="-317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杂质呈现黑色依附在产品表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0" name="picture 4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6468" y="2930652"/>
            <a:ext cx="3144011" cy="2706623"/>
          </a:xfrm>
          <a:prstGeom prst="rect">
            <a:avLst/>
          </a:prstGeom>
        </p:spPr>
      </p:pic>
      <p:pic>
        <p:nvPicPr>
          <p:cNvPr id="432" name="picture 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093463" y="2709672"/>
            <a:ext cx="2936747" cy="2634995"/>
          </a:xfrm>
          <a:prstGeom prst="rect">
            <a:avLst/>
          </a:prstGeom>
        </p:spPr>
      </p:pic>
      <p:sp>
        <p:nvSpPr>
          <p:cNvPr id="434" name="textbox 434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436" name="picture 4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438" name="picture 4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pic>
        <p:nvPicPr>
          <p:cNvPr id="440" name="picture 4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210044" y="4392167"/>
            <a:ext cx="1780031" cy="1245108"/>
          </a:xfrm>
          <a:prstGeom prst="rect">
            <a:avLst/>
          </a:prstGeom>
        </p:spPr>
      </p:pic>
      <p:graphicFrame>
        <p:nvGraphicFramePr>
          <p:cNvPr id="442" name="table 442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pic>
        <p:nvPicPr>
          <p:cNvPr id="444" name="picture 4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281671" y="2334767"/>
            <a:ext cx="1069847" cy="1639824"/>
          </a:xfrm>
          <a:prstGeom prst="rect">
            <a:avLst/>
          </a:prstGeom>
        </p:spPr>
      </p:pic>
      <p:sp>
        <p:nvSpPr>
          <p:cNvPr id="446" name="textbox 446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448" name="picture 4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450" name="picture 4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452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" name="table 454"/>
          <p:cNvGraphicFramePr>
            <a:graphicFrameLocks noGrp="1"/>
          </p:cNvGraphicFramePr>
          <p:nvPr/>
        </p:nvGraphicFramePr>
        <p:xfrm>
          <a:off x="567054" y="902335"/>
          <a:ext cx="10833735" cy="5420995"/>
        </p:xfrm>
        <a:graphic>
          <a:graphicData uri="http://schemas.openxmlformats.org/drawingml/2006/table">
            <a:tbl>
              <a:tblPr/>
              <a:tblGrid>
                <a:gridCol w="1773555"/>
                <a:gridCol w="1659889"/>
                <a:gridCol w="3166110"/>
                <a:gridCol w="1314450"/>
                <a:gridCol w="557530"/>
                <a:gridCol w="2362200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55943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30048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焦烧、杂质、开裂，缺料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56360" algn="l" rtl="0" eaLnBrk="0">
                        <a:lnSpc>
                          <a:spcPct val="82000"/>
                        </a:lnSpc>
                      </a:pPr>
                      <a:r>
                        <a:rPr sz="1500" kern="0" spc="4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3848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67183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工位三-八棱镜(针</a:t>
                      </a: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对外圆、外壁、端面)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262380" algn="l" rtl="0" eaLnBrk="0">
                        <a:lnSpc>
                          <a:spcPct val="100000"/>
                        </a:lnSpc>
                      </a:pPr>
                      <a:r>
                        <a:rPr sz="1500" kern="0" spc="6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焦烧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3169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产品原图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795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软件处理图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43243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局部放大图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77533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95250" indent="63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焦烧呈现黄色或黑色依附在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产品表面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6" name="picture 4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3023" y="2929128"/>
            <a:ext cx="3380232" cy="2843783"/>
          </a:xfrm>
          <a:prstGeom prst="rect">
            <a:avLst/>
          </a:prstGeom>
        </p:spPr>
      </p:pic>
      <p:pic>
        <p:nvPicPr>
          <p:cNvPr id="458" name="picture 4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075175" y="3104388"/>
            <a:ext cx="3037332" cy="2493264"/>
          </a:xfrm>
          <a:prstGeom prst="rect">
            <a:avLst/>
          </a:prstGeom>
        </p:spPr>
      </p:pic>
      <p:sp>
        <p:nvSpPr>
          <p:cNvPr id="460" name="textbox 460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462" name="picture 4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464" name="picture 4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pic>
        <p:nvPicPr>
          <p:cNvPr id="466" name="picture 4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234427" y="2343911"/>
            <a:ext cx="1546859" cy="1737360"/>
          </a:xfrm>
          <a:prstGeom prst="rect">
            <a:avLst/>
          </a:prstGeom>
        </p:spPr>
      </p:pic>
      <p:graphicFrame>
        <p:nvGraphicFramePr>
          <p:cNvPr id="468" name="table 468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pic>
        <p:nvPicPr>
          <p:cNvPr id="470" name="picture 4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351776" y="4373879"/>
            <a:ext cx="1310640" cy="1135380"/>
          </a:xfrm>
          <a:prstGeom prst="rect">
            <a:avLst/>
          </a:prstGeom>
        </p:spPr>
      </p:pic>
      <p:sp>
        <p:nvSpPr>
          <p:cNvPr id="472" name="textbox 472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474" name="picture 4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476" name="picture 4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478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" name="table 480"/>
          <p:cNvGraphicFramePr>
            <a:graphicFrameLocks noGrp="1"/>
          </p:cNvGraphicFramePr>
          <p:nvPr/>
        </p:nvGraphicFramePr>
        <p:xfrm>
          <a:off x="567054" y="902335"/>
          <a:ext cx="10833735" cy="5420995"/>
        </p:xfrm>
        <a:graphic>
          <a:graphicData uri="http://schemas.openxmlformats.org/drawingml/2006/table">
            <a:tbl>
              <a:tblPr/>
              <a:tblGrid>
                <a:gridCol w="1773555"/>
                <a:gridCol w="1659889"/>
                <a:gridCol w="3166110"/>
                <a:gridCol w="1314450"/>
                <a:gridCol w="557530"/>
                <a:gridCol w="2362200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55943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30048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焦烧、杂质、开裂，缺料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56360" algn="l" rtl="0" eaLnBrk="0">
                        <a:lnSpc>
                          <a:spcPct val="82000"/>
                        </a:lnSpc>
                      </a:pPr>
                      <a:r>
                        <a:rPr sz="1500" kern="0" spc="4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3848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67183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工位三-八棱镜(针</a:t>
                      </a: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对外圆、外壁、端面)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126365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kern="0" spc="5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杂质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3169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产品原图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795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软件处理图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43243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局部放大图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77533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97790" indent="-317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杂质呈现黑色依附在产品表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2" name="picture 4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41604" y="2859023"/>
            <a:ext cx="3067811" cy="2595372"/>
          </a:xfrm>
          <a:prstGeom prst="rect">
            <a:avLst/>
          </a:prstGeom>
        </p:spPr>
      </p:pic>
      <p:pic>
        <p:nvPicPr>
          <p:cNvPr id="484" name="picture 4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081271" y="2744723"/>
            <a:ext cx="2906267" cy="2548128"/>
          </a:xfrm>
          <a:prstGeom prst="rect">
            <a:avLst/>
          </a:prstGeom>
        </p:spPr>
      </p:pic>
      <p:sp>
        <p:nvSpPr>
          <p:cNvPr id="486" name="textbox 486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488" name="picture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490" name="picture 4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pic>
        <p:nvPicPr>
          <p:cNvPr id="492" name="picture 4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214616" y="2662428"/>
            <a:ext cx="1746504" cy="1975103"/>
          </a:xfrm>
          <a:prstGeom prst="rect">
            <a:avLst/>
          </a:prstGeom>
        </p:spPr>
      </p:pic>
      <p:graphicFrame>
        <p:nvGraphicFramePr>
          <p:cNvPr id="494" name="table 494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496" name="textbox 496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498" name="picture 4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500" name="picture 5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502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4" name="table 504"/>
          <p:cNvGraphicFramePr>
            <a:graphicFrameLocks noGrp="1"/>
          </p:cNvGraphicFramePr>
          <p:nvPr/>
        </p:nvGraphicFramePr>
        <p:xfrm>
          <a:off x="567054" y="902335"/>
          <a:ext cx="10833735" cy="5420995"/>
        </p:xfrm>
        <a:graphic>
          <a:graphicData uri="http://schemas.openxmlformats.org/drawingml/2006/table">
            <a:tbl>
              <a:tblPr/>
              <a:tblGrid>
                <a:gridCol w="1773555"/>
                <a:gridCol w="1659889"/>
                <a:gridCol w="3166110"/>
                <a:gridCol w="1314450"/>
                <a:gridCol w="557530"/>
                <a:gridCol w="2362200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55943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30048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焦烧、杂质、开裂，缺料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56360" algn="l" rtl="0" eaLnBrk="0">
                        <a:lnSpc>
                          <a:spcPct val="82000"/>
                        </a:lnSpc>
                      </a:pPr>
                      <a:r>
                        <a:rPr sz="1500" kern="0" spc="4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3848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67183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工位三-八棱镜(针</a:t>
                      </a: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对外圆、外壁、端面)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126301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开裂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3169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产品原图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795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软件处理图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43243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局部放大图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77533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952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检测开裂缺陷，需有一定的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对比度差异才可以实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现。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06" name="picture 5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56844" y="3017520"/>
            <a:ext cx="3282695" cy="2825495"/>
          </a:xfrm>
          <a:prstGeom prst="rect">
            <a:avLst/>
          </a:prstGeom>
        </p:spPr>
      </p:pic>
      <p:pic>
        <p:nvPicPr>
          <p:cNvPr id="508" name="picture 5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050791" y="2819400"/>
            <a:ext cx="2967227" cy="2567939"/>
          </a:xfrm>
          <a:prstGeom prst="rect">
            <a:avLst/>
          </a:prstGeom>
        </p:spPr>
      </p:pic>
      <p:sp>
        <p:nvSpPr>
          <p:cNvPr id="510" name="textbox 510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512" name="picture 5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514" name="picture 5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graphicFrame>
        <p:nvGraphicFramePr>
          <p:cNvPr id="516" name="table 516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pic>
        <p:nvPicPr>
          <p:cNvPr id="518" name="picture 5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229856" y="2473452"/>
            <a:ext cx="1214628" cy="1397507"/>
          </a:xfrm>
          <a:prstGeom prst="rect">
            <a:avLst/>
          </a:prstGeom>
        </p:spPr>
      </p:pic>
      <p:sp>
        <p:nvSpPr>
          <p:cNvPr id="520" name="textbox 520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522" name="picture 5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524" name="picture 5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229856" y="4069079"/>
            <a:ext cx="876300" cy="1424940"/>
          </a:xfrm>
          <a:prstGeom prst="rect">
            <a:avLst/>
          </a:prstGeom>
        </p:spPr>
      </p:pic>
      <p:pic>
        <p:nvPicPr>
          <p:cNvPr id="526" name="picture 5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528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" name="table 530"/>
          <p:cNvGraphicFramePr>
            <a:graphicFrameLocks noGrp="1"/>
          </p:cNvGraphicFramePr>
          <p:nvPr/>
        </p:nvGraphicFramePr>
        <p:xfrm>
          <a:off x="567054" y="902335"/>
          <a:ext cx="10833735" cy="5420995"/>
        </p:xfrm>
        <a:graphic>
          <a:graphicData uri="http://schemas.openxmlformats.org/drawingml/2006/table">
            <a:tbl>
              <a:tblPr/>
              <a:tblGrid>
                <a:gridCol w="1773555"/>
                <a:gridCol w="1659889"/>
                <a:gridCol w="3166110"/>
                <a:gridCol w="1314450"/>
                <a:gridCol w="557530"/>
                <a:gridCol w="2362200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55943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30048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焦烧、杂质、开裂，缺料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56360" algn="l" rtl="0" eaLnBrk="0">
                        <a:lnSpc>
                          <a:spcPct val="82000"/>
                        </a:lnSpc>
                      </a:pPr>
                      <a:r>
                        <a:rPr sz="1500" kern="0" spc="4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3848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67183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工位三-八棱镜(针</a:t>
                      </a: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对外圆、外壁、端面)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1262380" algn="l" rtl="0" eaLnBrk="0">
                        <a:lnSpc>
                          <a:spcPts val="181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3169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产品原图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795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软件处理图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43243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局部放大图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77533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952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检测缺料缺陷，需有一定的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对比度差异才可以实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现。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2" name="picture 5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9619" y="2848355"/>
            <a:ext cx="3107435" cy="2764535"/>
          </a:xfrm>
          <a:prstGeom prst="rect">
            <a:avLst/>
          </a:prstGeom>
        </p:spPr>
      </p:pic>
      <p:pic>
        <p:nvPicPr>
          <p:cNvPr id="534" name="picture 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73067" y="2650235"/>
            <a:ext cx="3098291" cy="2644140"/>
          </a:xfrm>
          <a:prstGeom prst="rect">
            <a:avLst/>
          </a:prstGeom>
        </p:spPr>
      </p:pic>
      <p:sp>
        <p:nvSpPr>
          <p:cNvPr id="536" name="textbox 536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538" name="picture 5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540" name="picture 5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graphicFrame>
        <p:nvGraphicFramePr>
          <p:cNvPr id="542" name="table 542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544" name="textbox 544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546" name="picture 5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548" name="picture 5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287767" y="3992880"/>
            <a:ext cx="1333500" cy="929639"/>
          </a:xfrm>
          <a:prstGeom prst="rect">
            <a:avLst/>
          </a:prstGeom>
        </p:spPr>
      </p:pic>
      <p:pic>
        <p:nvPicPr>
          <p:cNvPr id="550" name="picture 5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443216" y="2572512"/>
            <a:ext cx="1022604" cy="1010411"/>
          </a:xfrm>
          <a:prstGeom prst="rect">
            <a:avLst/>
          </a:prstGeom>
        </p:spPr>
      </p:pic>
      <p:pic>
        <p:nvPicPr>
          <p:cNvPr id="552" name="picture 5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554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6" name="table 556"/>
          <p:cNvGraphicFramePr>
            <a:graphicFrameLocks noGrp="1"/>
          </p:cNvGraphicFramePr>
          <p:nvPr/>
        </p:nvGraphicFramePr>
        <p:xfrm>
          <a:off x="567054" y="902335"/>
          <a:ext cx="10833735" cy="5420995"/>
        </p:xfrm>
        <a:graphic>
          <a:graphicData uri="http://schemas.openxmlformats.org/drawingml/2006/table">
            <a:tbl>
              <a:tblPr/>
              <a:tblGrid>
                <a:gridCol w="1773555"/>
                <a:gridCol w="1659889"/>
                <a:gridCol w="3166110"/>
                <a:gridCol w="1314450"/>
                <a:gridCol w="557530"/>
                <a:gridCol w="2362200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55943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60528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积料，开裂，缺料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56360" algn="l" rtl="0" eaLnBrk="0">
                        <a:lnSpc>
                          <a:spcPct val="82000"/>
                        </a:lnSpc>
                      </a:pPr>
                      <a:r>
                        <a:rPr sz="1500" kern="0" spc="4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3848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8669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工位四-正面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1262380" algn="l" rtl="0" eaLnBrk="0">
                        <a:lnSpc>
                          <a:spcPts val="181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积料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3169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产品原图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795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软件处理图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43243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局部放大图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77533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94615" indent="63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检测积料缺陷，只检测在正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面这个位置，其他外圆环内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圆环位置如存在积料无法检   </a:t>
                      </a:r>
                      <a:r>
                        <a:rPr sz="1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测。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58" name="picture 5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5988" y="2599944"/>
            <a:ext cx="3095244" cy="3022091"/>
          </a:xfrm>
          <a:prstGeom prst="rect">
            <a:avLst/>
          </a:prstGeom>
        </p:spPr>
      </p:pic>
      <p:pic>
        <p:nvPicPr>
          <p:cNvPr id="560" name="picture 5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06240" y="2747771"/>
            <a:ext cx="2883407" cy="2874264"/>
          </a:xfrm>
          <a:prstGeom prst="rect">
            <a:avLst/>
          </a:prstGeom>
        </p:spPr>
      </p:pic>
      <p:sp>
        <p:nvSpPr>
          <p:cNvPr id="562" name="textbox 562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564" name="picture 5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566" name="picture 5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pic>
        <p:nvPicPr>
          <p:cNvPr id="568" name="picture 5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240523" y="2791967"/>
            <a:ext cx="1772411" cy="1642872"/>
          </a:xfrm>
          <a:prstGeom prst="rect">
            <a:avLst/>
          </a:prstGeom>
        </p:spPr>
      </p:pic>
      <p:graphicFrame>
        <p:nvGraphicFramePr>
          <p:cNvPr id="570" name="table 570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572" name="textbox 572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574" name="picture 5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576" name="picture 5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578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0" name="table 580"/>
          <p:cNvGraphicFramePr>
            <a:graphicFrameLocks noGrp="1"/>
          </p:cNvGraphicFramePr>
          <p:nvPr/>
        </p:nvGraphicFramePr>
        <p:xfrm>
          <a:off x="567054" y="902335"/>
          <a:ext cx="10833734" cy="5420995"/>
        </p:xfrm>
        <a:graphic>
          <a:graphicData uri="http://schemas.openxmlformats.org/drawingml/2006/table">
            <a:tbl>
              <a:tblPr/>
              <a:tblGrid>
                <a:gridCol w="1773555"/>
                <a:gridCol w="1659889"/>
                <a:gridCol w="3166110"/>
                <a:gridCol w="1314450"/>
                <a:gridCol w="701675"/>
                <a:gridCol w="2218054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55943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60528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积料，开裂，缺料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56360" algn="l" rtl="0" eaLnBrk="0">
                        <a:lnSpc>
                          <a:spcPct val="82000"/>
                        </a:lnSpc>
                      </a:pPr>
                      <a:r>
                        <a:rPr sz="1500" kern="0" spc="4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3848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8669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工位四-正面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154305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106172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正面开裂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3169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产品原图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795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软件处理图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505460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局部放大图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70358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196215" indent="-6731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检测开裂缺陷，在表面有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一定的对比度,可以实现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82" name="picture 5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95527" y="2758440"/>
            <a:ext cx="3142487" cy="3200399"/>
          </a:xfrm>
          <a:prstGeom prst="rect">
            <a:avLst/>
          </a:prstGeom>
        </p:spPr>
      </p:pic>
      <p:pic>
        <p:nvPicPr>
          <p:cNvPr id="584" name="picture 5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16908" y="2758440"/>
            <a:ext cx="2799587" cy="2788919"/>
          </a:xfrm>
          <a:prstGeom prst="rect">
            <a:avLst/>
          </a:prstGeom>
        </p:spPr>
      </p:pic>
      <p:sp>
        <p:nvSpPr>
          <p:cNvPr id="586" name="textbox 586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588" name="picture 5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590" name="picture 5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pic>
        <p:nvPicPr>
          <p:cNvPr id="592" name="picture 5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295388" y="3273552"/>
            <a:ext cx="1815083" cy="1051560"/>
          </a:xfrm>
          <a:prstGeom prst="rect">
            <a:avLst/>
          </a:prstGeom>
        </p:spPr>
      </p:pic>
      <p:graphicFrame>
        <p:nvGraphicFramePr>
          <p:cNvPr id="594" name="table 594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596" name="textbox 596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598" name="picture 5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600" name="picture 6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602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5092407" y="18288"/>
          <a:ext cx="6882765" cy="5952490"/>
        </p:xfrm>
        <a:graphic>
          <a:graphicData uri="http://schemas.openxmlformats.org/drawingml/2006/table">
            <a:tbl>
              <a:tblPr/>
              <a:tblGrid>
                <a:gridCol w="532130"/>
                <a:gridCol w="1016000"/>
                <a:gridCol w="3053079"/>
                <a:gridCol w="2281555"/>
              </a:tblGrid>
              <a:tr h="59524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algn="r" rtl="0" eaLnBrk="0">
                        <a:lnSpc>
                          <a:spcPts val="9600"/>
                        </a:lnSpc>
                      </a:pPr>
                      <a:r>
                        <a:rPr sz="6100" kern="0" spc="-250" dirty="0">
                          <a:solidFill>
                            <a:srgbClr val="333F5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|</a:t>
                      </a:r>
                      <a:endParaRPr lang="en-US" altLang="en-US" sz="61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16700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ln w="653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项目概况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marL="170815" algn="l" rtl="0" eaLnBrk="0">
                        <a:lnSpc>
                          <a:spcPct val="83000"/>
                        </a:lnSpc>
                        <a:spcBef>
                          <a:spcPts val="550"/>
                        </a:spcBef>
                      </a:pPr>
                      <a:r>
                        <a:rPr sz="1800" kern="0" spc="-10" dirty="0">
                          <a:ln w="653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设备外形及尺寸</a:t>
                      </a:r>
                      <a:endParaRPr lang="en-US" altLang="en-US" sz="1800" dirty="0"/>
                    </a:p>
                    <a:p>
                      <a:pPr marL="186690" algn="l" rtl="0" eaLnBrk="0">
                        <a:lnSpc>
                          <a:spcPts val="5200"/>
                        </a:lnSpc>
                      </a:pPr>
                      <a:r>
                        <a:rPr sz="1800" kern="0" spc="-10" dirty="0">
                          <a:ln w="653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设备布局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198755" algn="l" rtl="0" eaLnBrk="0">
                        <a:lnSpc>
                          <a:spcPct val="94000"/>
                        </a:lnSpc>
                        <a:spcBef>
                          <a:spcPts val="540"/>
                        </a:spcBef>
                      </a:pPr>
                      <a:r>
                        <a:rPr sz="1800" kern="0" spc="-10" dirty="0">
                          <a:ln w="653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测试分析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1000" dirty="0"/>
                    </a:p>
                    <a:p>
                      <a:pPr marL="207645" algn="l" rtl="0" eaLnBrk="0">
                        <a:lnSpc>
                          <a:spcPct val="94000"/>
                        </a:lnSpc>
                        <a:spcBef>
                          <a:spcPts val="545"/>
                        </a:spcBef>
                      </a:pPr>
                      <a:r>
                        <a:rPr sz="1800" kern="0" spc="-10" dirty="0">
                          <a:ln w="653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视觉方案总结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224790" algn="l" rtl="0" eaLnBrk="0">
                        <a:lnSpc>
                          <a:spcPct val="95000"/>
                        </a:lnSpc>
                        <a:spcBef>
                          <a:spcPts val="540"/>
                        </a:spcBef>
                      </a:pPr>
                      <a:r>
                        <a:rPr sz="1800" kern="0" spc="-10" dirty="0">
                          <a:ln w="653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视觉架设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97000"/>
                        </a:lnSpc>
                      </a:pPr>
                      <a:endParaRPr lang="en-US" altLang="en-US" sz="1000" dirty="0"/>
                    </a:p>
                    <a:p>
                      <a:pPr marL="231775" algn="l" rtl="0" eaLnBrk="0">
                        <a:lnSpc>
                          <a:spcPct val="83000"/>
                        </a:lnSpc>
                        <a:spcBef>
                          <a:spcPts val="540"/>
                        </a:spcBef>
                      </a:pPr>
                      <a:r>
                        <a:rPr sz="1800" kern="0" spc="-10" dirty="0">
                          <a:ln w="653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视觉方案配置</a:t>
                      </a:r>
                      <a:endParaRPr lang="en-US" altLang="en-US" sz="1800" dirty="0"/>
                    </a:p>
                    <a:p>
                      <a:pPr marL="233680" algn="l" rtl="0" eaLnBrk="0">
                        <a:lnSpc>
                          <a:spcPts val="5380"/>
                        </a:lnSpc>
                      </a:pPr>
                      <a:r>
                        <a:rPr sz="1800" kern="0" spc="-10" dirty="0">
                          <a:ln w="653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10"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视觉硬件图纸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rect"/>
          <p:cNvSpPr/>
          <p:nvPr/>
        </p:nvSpPr>
        <p:spPr>
          <a:xfrm>
            <a:off x="5809488" y="1463040"/>
            <a:ext cx="652271" cy="542544"/>
          </a:xfrm>
          <a:prstGeom prst="rect">
            <a:avLst/>
          </a:prstGeom>
          <a:solidFill>
            <a:srgbClr val="333F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" name="rect"/>
          <p:cNvSpPr/>
          <p:nvPr/>
        </p:nvSpPr>
        <p:spPr>
          <a:xfrm>
            <a:off x="5806440" y="2782824"/>
            <a:ext cx="653795" cy="542543"/>
          </a:xfrm>
          <a:prstGeom prst="rect">
            <a:avLst/>
          </a:prstGeom>
          <a:solidFill>
            <a:srgbClr val="333F50">
              <a:alpha val="97647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6" name="table 26"/>
          <p:cNvGraphicFramePr>
            <a:graphicFrameLocks noGrp="1"/>
          </p:cNvGraphicFramePr>
          <p:nvPr/>
        </p:nvGraphicFramePr>
        <p:xfrm>
          <a:off x="5800090" y="796797"/>
          <a:ext cx="673734" cy="5173979"/>
        </p:xfrm>
        <a:graphic>
          <a:graphicData uri="http://schemas.openxmlformats.org/drawingml/2006/table">
            <a:tbl>
              <a:tblPr/>
              <a:tblGrid>
                <a:gridCol w="673734"/>
              </a:tblGrid>
              <a:tr h="548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lang="en-US" altLang="en-US" sz="1000" dirty="0"/>
                    </a:p>
                    <a:p>
                      <a:pPr marL="288290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1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82575" algn="l" rtl="0" eaLnBrk="0">
                        <a:lnSpc>
                          <a:spcPct val="75000"/>
                        </a:lnSpc>
                      </a:pPr>
                      <a:r>
                        <a:rPr sz="1800" b="1" kern="0" spc="-20" dirty="0">
                          <a:solidFill>
                            <a:srgbClr val="BFBFBF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2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marL="280035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3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27495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20" dirty="0">
                          <a:solidFill>
                            <a:srgbClr val="BFBFBF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4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marL="279400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5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A13"/>
                    </a:solidFill>
                  </a:tcPr>
                </a:tc>
              </a:tr>
              <a:tr h="778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marL="28638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7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  <a:tr h="6661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box 28"/>
          <p:cNvSpPr/>
          <p:nvPr/>
        </p:nvSpPr>
        <p:spPr>
          <a:xfrm>
            <a:off x="2722438" y="2382122"/>
            <a:ext cx="1554480" cy="203898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  <a:spcBef>
                <a:spcPts val="0"/>
              </a:spcBef>
            </a:pPr>
            <a:r>
              <a:rPr sz="7900" kern="0" spc="40" dirty="0">
                <a:ln w="28999" cap="flat" cmpd="sng">
                  <a:solidFill>
                    <a:srgbClr val="333F5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333F5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目录</a:t>
            </a:r>
            <a:endParaRPr lang="en-US" altLang="en-US" sz="7900" dirty="0"/>
          </a:p>
          <a:p>
            <a:pPr marL="386715" algn="l" rtl="0" eaLnBrk="0">
              <a:lnSpc>
                <a:spcPct val="78000"/>
              </a:lnSpc>
              <a:spcBef>
                <a:spcPts val="560"/>
              </a:spcBef>
            </a:pPr>
            <a:r>
              <a:rPr sz="2900" kern="0" spc="20" dirty="0">
                <a:solidFill>
                  <a:srgbClr val="333F5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CONTENTS</a:t>
            </a:r>
            <a:endParaRPr lang="en-US" altLang="en-US" sz="2900" dirty="0"/>
          </a:p>
        </p:txBody>
      </p:sp>
      <p:sp>
        <p:nvSpPr>
          <p:cNvPr id="30" name="textbox 30"/>
          <p:cNvSpPr/>
          <p:nvPr/>
        </p:nvSpPr>
        <p:spPr>
          <a:xfrm>
            <a:off x="4652564" y="6362411"/>
            <a:ext cx="6987540" cy="3321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5406390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1920" algn="l" rtl="0" eaLnBrk="0">
              <a:lnSpc>
                <a:spcPct val="96000"/>
              </a:lnSpc>
              <a:spcBef>
                <a:spcPts val="140"/>
              </a:spcBef>
              <a:tabLst>
                <a:tab pos="219075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30" baseline="-3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81010" y="6517484"/>
            <a:ext cx="145570" cy="1452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65264" y="6553858"/>
            <a:ext cx="109239" cy="108937"/>
          </a:xfrm>
          <a:prstGeom prst="rect">
            <a:avLst/>
          </a:prstGeom>
        </p:spPr>
      </p:pic>
      <p:graphicFrame>
        <p:nvGraphicFramePr>
          <p:cNvPr id="36" name="table 36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pic>
        <p:nvPicPr>
          <p:cNvPr id="38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955547" cy="746759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5811011" y="4097782"/>
            <a:ext cx="654050" cy="549275"/>
          </a:xfrm>
          <a:prstGeom prst="rect">
            <a:avLst/>
          </a:prstGeom>
          <a:solidFill>
            <a:srgbClr val="333F5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marL="274955" algn="l" rtl="0" eaLnBrk="0">
              <a:lnSpc>
                <a:spcPct val="75000"/>
              </a:lnSpc>
              <a:spcBef>
                <a:spcPts val="5"/>
              </a:spcBef>
            </a:pPr>
            <a:r>
              <a:rPr sz="1800" b="1" kern="0" spc="-20" dirty="0">
                <a:solidFill>
                  <a:srgbClr val="BFBFBF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6</a:t>
            </a:r>
            <a:endParaRPr lang="en-US" altLang="en-US" sz="1800" dirty="0"/>
          </a:p>
        </p:txBody>
      </p:sp>
      <p:sp>
        <p:nvSpPr>
          <p:cNvPr id="44" name="textbox 44"/>
          <p:cNvSpPr/>
          <p:nvPr/>
        </p:nvSpPr>
        <p:spPr>
          <a:xfrm>
            <a:off x="5815583" y="5422391"/>
            <a:ext cx="652780" cy="542925"/>
          </a:xfrm>
          <a:prstGeom prst="rect">
            <a:avLst/>
          </a:prstGeom>
          <a:solidFill>
            <a:srgbClr val="333F50">
              <a:alpha val="9764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273050" algn="l" rtl="0" eaLnBrk="0">
              <a:lnSpc>
                <a:spcPct val="75000"/>
              </a:lnSpc>
            </a:pPr>
            <a:r>
              <a:rPr sz="1800" b="1" kern="0" spc="-20" dirty="0">
                <a:solidFill>
                  <a:srgbClr val="BFBFBF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8</a:t>
            </a:r>
            <a:endParaRPr lang="en-US" altLang="en-US" sz="1800" dirty="0"/>
          </a:p>
        </p:txBody>
      </p:sp>
      <p:sp>
        <p:nvSpPr>
          <p:cNvPr id="46" name="textbox 46"/>
          <p:cNvSpPr/>
          <p:nvPr/>
        </p:nvSpPr>
        <p:spPr>
          <a:xfrm>
            <a:off x="128312" y="6547821"/>
            <a:ext cx="1920875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0"/>
              </a:lnSpc>
            </a:pP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endParaRPr lang="en-US" altLang="en-US" sz="900" dirty="0"/>
          </a:p>
        </p:txBody>
      </p:sp>
      <p:sp>
        <p:nvSpPr>
          <p:cNvPr id="48" name="path"/>
          <p:cNvSpPr/>
          <p:nvPr/>
        </p:nvSpPr>
        <p:spPr>
          <a:xfrm>
            <a:off x="5800090" y="3228594"/>
            <a:ext cx="666495" cy="103123"/>
          </a:xfrm>
          <a:custGeom>
            <a:avLst/>
            <a:gdLst/>
            <a:ahLst/>
            <a:cxnLst/>
            <a:rect l="0" t="0" r="0" b="0"/>
            <a:pathLst>
              <a:path w="1049" h="162">
                <a:moveTo>
                  <a:pt x="1039" y="10"/>
                </a:moveTo>
                <a:cubicBezTo>
                  <a:pt x="1039" y="88"/>
                  <a:pt x="975" y="152"/>
                  <a:pt x="897" y="152"/>
                </a:cubicBezTo>
                <a:lnTo>
                  <a:pt x="152" y="152"/>
                </a:lnTo>
                <a:cubicBezTo>
                  <a:pt x="73" y="152"/>
                  <a:pt x="10" y="88"/>
                  <a:pt x="10" y="10"/>
                </a:cubicBezTo>
              </a:path>
            </a:pathLst>
          </a:custGeom>
          <a:noFill/>
          <a:ln w="12700" cap="flat">
            <a:solidFill>
              <a:srgbClr val="333F5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" name="path"/>
          <p:cNvSpPr/>
          <p:nvPr/>
        </p:nvSpPr>
        <p:spPr>
          <a:xfrm>
            <a:off x="5804661" y="4549902"/>
            <a:ext cx="666496" cy="103123"/>
          </a:xfrm>
          <a:custGeom>
            <a:avLst/>
            <a:gdLst/>
            <a:ahLst/>
            <a:cxnLst/>
            <a:rect l="0" t="0" r="0" b="0"/>
            <a:pathLst>
              <a:path w="1049" h="162">
                <a:moveTo>
                  <a:pt x="1039" y="10"/>
                </a:moveTo>
                <a:cubicBezTo>
                  <a:pt x="1039" y="88"/>
                  <a:pt x="975" y="152"/>
                  <a:pt x="897" y="152"/>
                </a:cubicBezTo>
                <a:lnTo>
                  <a:pt x="152" y="152"/>
                </a:lnTo>
                <a:cubicBezTo>
                  <a:pt x="73" y="152"/>
                  <a:pt x="10" y="88"/>
                  <a:pt x="10" y="10"/>
                </a:cubicBezTo>
              </a:path>
            </a:pathLst>
          </a:custGeom>
          <a:noFill/>
          <a:ln w="12700" cap="flat">
            <a:solidFill>
              <a:srgbClr val="333F5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" name="path"/>
          <p:cNvSpPr/>
          <p:nvPr/>
        </p:nvSpPr>
        <p:spPr>
          <a:xfrm>
            <a:off x="5800090" y="2776474"/>
            <a:ext cx="666495" cy="103123"/>
          </a:xfrm>
          <a:custGeom>
            <a:avLst/>
            <a:gdLst/>
            <a:ahLst/>
            <a:cxnLst/>
            <a:rect l="0" t="0" r="0" b="0"/>
            <a:pathLst>
              <a:path w="1049" h="162">
                <a:moveTo>
                  <a:pt x="10" y="152"/>
                </a:moveTo>
                <a:cubicBezTo>
                  <a:pt x="10" y="73"/>
                  <a:pt x="73" y="10"/>
                  <a:pt x="152" y="10"/>
                </a:cubicBezTo>
                <a:lnTo>
                  <a:pt x="897" y="10"/>
                </a:lnTo>
                <a:cubicBezTo>
                  <a:pt x="975" y="10"/>
                  <a:pt x="1039" y="73"/>
                  <a:pt x="1039" y="152"/>
                </a:cubicBezTo>
              </a:path>
            </a:pathLst>
          </a:custGeom>
          <a:noFill/>
          <a:ln w="12700" cap="flat">
            <a:solidFill>
              <a:srgbClr val="333F5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" name="path"/>
          <p:cNvSpPr/>
          <p:nvPr/>
        </p:nvSpPr>
        <p:spPr>
          <a:xfrm>
            <a:off x="5803138" y="1456690"/>
            <a:ext cx="664971" cy="103123"/>
          </a:xfrm>
          <a:custGeom>
            <a:avLst/>
            <a:gdLst/>
            <a:ahLst/>
            <a:cxnLst/>
            <a:rect l="0" t="0" r="0" b="0"/>
            <a:pathLst>
              <a:path w="1047" h="162">
                <a:moveTo>
                  <a:pt x="10" y="152"/>
                </a:moveTo>
                <a:cubicBezTo>
                  <a:pt x="10" y="73"/>
                  <a:pt x="73" y="10"/>
                  <a:pt x="152" y="10"/>
                </a:cubicBezTo>
                <a:lnTo>
                  <a:pt x="894" y="10"/>
                </a:lnTo>
                <a:cubicBezTo>
                  <a:pt x="973" y="10"/>
                  <a:pt x="1037" y="73"/>
                  <a:pt x="1037" y="152"/>
                </a:cubicBezTo>
              </a:path>
            </a:pathLst>
          </a:custGeom>
          <a:noFill/>
          <a:ln w="12700" cap="flat">
            <a:solidFill>
              <a:srgbClr val="333F5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" name="path"/>
          <p:cNvSpPr/>
          <p:nvPr/>
        </p:nvSpPr>
        <p:spPr>
          <a:xfrm>
            <a:off x="5899911" y="1999234"/>
            <a:ext cx="471423" cy="12700"/>
          </a:xfrm>
          <a:custGeom>
            <a:avLst/>
            <a:gdLst/>
            <a:ahLst/>
            <a:cxnLst/>
            <a:rect l="0" t="0" r="0" b="0"/>
            <a:pathLst>
              <a:path w="742" h="20">
                <a:moveTo>
                  <a:pt x="742" y="10"/>
                </a:moveTo>
                <a:lnTo>
                  <a:pt x="0" y="10"/>
                </a:lnTo>
              </a:path>
            </a:pathLst>
          </a:custGeom>
          <a:noFill/>
          <a:ln w="12700" cap="flat">
            <a:solidFill>
              <a:srgbClr val="333F5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" name="rect"/>
          <p:cNvSpPr/>
          <p:nvPr/>
        </p:nvSpPr>
        <p:spPr>
          <a:xfrm>
            <a:off x="5906008" y="5416041"/>
            <a:ext cx="471423" cy="12700"/>
          </a:xfrm>
          <a:prstGeom prst="rect">
            <a:avLst/>
          </a:prstGeom>
          <a:solidFill>
            <a:srgbClr val="333F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" name="table 604"/>
          <p:cNvGraphicFramePr>
            <a:graphicFrameLocks noGrp="1"/>
          </p:cNvGraphicFramePr>
          <p:nvPr/>
        </p:nvGraphicFramePr>
        <p:xfrm>
          <a:off x="567054" y="902335"/>
          <a:ext cx="10833735" cy="5420995"/>
        </p:xfrm>
        <a:graphic>
          <a:graphicData uri="http://schemas.openxmlformats.org/drawingml/2006/table">
            <a:tbl>
              <a:tblPr/>
              <a:tblGrid>
                <a:gridCol w="1773555"/>
                <a:gridCol w="1659889"/>
                <a:gridCol w="3032760"/>
                <a:gridCol w="1447800"/>
                <a:gridCol w="557530"/>
                <a:gridCol w="2362200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55943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53860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积料，开裂，缺料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219710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56360" algn="l" rtl="0" eaLnBrk="0">
                        <a:lnSpc>
                          <a:spcPct val="82000"/>
                        </a:lnSpc>
                      </a:pPr>
                      <a:r>
                        <a:rPr sz="1500" kern="0" spc="4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3848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7995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工位五-反面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219710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1262380" algn="l" rtl="0" eaLnBrk="0">
                        <a:lnSpc>
                          <a:spcPts val="181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积料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3169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产品原图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121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软件处理图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49974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局部放大图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77533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94615" indent="63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检测积料缺陷，只检测在正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面这个位置，其他外圆环内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圆环位置如存在积料无法检   </a:t>
                      </a:r>
                      <a:r>
                        <a:rPr sz="1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测。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06" name="picture 6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69079" y="2851403"/>
            <a:ext cx="2956560" cy="2985516"/>
          </a:xfrm>
          <a:prstGeom prst="rect">
            <a:avLst/>
          </a:prstGeom>
        </p:spPr>
      </p:pic>
      <p:pic>
        <p:nvPicPr>
          <p:cNvPr id="608" name="picture 6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6488" y="2985516"/>
            <a:ext cx="2956559" cy="2977895"/>
          </a:xfrm>
          <a:prstGeom prst="rect">
            <a:avLst/>
          </a:prstGeom>
        </p:spPr>
      </p:pic>
      <p:sp>
        <p:nvSpPr>
          <p:cNvPr id="610" name="textbox 610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612" name="picture 6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614" name="picture 6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graphicFrame>
        <p:nvGraphicFramePr>
          <p:cNvPr id="616" name="table 616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pic>
        <p:nvPicPr>
          <p:cNvPr id="618" name="picture 6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283196" y="3075432"/>
            <a:ext cx="1539240" cy="1075943"/>
          </a:xfrm>
          <a:prstGeom prst="rect">
            <a:avLst/>
          </a:prstGeom>
        </p:spPr>
      </p:pic>
      <p:sp>
        <p:nvSpPr>
          <p:cNvPr id="620" name="textbox 620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622" name="picture 6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624" name="picture 6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626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8" name="table 628"/>
          <p:cNvGraphicFramePr>
            <a:graphicFrameLocks noGrp="1"/>
          </p:cNvGraphicFramePr>
          <p:nvPr/>
        </p:nvGraphicFramePr>
        <p:xfrm>
          <a:off x="567054" y="902335"/>
          <a:ext cx="10833735" cy="5420995"/>
        </p:xfrm>
        <a:graphic>
          <a:graphicData uri="http://schemas.openxmlformats.org/drawingml/2006/table">
            <a:tbl>
              <a:tblPr/>
              <a:tblGrid>
                <a:gridCol w="1773555"/>
                <a:gridCol w="1659889"/>
                <a:gridCol w="3032760"/>
                <a:gridCol w="1447800"/>
                <a:gridCol w="814705"/>
                <a:gridCol w="2105025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55943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53860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积料，开裂，缺料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219710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56360" algn="l" rtl="0" eaLnBrk="0">
                        <a:lnSpc>
                          <a:spcPct val="82000"/>
                        </a:lnSpc>
                      </a:pPr>
                      <a:r>
                        <a:rPr sz="1500" kern="0" spc="4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3848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7995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工位五-反面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219710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100711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反面-开裂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3169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产品原图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121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软件处理图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62928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局部放大图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6477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16129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检测开裂缺陷，在表面</a:t>
                      </a:r>
                      <a:endParaRPr lang="en-US" altLang="en-US" sz="1400" dirty="0"/>
                    </a:p>
                    <a:p>
                      <a:pPr marL="139700" algn="l" rtl="0" eaLnBrk="0">
                        <a:lnSpc>
                          <a:spcPct val="97000"/>
                        </a:lnSpc>
                        <a:spcBef>
                          <a:spcPts val="5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有一定的对比度,可以实</a:t>
                      </a:r>
                      <a:endParaRPr lang="en-US" altLang="en-US" sz="1400" dirty="0"/>
                    </a:p>
                    <a:p>
                      <a:pPr marL="963295" algn="l" rtl="0" eaLnBrk="0">
                        <a:lnSpc>
                          <a:spcPct val="98000"/>
                        </a:lnSpc>
                        <a:spcBef>
                          <a:spcPts val="4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30" name="picture 6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4463" y="2709672"/>
            <a:ext cx="3215639" cy="3293363"/>
          </a:xfrm>
          <a:prstGeom prst="rect">
            <a:avLst/>
          </a:prstGeom>
        </p:spPr>
      </p:pic>
      <p:pic>
        <p:nvPicPr>
          <p:cNvPr id="632" name="picture 6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091940" y="2939795"/>
            <a:ext cx="2807207" cy="2833116"/>
          </a:xfrm>
          <a:prstGeom prst="rect">
            <a:avLst/>
          </a:prstGeom>
        </p:spPr>
      </p:pic>
      <p:sp>
        <p:nvSpPr>
          <p:cNvPr id="634" name="textbox 634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636" name="picture 6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638" name="picture 6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pic>
        <p:nvPicPr>
          <p:cNvPr id="640" name="picture 6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036307" y="2939795"/>
            <a:ext cx="2103120" cy="1674876"/>
          </a:xfrm>
          <a:prstGeom prst="rect">
            <a:avLst/>
          </a:prstGeom>
        </p:spPr>
      </p:pic>
      <p:graphicFrame>
        <p:nvGraphicFramePr>
          <p:cNvPr id="642" name="table 642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644" name="textbox 644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646" name="picture 6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648" name="picture 6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650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2" name="table 652"/>
          <p:cNvGraphicFramePr>
            <a:graphicFrameLocks noGrp="1"/>
          </p:cNvGraphicFramePr>
          <p:nvPr/>
        </p:nvGraphicFramePr>
        <p:xfrm>
          <a:off x="567054" y="902335"/>
          <a:ext cx="10833735" cy="5420995"/>
        </p:xfrm>
        <a:graphic>
          <a:graphicData uri="http://schemas.openxmlformats.org/drawingml/2006/table">
            <a:tbl>
              <a:tblPr/>
              <a:tblGrid>
                <a:gridCol w="1773555"/>
                <a:gridCol w="1659889"/>
                <a:gridCol w="3032760"/>
                <a:gridCol w="1447800"/>
                <a:gridCol w="814705"/>
                <a:gridCol w="2105025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55943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53860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积料，开裂，缺料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219710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56360" algn="l" rtl="0" eaLnBrk="0">
                        <a:lnSpc>
                          <a:spcPct val="82000"/>
                        </a:lnSpc>
                      </a:pPr>
                      <a:r>
                        <a:rPr sz="1500" kern="0" spc="4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3848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7995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工位五-反面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219710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1007110" algn="l" rtl="0" eaLnBrk="0">
                        <a:lnSpc>
                          <a:spcPts val="181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反面-缺料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3169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产品原图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01219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软件处理图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62928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局部放大图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6477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9461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检测缺料缺陷，在表面 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有一定的对比度,可以实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54" name="picture 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1351" y="2953511"/>
            <a:ext cx="2939795" cy="2918460"/>
          </a:xfrm>
          <a:prstGeom prst="rect">
            <a:avLst/>
          </a:prstGeom>
        </p:spPr>
      </p:pic>
      <p:pic>
        <p:nvPicPr>
          <p:cNvPr id="656" name="picture 6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26052" y="2778252"/>
            <a:ext cx="2743200" cy="2758439"/>
          </a:xfrm>
          <a:prstGeom prst="rect">
            <a:avLst/>
          </a:prstGeom>
        </p:spPr>
      </p:pic>
      <p:sp>
        <p:nvSpPr>
          <p:cNvPr id="658" name="textbox 658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660" name="picture 6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662" name="picture 6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pic>
        <p:nvPicPr>
          <p:cNvPr id="664" name="picture 6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121652" y="2953511"/>
            <a:ext cx="2049780" cy="1592580"/>
          </a:xfrm>
          <a:prstGeom prst="rect">
            <a:avLst/>
          </a:prstGeom>
        </p:spPr>
      </p:pic>
      <p:graphicFrame>
        <p:nvGraphicFramePr>
          <p:cNvPr id="666" name="table 666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668" name="textbox 668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670" name="picture 6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672" name="picture 6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674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" name="table 676"/>
          <p:cNvGraphicFramePr>
            <a:graphicFrameLocks noGrp="1"/>
          </p:cNvGraphicFramePr>
          <p:nvPr/>
        </p:nvGraphicFramePr>
        <p:xfrm>
          <a:off x="299720" y="902335"/>
          <a:ext cx="11677015" cy="5420995"/>
        </p:xfrm>
        <a:graphic>
          <a:graphicData uri="http://schemas.openxmlformats.org/drawingml/2006/table">
            <a:tbl>
              <a:tblPr/>
              <a:tblGrid>
                <a:gridCol w="1911350"/>
                <a:gridCol w="1438275"/>
                <a:gridCol w="3329939"/>
                <a:gridCol w="1851025"/>
                <a:gridCol w="1083310"/>
                <a:gridCol w="2063114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62865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21844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流痕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421640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470025" algn="l" rtl="0" eaLnBrk="0">
                        <a:lnSpc>
                          <a:spcPct val="82000"/>
                        </a:lnSpc>
                      </a:pPr>
                      <a:r>
                        <a:rPr sz="1500" kern="0" spc="4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45402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2082800" algn="l" rtl="0" eaLnBrk="0">
                        <a:lnSpc>
                          <a:spcPts val="184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有风险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421640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1120775" algn="l" rtl="0" eaLnBrk="0">
                        <a:lnSpc>
                          <a:spcPts val="181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反面-缺料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41541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40271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20459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产品3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6261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95885" indent="1206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因流痕缺陷与产品颜色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接近，该缺陷检测有一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定的风险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78" name="picture 6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1772" y="2822447"/>
            <a:ext cx="3081527" cy="3096768"/>
          </a:xfrm>
          <a:prstGeom prst="rect">
            <a:avLst/>
          </a:prstGeom>
        </p:spPr>
      </p:pic>
      <p:pic>
        <p:nvPicPr>
          <p:cNvPr id="680" name="picture 6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761232" y="2822447"/>
            <a:ext cx="3052572" cy="2895600"/>
          </a:xfrm>
          <a:prstGeom prst="rect">
            <a:avLst/>
          </a:prstGeom>
        </p:spPr>
      </p:pic>
      <p:pic>
        <p:nvPicPr>
          <p:cNvPr id="682" name="picture 6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48500" y="2822447"/>
            <a:ext cx="2845307" cy="2855976"/>
          </a:xfrm>
          <a:prstGeom prst="rect">
            <a:avLst/>
          </a:prstGeom>
        </p:spPr>
      </p:pic>
      <p:sp>
        <p:nvSpPr>
          <p:cNvPr id="684" name="textbox 684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686" name="picture 6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688" name="picture 6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graphicFrame>
        <p:nvGraphicFramePr>
          <p:cNvPr id="690" name="table 690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692" name="textbox 692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694" name="picture 6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696" name="picture 6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698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0" name="table 700"/>
          <p:cNvGraphicFramePr>
            <a:graphicFrameLocks noGrp="1"/>
          </p:cNvGraphicFramePr>
          <p:nvPr/>
        </p:nvGraphicFramePr>
        <p:xfrm>
          <a:off x="299720" y="902335"/>
          <a:ext cx="11677015" cy="5420995"/>
        </p:xfrm>
        <a:graphic>
          <a:graphicData uri="http://schemas.openxmlformats.org/drawingml/2006/table">
            <a:tbl>
              <a:tblPr/>
              <a:tblGrid>
                <a:gridCol w="1911350"/>
                <a:gridCol w="1438275"/>
                <a:gridCol w="3329939"/>
                <a:gridCol w="1851025"/>
                <a:gridCol w="1083310"/>
                <a:gridCol w="2063114"/>
              </a:tblGrid>
              <a:tr h="510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62865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2184400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气泡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421640" algn="l" rtl="0" eaLnBrk="0">
                        <a:lnSpc>
                          <a:spcPts val="1850"/>
                        </a:lnSpc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45402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2082800" algn="l" rtl="0" eaLnBrk="0">
                        <a:lnSpc>
                          <a:spcPts val="184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有风险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421640" algn="l" rtl="0" eaLnBrk="0">
                        <a:lnSpc>
                          <a:spcPts val="1850"/>
                        </a:lnSpc>
                        <a:spcBef>
                          <a:spcPts val="0"/>
                        </a:spcBef>
                      </a:pPr>
                      <a:r>
                        <a:rPr sz="15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137985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500" kern="0" spc="40" dirty="0">
                          <a:ln w="5791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正面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1684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产品1-正面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1557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产品2-反面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6261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0481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marL="44894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该气泡在正面成像,无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法检测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51790" algn="l" rtl="0" eaLnBrk="0">
                        <a:lnSpc>
                          <a:spcPct val="8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该气泡在反面成像,类似飞边，</a:t>
                      </a:r>
                      <a:endParaRPr lang="en-US" altLang="en-US" sz="1400" dirty="0"/>
                    </a:p>
                    <a:p>
                      <a:pPr marL="354330" algn="l" rtl="0" eaLnBrk="0">
                        <a:lnSpc>
                          <a:spcPts val="18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可以检测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76860" indent="-190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该气泡在反面成像,类似飞边，   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可以检测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400" dirty="0"/>
                    </a:p>
                    <a:p>
                      <a:pPr marL="54610" indent="4381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给出的样品，气泡缺陷    </a:t>
                      </a: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如图效果，成像效果不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明显，有一定的风险，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该检测项暂时无法实现</a:t>
                      </a:r>
                      <a:r>
                        <a:rPr sz="14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02" name="picture 7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25780" y="2825496"/>
            <a:ext cx="2968752" cy="2887979"/>
          </a:xfrm>
          <a:prstGeom prst="rect">
            <a:avLst/>
          </a:prstGeom>
        </p:spPr>
      </p:pic>
      <p:pic>
        <p:nvPicPr>
          <p:cNvPr id="704" name="picture 7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29811" y="2577083"/>
            <a:ext cx="2891028" cy="2909316"/>
          </a:xfrm>
          <a:prstGeom prst="rect">
            <a:avLst/>
          </a:prstGeom>
        </p:spPr>
      </p:pic>
      <p:pic>
        <p:nvPicPr>
          <p:cNvPr id="706" name="picture 7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54596" y="2825496"/>
            <a:ext cx="2622804" cy="2412491"/>
          </a:xfrm>
          <a:prstGeom prst="rect">
            <a:avLst/>
          </a:prstGeom>
        </p:spPr>
      </p:pic>
      <p:sp>
        <p:nvSpPr>
          <p:cNvPr id="708" name="textbox 708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710" name="picture 7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712" name="picture 7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graphicFrame>
        <p:nvGraphicFramePr>
          <p:cNvPr id="714" name="table 714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716" name="textbox 716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718" name="picture 7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720" name="picture 7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722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picture 7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732777"/>
            <a:ext cx="12192000" cy="125220"/>
          </a:xfrm>
          <a:prstGeom prst="rect">
            <a:avLst/>
          </a:prstGeom>
        </p:spPr>
      </p:pic>
      <p:sp>
        <p:nvSpPr>
          <p:cNvPr id="726" name="textbox 726"/>
          <p:cNvSpPr/>
          <p:nvPr/>
        </p:nvSpPr>
        <p:spPr>
          <a:xfrm>
            <a:off x="128312" y="6547821"/>
            <a:ext cx="1920875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0"/>
              </a:lnSpc>
            </a:pP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endParaRPr lang="en-US" altLang="en-US" sz="900" dirty="0"/>
          </a:p>
        </p:txBody>
      </p:sp>
      <p:sp>
        <p:nvSpPr>
          <p:cNvPr id="728" name="textbox 728"/>
          <p:cNvSpPr/>
          <p:nvPr/>
        </p:nvSpPr>
        <p:spPr>
          <a:xfrm>
            <a:off x="10818086" y="6362411"/>
            <a:ext cx="822325" cy="325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25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64770" algn="l" rtl="0" eaLnBrk="0">
              <a:lnSpc>
                <a:spcPct val="91000"/>
              </a:lnSpc>
              <a:spcBef>
                <a:spcPts val="40"/>
              </a:spcBef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graphicFrame>
        <p:nvGraphicFramePr>
          <p:cNvPr id="730" name="table 730"/>
          <p:cNvGraphicFramePr>
            <a:graphicFrameLocks noGrp="1"/>
          </p:cNvGraphicFramePr>
          <p:nvPr/>
        </p:nvGraphicFramePr>
        <p:xfrm>
          <a:off x="603884" y="818515"/>
          <a:ext cx="10299065" cy="6038850"/>
        </p:xfrm>
        <a:graphic>
          <a:graphicData uri="http://schemas.openxmlformats.org/drawingml/2006/table">
            <a:tbl>
              <a:tblPr/>
              <a:tblGrid>
                <a:gridCol w="902335"/>
                <a:gridCol w="1536064"/>
                <a:gridCol w="3091179"/>
                <a:gridCol w="1137285"/>
                <a:gridCol w="3632200"/>
              </a:tblGrid>
              <a:tr h="414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25463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26352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检测项名称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14363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判定标准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269240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可行性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613535" algn="l" rtl="0" eaLnBrk="0">
                        <a:lnSpc>
                          <a:spcPts val="184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说明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marL="42037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1651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飞边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marL="127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缺陷≥0.22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*0.22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3335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可行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93345" indent="127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飞边仅限突出外部的毛刺，其余位置无法检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4972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0" dirty="0"/>
                    </a:p>
                    <a:p>
                      <a:pPr marL="41211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8415" algn="l" rtl="0" eaLnBrk="0">
                        <a:lnSpc>
                          <a:spcPct val="94000"/>
                        </a:lnSpc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焦烧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200" dirty="0"/>
                    </a:p>
                    <a:p>
                      <a:pPr marL="12700" algn="l" rtl="0" eaLnBrk="0">
                        <a:lnSpc>
                          <a:spcPts val="1855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缺陷≥0.22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*0.22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335" algn="l" rtl="0" eaLnBrk="0">
                        <a:lnSpc>
                          <a:spcPct val="99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可行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95250" algn="l" rtl="0" eaLnBrk="0">
                        <a:lnSpc>
                          <a:spcPct val="97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焦烧需在产品上呈现黄色或黑色状态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414020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4130" algn="l" rtl="0" eaLnBrk="0">
                        <a:lnSpc>
                          <a:spcPct val="95000"/>
                        </a:lnSpc>
                      </a:pP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杂质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1270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缺陷≥0.22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*0.22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335" algn="l" rtl="0" eaLnBrk="0">
                        <a:lnSpc>
                          <a:spcPct val="99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可行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杂质需在产品上呈现黑色状态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marL="40322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900" dirty="0"/>
                    </a:p>
                    <a:p>
                      <a:pPr marL="1651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积料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17780" indent="-508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缺陷≥0.22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*0.22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，深度    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0.1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marL="1333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可行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461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积料只能在正面端面和反面端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面可以实现，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其余位置无法实现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marL="41656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0955" algn="l" rtl="0" eaLnBrk="0">
                        <a:lnSpc>
                          <a:spcPct val="94000"/>
                        </a:lnSpc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流痕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0795" algn="l" rtl="0" eaLnBrk="0">
                        <a:lnSpc>
                          <a:spcPts val="1855"/>
                        </a:lnSpc>
                      </a:pPr>
                      <a:r>
                        <a:rPr sz="1500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不可行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marL="1143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不可行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8585" indent="-1397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流痕与产品本身背景一致，基本上无法区别</a:t>
                      </a:r>
                      <a:r>
                        <a:rPr sz="1400" kern="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400" kern="0" spc="-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出来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7410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41211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9050" algn="l" rtl="0" eaLnBrk="0">
                        <a:lnSpc>
                          <a:spcPct val="94000"/>
                        </a:lnSpc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缺料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17780" indent="-5080" algn="l" rtl="0" eaLnBrk="0">
                        <a:lnSpc>
                          <a:spcPct val="101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缺陷≥0.22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*0.22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，深度  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0.1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,与产品背景浓淡差异20%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以上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lang="en-US" altLang="en-US" sz="1000" dirty="0"/>
                    </a:p>
                    <a:p>
                      <a:pPr marL="1333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可行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lang="en-US" altLang="en-US" sz="1000" dirty="0"/>
                    </a:p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缺料与产品背景浓淡差异20%以上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7410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411480" algn="l" rtl="0" eaLnBrk="0">
                        <a:lnSpc>
                          <a:spcPct val="83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5000"/>
                        </a:lnSpc>
                      </a:pPr>
                      <a:endParaRPr lang="en-US" altLang="en-US" sz="1000" dirty="0"/>
                    </a:p>
                    <a:p>
                      <a:pPr marL="2413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开裂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marL="12700" algn="l" rtl="0" eaLnBrk="0">
                        <a:lnSpc>
                          <a:spcPts val="185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缺陷≥0.22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*0.22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,深度</a:t>
                      </a:r>
                      <a:endParaRPr lang="en-US" altLang="en-US" sz="1500" dirty="0"/>
                    </a:p>
                    <a:p>
                      <a:pPr marL="19050" indent="-635" algn="l" rtl="0" eaLnBrk="0">
                        <a:lnSpc>
                          <a:spcPct val="99000"/>
                        </a:lnSpc>
                        <a:spcBef>
                          <a:spcPts val="6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0.1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,与产品背景浓淡差异20%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以上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3335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可行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lang="en-US" altLang="en-US" sz="1000" dirty="0"/>
                    </a:p>
                    <a:p>
                      <a:pPr marL="9588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开裂与产品背景浓淡差异20%以上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marL="41021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1905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气泡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0795" algn="l" rtl="0" eaLnBrk="0">
                        <a:lnSpc>
                          <a:spcPts val="1855"/>
                        </a:lnSpc>
                      </a:pPr>
                      <a:r>
                        <a:rPr sz="1500" kern="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不可行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1430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不可行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95250" indent="-63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提供的样品气泡正面不可行，反面类似飞边</a:t>
                      </a:r>
                      <a:r>
                        <a:rPr sz="1400" kern="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4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可行。该样品有待进一步验证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1042669"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200" dirty="0"/>
                    </a:p>
                    <a:p>
                      <a:pPr marL="1968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备注：测试风险评估，项目风险点说明</a:t>
                      </a:r>
                      <a:endParaRPr lang="en-US" altLang="en-US" sz="1400" dirty="0"/>
                    </a:p>
                    <a:p>
                      <a:pPr marL="27940" algn="l" rtl="0" eaLnBrk="0">
                        <a:lnSpc>
                          <a:spcPct val="87000"/>
                        </a:lnSpc>
                        <a:spcBef>
                          <a:spcPts val="100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1、客户提供的不良品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检测项，</a:t>
                      </a:r>
                      <a:r>
                        <a:rPr sz="1400" b="1" kern="0" spc="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除流痕外，其余不良缺陷都可以检测</a:t>
                      </a:r>
                      <a:endParaRPr lang="en-US" altLang="en-US" sz="1400" dirty="0"/>
                    </a:p>
                    <a:p>
                      <a:pPr marL="23495" algn="l" rtl="0" eaLnBrk="0">
                        <a:lnSpc>
                          <a:spcPts val="1780"/>
                        </a:lnSpc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2、如现场有其他不良缺陷，需提供样品，重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新测试。</a:t>
                      </a:r>
                      <a:endParaRPr lang="en-US" altLang="en-US" sz="1400" dirty="0"/>
                    </a:p>
                    <a:p>
                      <a:pPr marL="21590" algn="l" rtl="0" eaLnBrk="0">
                        <a:lnSpc>
                          <a:spcPct val="93000"/>
                        </a:lnSpc>
                        <a:spcBef>
                          <a:spcPts val="12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3、我司仅对提供的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不良品检测项负责，如现场有变化增加，需再次评估确认。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  <p:sp>
        <p:nvSpPr>
          <p:cNvPr id="732" name="textbox 732"/>
          <p:cNvSpPr/>
          <p:nvPr/>
        </p:nvSpPr>
        <p:spPr>
          <a:xfrm>
            <a:off x="575099" y="309162"/>
            <a:ext cx="3070860" cy="499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5、视觉方案总结</a:t>
            </a:r>
            <a:endParaRPr lang="en-US" altLang="en-US" sz="3200" dirty="0"/>
          </a:p>
        </p:txBody>
      </p:sp>
      <p:pic>
        <p:nvPicPr>
          <p:cNvPr id="734" name="picture 7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736" name="rect"/>
          <p:cNvSpPr/>
          <p:nvPr/>
        </p:nvSpPr>
        <p:spPr>
          <a:xfrm>
            <a:off x="3683499" y="521080"/>
            <a:ext cx="7214252" cy="2603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8" name="rect"/>
          <p:cNvSpPr/>
          <p:nvPr/>
        </p:nvSpPr>
        <p:spPr>
          <a:xfrm>
            <a:off x="0" y="263652"/>
            <a:ext cx="380999" cy="467867"/>
          </a:xfrm>
          <a:prstGeom prst="rect">
            <a:avLst/>
          </a:prstGeom>
          <a:solidFill>
            <a:srgbClr val="D6680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textbox 740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742" name="picture 7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744" name="picture 7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graphicFrame>
        <p:nvGraphicFramePr>
          <p:cNvPr id="746" name="table 746"/>
          <p:cNvGraphicFramePr>
            <a:graphicFrameLocks noGrp="1"/>
          </p:cNvGraphicFramePr>
          <p:nvPr/>
        </p:nvGraphicFramePr>
        <p:xfrm>
          <a:off x="674369" y="844550"/>
          <a:ext cx="10843259" cy="5542280"/>
        </p:xfrm>
        <a:graphic>
          <a:graphicData uri="http://schemas.openxmlformats.org/drawingml/2006/table">
            <a:tbl>
              <a:tblPr/>
              <a:tblGrid>
                <a:gridCol w="1508125"/>
                <a:gridCol w="3913504"/>
                <a:gridCol w="1971039"/>
                <a:gridCol w="3450590"/>
              </a:tblGrid>
              <a:tr h="3416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324485" algn="l" rtl="0" eaLnBrk="0">
                        <a:lnSpc>
                          <a:spcPts val="1860"/>
                        </a:lnSpc>
                        <a:spcBef>
                          <a:spcPts val="0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657350" algn="l" rtl="0" eaLnBrk="0">
                        <a:lnSpc>
                          <a:spcPts val="186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工位一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lang="en-US" altLang="en-US" sz="1000" dirty="0"/>
                    </a:p>
                    <a:p>
                      <a:pPr marL="171450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镜头&amp;相机&amp;光源参数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22415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检测项内容: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130683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产品正面-飞边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55">
                <a:tc rowSpan="9"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3903980" indent="-571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镜头到产品工作距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离:370mm±20mm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3903980" indent="-57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镜头到产品工作距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离:70mm±30mm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09855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BSY-MFA230-S50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04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9461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相机类型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09855" algn="l" rtl="0" eaLnBrk="0">
                        <a:lnSpc>
                          <a:spcPct val="85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BSY-CS050-10GM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6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933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9588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背光源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34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像元尺寸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marL="10477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3.45um*3.45um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6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9461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视野大小（X,Y）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07315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52mm*44mm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6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9334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分辨率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02235" algn="l" rtl="0" eaLnBrk="0">
                        <a:lnSpc>
                          <a:spcPct val="84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2448*2048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6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9461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相机状态参数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00965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曝光时间:500us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900" dirty="0"/>
                    </a:p>
                    <a:p>
                      <a:pPr marL="933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900" dirty="0"/>
                    </a:p>
                    <a:p>
                      <a:pPr marL="9334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光源亮度220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1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93345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光圈5.6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8" name="group 78"/>
          <p:cNvGrpSpPr/>
          <p:nvPr/>
        </p:nvGrpSpPr>
        <p:grpSpPr>
          <a:xfrm rot="21600000">
            <a:off x="2936303" y="1676596"/>
            <a:ext cx="1940415" cy="1628006"/>
            <a:chOff x="0" y="0"/>
            <a:chExt cx="1940415" cy="1628006"/>
          </a:xfrm>
        </p:grpSpPr>
        <p:sp>
          <p:nvSpPr>
            <p:cNvPr id="748" name="path"/>
            <p:cNvSpPr/>
            <p:nvPr/>
          </p:nvSpPr>
          <p:spPr>
            <a:xfrm>
              <a:off x="0" y="0"/>
              <a:ext cx="490223" cy="1597082"/>
            </a:xfrm>
            <a:custGeom>
              <a:avLst/>
              <a:gdLst/>
              <a:ahLst/>
              <a:cxnLst/>
              <a:rect l="0" t="0" r="0" b="0"/>
              <a:pathLst>
                <a:path w="772" h="2515">
                  <a:moveTo>
                    <a:pt x="728" y="1532"/>
                  </a:moveTo>
                  <a:lnTo>
                    <a:pt x="728" y="989"/>
                  </a:lnTo>
                  <a:moveTo>
                    <a:pt x="112" y="1414"/>
                  </a:moveTo>
                  <a:lnTo>
                    <a:pt x="112" y="989"/>
                  </a:lnTo>
                  <a:moveTo>
                    <a:pt x="641" y="1414"/>
                  </a:moveTo>
                  <a:lnTo>
                    <a:pt x="654" y="989"/>
                  </a:lnTo>
                  <a:moveTo>
                    <a:pt x="121" y="1497"/>
                  </a:moveTo>
                  <a:cubicBezTo>
                    <a:pt x="310" y="1552"/>
                    <a:pt x="521" y="1552"/>
                    <a:pt x="709" y="1497"/>
                  </a:cubicBezTo>
                  <a:moveTo>
                    <a:pt x="130" y="1546"/>
                  </a:moveTo>
                  <a:lnTo>
                    <a:pt x="705" y="1546"/>
                  </a:lnTo>
                  <a:moveTo>
                    <a:pt x="112" y="1414"/>
                  </a:moveTo>
                  <a:lnTo>
                    <a:pt x="641" y="1414"/>
                  </a:lnTo>
                  <a:moveTo>
                    <a:pt x="130" y="1663"/>
                  </a:moveTo>
                  <a:lnTo>
                    <a:pt x="705" y="1663"/>
                  </a:lnTo>
                  <a:moveTo>
                    <a:pt x="604" y="1428"/>
                  </a:moveTo>
                  <a:cubicBezTo>
                    <a:pt x="590" y="1428"/>
                    <a:pt x="581" y="1432"/>
                    <a:pt x="576" y="1438"/>
                  </a:cubicBezTo>
                  <a:moveTo>
                    <a:pt x="576" y="1438"/>
                  </a:moveTo>
                  <a:cubicBezTo>
                    <a:pt x="572" y="1449"/>
                    <a:pt x="572" y="1456"/>
                    <a:pt x="576" y="1463"/>
                  </a:cubicBezTo>
                  <a:moveTo>
                    <a:pt x="576" y="1463"/>
                  </a:moveTo>
                  <a:cubicBezTo>
                    <a:pt x="581" y="1473"/>
                    <a:pt x="590" y="1476"/>
                    <a:pt x="604" y="1476"/>
                  </a:cubicBezTo>
                  <a:moveTo>
                    <a:pt x="604" y="1476"/>
                  </a:moveTo>
                  <a:cubicBezTo>
                    <a:pt x="618" y="1476"/>
                    <a:pt x="627" y="1473"/>
                    <a:pt x="631" y="1463"/>
                  </a:cubicBezTo>
                  <a:moveTo>
                    <a:pt x="631" y="1463"/>
                  </a:moveTo>
                  <a:cubicBezTo>
                    <a:pt x="636" y="1456"/>
                    <a:pt x="636" y="1449"/>
                    <a:pt x="631" y="1438"/>
                  </a:cubicBezTo>
                  <a:moveTo>
                    <a:pt x="631" y="1438"/>
                  </a:moveTo>
                  <a:cubicBezTo>
                    <a:pt x="627" y="1432"/>
                    <a:pt x="618" y="1428"/>
                    <a:pt x="604" y="1428"/>
                  </a:cubicBezTo>
                  <a:moveTo>
                    <a:pt x="705" y="1663"/>
                  </a:moveTo>
                  <a:lnTo>
                    <a:pt x="705" y="1546"/>
                  </a:lnTo>
                  <a:moveTo>
                    <a:pt x="705" y="1546"/>
                  </a:moveTo>
                  <a:cubicBezTo>
                    <a:pt x="709" y="1546"/>
                    <a:pt x="719" y="1542"/>
                    <a:pt x="719" y="1539"/>
                  </a:cubicBezTo>
                  <a:moveTo>
                    <a:pt x="719" y="1539"/>
                  </a:moveTo>
                  <a:cubicBezTo>
                    <a:pt x="723" y="1535"/>
                    <a:pt x="723" y="1535"/>
                    <a:pt x="723" y="1532"/>
                  </a:cubicBezTo>
                  <a:moveTo>
                    <a:pt x="709" y="1497"/>
                  </a:moveTo>
                  <a:cubicBezTo>
                    <a:pt x="714" y="1497"/>
                    <a:pt x="719" y="1494"/>
                    <a:pt x="723" y="1494"/>
                  </a:cubicBezTo>
                  <a:moveTo>
                    <a:pt x="709" y="1497"/>
                  </a:moveTo>
                  <a:cubicBezTo>
                    <a:pt x="719" y="1494"/>
                    <a:pt x="723" y="1490"/>
                    <a:pt x="723" y="1487"/>
                  </a:cubicBezTo>
                  <a:moveTo>
                    <a:pt x="723" y="1487"/>
                  </a:moveTo>
                  <a:cubicBezTo>
                    <a:pt x="723" y="1483"/>
                    <a:pt x="723" y="1483"/>
                    <a:pt x="723" y="1483"/>
                  </a:cubicBezTo>
                  <a:moveTo>
                    <a:pt x="107" y="1532"/>
                  </a:moveTo>
                  <a:lnTo>
                    <a:pt x="107" y="1414"/>
                  </a:lnTo>
                  <a:moveTo>
                    <a:pt x="232" y="1428"/>
                  </a:moveTo>
                  <a:cubicBezTo>
                    <a:pt x="218" y="1428"/>
                    <a:pt x="209" y="1432"/>
                    <a:pt x="204" y="1438"/>
                  </a:cubicBezTo>
                  <a:moveTo>
                    <a:pt x="204" y="1438"/>
                  </a:moveTo>
                  <a:cubicBezTo>
                    <a:pt x="199" y="1449"/>
                    <a:pt x="199" y="1456"/>
                    <a:pt x="204" y="1463"/>
                  </a:cubicBezTo>
                  <a:moveTo>
                    <a:pt x="204" y="1463"/>
                  </a:moveTo>
                  <a:cubicBezTo>
                    <a:pt x="209" y="1473"/>
                    <a:pt x="218" y="1476"/>
                    <a:pt x="232" y="1476"/>
                  </a:cubicBezTo>
                  <a:moveTo>
                    <a:pt x="232" y="1476"/>
                  </a:moveTo>
                  <a:cubicBezTo>
                    <a:pt x="245" y="1476"/>
                    <a:pt x="255" y="1473"/>
                    <a:pt x="259" y="1463"/>
                  </a:cubicBezTo>
                  <a:moveTo>
                    <a:pt x="259" y="1463"/>
                  </a:moveTo>
                  <a:cubicBezTo>
                    <a:pt x="264" y="1456"/>
                    <a:pt x="264" y="1449"/>
                    <a:pt x="259" y="1438"/>
                  </a:cubicBezTo>
                  <a:moveTo>
                    <a:pt x="259" y="1438"/>
                  </a:moveTo>
                  <a:cubicBezTo>
                    <a:pt x="255" y="1432"/>
                    <a:pt x="245" y="1428"/>
                    <a:pt x="232" y="1428"/>
                  </a:cubicBezTo>
                  <a:moveTo>
                    <a:pt x="130" y="1663"/>
                  </a:moveTo>
                  <a:lnTo>
                    <a:pt x="130" y="1546"/>
                  </a:lnTo>
                  <a:moveTo>
                    <a:pt x="112" y="1532"/>
                  </a:moveTo>
                  <a:cubicBezTo>
                    <a:pt x="112" y="1535"/>
                    <a:pt x="117" y="1542"/>
                    <a:pt x="121" y="1542"/>
                  </a:cubicBezTo>
                  <a:moveTo>
                    <a:pt x="121" y="1542"/>
                  </a:moveTo>
                  <a:cubicBezTo>
                    <a:pt x="126" y="1546"/>
                    <a:pt x="126" y="1546"/>
                    <a:pt x="130" y="1546"/>
                  </a:cubicBezTo>
                  <a:moveTo>
                    <a:pt x="112" y="1483"/>
                  </a:moveTo>
                  <a:cubicBezTo>
                    <a:pt x="112" y="1487"/>
                    <a:pt x="117" y="1494"/>
                    <a:pt x="121" y="1494"/>
                  </a:cubicBezTo>
                  <a:moveTo>
                    <a:pt x="121" y="1494"/>
                  </a:moveTo>
                  <a:cubicBezTo>
                    <a:pt x="121" y="1497"/>
                    <a:pt x="121" y="1497"/>
                    <a:pt x="126" y="1497"/>
                  </a:cubicBezTo>
                  <a:moveTo>
                    <a:pt x="107" y="1414"/>
                  </a:moveTo>
                  <a:lnTo>
                    <a:pt x="112" y="1414"/>
                  </a:lnTo>
                  <a:moveTo>
                    <a:pt x="112" y="989"/>
                  </a:moveTo>
                  <a:lnTo>
                    <a:pt x="728" y="989"/>
                  </a:lnTo>
                  <a:moveTo>
                    <a:pt x="167" y="913"/>
                  </a:moveTo>
                  <a:lnTo>
                    <a:pt x="420" y="913"/>
                  </a:lnTo>
                  <a:moveTo>
                    <a:pt x="723" y="920"/>
                  </a:moveTo>
                  <a:lnTo>
                    <a:pt x="728" y="989"/>
                  </a:lnTo>
                  <a:moveTo>
                    <a:pt x="480" y="1027"/>
                  </a:moveTo>
                  <a:cubicBezTo>
                    <a:pt x="480" y="1045"/>
                    <a:pt x="489" y="1058"/>
                    <a:pt x="512" y="1065"/>
                  </a:cubicBezTo>
                  <a:moveTo>
                    <a:pt x="512" y="1065"/>
                  </a:moveTo>
                  <a:cubicBezTo>
                    <a:pt x="530" y="1076"/>
                    <a:pt x="549" y="1076"/>
                    <a:pt x="572" y="1065"/>
                  </a:cubicBezTo>
                  <a:moveTo>
                    <a:pt x="572" y="1065"/>
                  </a:moveTo>
                  <a:cubicBezTo>
                    <a:pt x="590" y="1058"/>
                    <a:pt x="599" y="1045"/>
                    <a:pt x="599" y="1027"/>
                  </a:cubicBezTo>
                  <a:moveTo>
                    <a:pt x="539" y="1014"/>
                  </a:moveTo>
                  <a:cubicBezTo>
                    <a:pt x="535" y="1014"/>
                    <a:pt x="526" y="1017"/>
                    <a:pt x="526" y="1020"/>
                  </a:cubicBezTo>
                  <a:moveTo>
                    <a:pt x="526" y="1020"/>
                  </a:moveTo>
                  <a:cubicBezTo>
                    <a:pt x="521" y="1024"/>
                    <a:pt x="521" y="1031"/>
                    <a:pt x="526" y="1034"/>
                  </a:cubicBezTo>
                  <a:moveTo>
                    <a:pt x="526" y="1034"/>
                  </a:moveTo>
                  <a:cubicBezTo>
                    <a:pt x="526" y="1038"/>
                    <a:pt x="535" y="1041"/>
                    <a:pt x="539" y="1041"/>
                  </a:cubicBezTo>
                  <a:moveTo>
                    <a:pt x="539" y="1041"/>
                  </a:moveTo>
                  <a:cubicBezTo>
                    <a:pt x="544" y="1041"/>
                    <a:pt x="553" y="1038"/>
                    <a:pt x="553" y="1034"/>
                  </a:cubicBezTo>
                  <a:moveTo>
                    <a:pt x="553" y="1034"/>
                  </a:moveTo>
                  <a:cubicBezTo>
                    <a:pt x="558" y="1031"/>
                    <a:pt x="558" y="1024"/>
                    <a:pt x="553" y="1020"/>
                  </a:cubicBezTo>
                  <a:moveTo>
                    <a:pt x="553" y="1020"/>
                  </a:moveTo>
                  <a:cubicBezTo>
                    <a:pt x="553" y="1017"/>
                    <a:pt x="544" y="1014"/>
                    <a:pt x="539" y="1014"/>
                  </a:cubicBezTo>
                  <a:moveTo>
                    <a:pt x="498" y="1027"/>
                  </a:moveTo>
                  <a:cubicBezTo>
                    <a:pt x="498" y="1038"/>
                    <a:pt x="507" y="1048"/>
                    <a:pt x="521" y="1055"/>
                  </a:cubicBezTo>
                  <a:moveTo>
                    <a:pt x="521" y="1055"/>
                  </a:moveTo>
                  <a:cubicBezTo>
                    <a:pt x="530" y="1058"/>
                    <a:pt x="549" y="1058"/>
                    <a:pt x="562" y="1055"/>
                  </a:cubicBezTo>
                  <a:moveTo>
                    <a:pt x="562" y="1055"/>
                  </a:moveTo>
                  <a:cubicBezTo>
                    <a:pt x="572" y="1048"/>
                    <a:pt x="581" y="1038"/>
                    <a:pt x="581" y="1027"/>
                  </a:cubicBezTo>
                  <a:moveTo>
                    <a:pt x="581" y="989"/>
                  </a:moveTo>
                  <a:lnTo>
                    <a:pt x="581" y="1027"/>
                  </a:lnTo>
                  <a:moveTo>
                    <a:pt x="599" y="989"/>
                  </a:moveTo>
                  <a:lnTo>
                    <a:pt x="599" y="1027"/>
                  </a:lnTo>
                  <a:moveTo>
                    <a:pt x="498" y="989"/>
                  </a:moveTo>
                  <a:lnTo>
                    <a:pt x="498" y="1027"/>
                  </a:lnTo>
                  <a:moveTo>
                    <a:pt x="484" y="989"/>
                  </a:moveTo>
                  <a:lnTo>
                    <a:pt x="484" y="1027"/>
                  </a:lnTo>
                  <a:moveTo>
                    <a:pt x="420" y="913"/>
                  </a:moveTo>
                  <a:lnTo>
                    <a:pt x="714" y="913"/>
                  </a:lnTo>
                  <a:moveTo>
                    <a:pt x="723" y="920"/>
                  </a:moveTo>
                  <a:cubicBezTo>
                    <a:pt x="723" y="917"/>
                    <a:pt x="723" y="917"/>
                    <a:pt x="719" y="913"/>
                  </a:cubicBezTo>
                  <a:moveTo>
                    <a:pt x="719" y="913"/>
                  </a:moveTo>
                  <a:cubicBezTo>
                    <a:pt x="719" y="913"/>
                    <a:pt x="714" y="913"/>
                    <a:pt x="714" y="913"/>
                  </a:cubicBezTo>
                  <a:moveTo>
                    <a:pt x="107" y="989"/>
                  </a:moveTo>
                  <a:lnTo>
                    <a:pt x="112" y="920"/>
                  </a:lnTo>
                  <a:moveTo>
                    <a:pt x="107" y="989"/>
                  </a:moveTo>
                  <a:lnTo>
                    <a:pt x="112" y="989"/>
                  </a:lnTo>
                  <a:moveTo>
                    <a:pt x="121" y="913"/>
                  </a:moveTo>
                  <a:lnTo>
                    <a:pt x="167" y="913"/>
                  </a:lnTo>
                  <a:moveTo>
                    <a:pt x="121" y="913"/>
                  </a:moveTo>
                  <a:cubicBezTo>
                    <a:pt x="117" y="913"/>
                    <a:pt x="117" y="913"/>
                    <a:pt x="112" y="917"/>
                  </a:cubicBezTo>
                  <a:moveTo>
                    <a:pt x="112" y="917"/>
                  </a:moveTo>
                  <a:cubicBezTo>
                    <a:pt x="112" y="917"/>
                    <a:pt x="112" y="920"/>
                    <a:pt x="112" y="920"/>
                  </a:cubicBezTo>
                  <a:moveTo>
                    <a:pt x="402" y="889"/>
                  </a:moveTo>
                  <a:lnTo>
                    <a:pt x="186" y="889"/>
                  </a:lnTo>
                  <a:moveTo>
                    <a:pt x="186" y="906"/>
                  </a:moveTo>
                  <a:lnTo>
                    <a:pt x="402" y="906"/>
                  </a:lnTo>
                  <a:moveTo>
                    <a:pt x="420" y="913"/>
                  </a:moveTo>
                  <a:lnTo>
                    <a:pt x="420" y="906"/>
                  </a:lnTo>
                  <a:moveTo>
                    <a:pt x="402" y="889"/>
                  </a:moveTo>
                  <a:lnTo>
                    <a:pt x="420" y="889"/>
                  </a:lnTo>
                  <a:moveTo>
                    <a:pt x="402" y="906"/>
                  </a:moveTo>
                  <a:lnTo>
                    <a:pt x="420" y="906"/>
                  </a:lnTo>
                  <a:moveTo>
                    <a:pt x="402" y="906"/>
                  </a:moveTo>
                  <a:lnTo>
                    <a:pt x="402" y="889"/>
                  </a:lnTo>
                  <a:moveTo>
                    <a:pt x="167" y="913"/>
                  </a:moveTo>
                  <a:lnTo>
                    <a:pt x="167" y="906"/>
                  </a:lnTo>
                  <a:moveTo>
                    <a:pt x="186" y="906"/>
                  </a:moveTo>
                  <a:lnTo>
                    <a:pt x="167" y="906"/>
                  </a:lnTo>
                  <a:moveTo>
                    <a:pt x="186" y="889"/>
                  </a:moveTo>
                  <a:lnTo>
                    <a:pt x="163" y="889"/>
                  </a:lnTo>
                  <a:moveTo>
                    <a:pt x="186" y="906"/>
                  </a:moveTo>
                  <a:lnTo>
                    <a:pt x="186" y="889"/>
                  </a:lnTo>
                  <a:moveTo>
                    <a:pt x="420" y="889"/>
                  </a:moveTo>
                  <a:lnTo>
                    <a:pt x="420" y="658"/>
                  </a:lnTo>
                  <a:moveTo>
                    <a:pt x="163" y="658"/>
                  </a:moveTo>
                  <a:lnTo>
                    <a:pt x="163" y="889"/>
                  </a:lnTo>
                  <a:moveTo>
                    <a:pt x="176" y="658"/>
                  </a:moveTo>
                  <a:lnTo>
                    <a:pt x="176" y="620"/>
                  </a:lnTo>
                  <a:moveTo>
                    <a:pt x="411" y="620"/>
                  </a:moveTo>
                  <a:lnTo>
                    <a:pt x="411" y="658"/>
                  </a:lnTo>
                  <a:moveTo>
                    <a:pt x="176" y="658"/>
                  </a:moveTo>
                  <a:lnTo>
                    <a:pt x="411" y="658"/>
                  </a:lnTo>
                  <a:moveTo>
                    <a:pt x="411" y="658"/>
                  </a:moveTo>
                  <a:lnTo>
                    <a:pt x="420" y="658"/>
                  </a:lnTo>
                  <a:moveTo>
                    <a:pt x="163" y="658"/>
                  </a:moveTo>
                  <a:lnTo>
                    <a:pt x="176" y="658"/>
                  </a:lnTo>
                  <a:moveTo>
                    <a:pt x="420" y="582"/>
                  </a:moveTo>
                  <a:lnTo>
                    <a:pt x="163" y="582"/>
                  </a:lnTo>
                  <a:moveTo>
                    <a:pt x="176" y="620"/>
                  </a:moveTo>
                  <a:lnTo>
                    <a:pt x="411" y="620"/>
                  </a:lnTo>
                  <a:moveTo>
                    <a:pt x="420" y="582"/>
                  </a:moveTo>
                  <a:lnTo>
                    <a:pt x="420" y="464"/>
                  </a:lnTo>
                  <a:moveTo>
                    <a:pt x="420" y="582"/>
                  </a:moveTo>
                  <a:lnTo>
                    <a:pt x="415" y="620"/>
                  </a:lnTo>
                  <a:moveTo>
                    <a:pt x="415" y="620"/>
                  </a:moveTo>
                  <a:lnTo>
                    <a:pt x="411" y="620"/>
                  </a:lnTo>
                  <a:moveTo>
                    <a:pt x="163" y="464"/>
                  </a:moveTo>
                  <a:lnTo>
                    <a:pt x="163" y="582"/>
                  </a:lnTo>
                  <a:moveTo>
                    <a:pt x="167" y="620"/>
                  </a:moveTo>
                  <a:lnTo>
                    <a:pt x="163" y="582"/>
                  </a:lnTo>
                  <a:moveTo>
                    <a:pt x="176" y="620"/>
                  </a:moveTo>
                  <a:lnTo>
                    <a:pt x="167" y="620"/>
                  </a:lnTo>
                  <a:moveTo>
                    <a:pt x="291" y="15"/>
                  </a:moveTo>
                  <a:cubicBezTo>
                    <a:pt x="300" y="25"/>
                    <a:pt x="314" y="29"/>
                    <a:pt x="328" y="29"/>
                  </a:cubicBezTo>
                  <a:moveTo>
                    <a:pt x="328" y="29"/>
                  </a:moveTo>
                  <a:cubicBezTo>
                    <a:pt x="342" y="29"/>
                    <a:pt x="351" y="22"/>
                    <a:pt x="356" y="15"/>
                  </a:cubicBezTo>
                  <a:moveTo>
                    <a:pt x="356" y="15"/>
                  </a:moveTo>
                  <a:cubicBezTo>
                    <a:pt x="346" y="5"/>
                    <a:pt x="333" y="1"/>
                    <a:pt x="319" y="1"/>
                  </a:cubicBezTo>
                  <a:moveTo>
                    <a:pt x="319" y="1"/>
                  </a:moveTo>
                  <a:cubicBezTo>
                    <a:pt x="305" y="1"/>
                    <a:pt x="296" y="8"/>
                    <a:pt x="291" y="15"/>
                  </a:cubicBezTo>
                  <a:moveTo>
                    <a:pt x="356" y="247"/>
                  </a:moveTo>
                  <a:lnTo>
                    <a:pt x="232" y="247"/>
                  </a:lnTo>
                  <a:moveTo>
                    <a:pt x="163" y="464"/>
                  </a:moveTo>
                  <a:lnTo>
                    <a:pt x="420" y="464"/>
                  </a:lnTo>
                  <a:moveTo>
                    <a:pt x="356" y="247"/>
                  </a:moveTo>
                  <a:lnTo>
                    <a:pt x="356" y="15"/>
                  </a:lnTo>
                  <a:moveTo>
                    <a:pt x="383" y="247"/>
                  </a:moveTo>
                  <a:lnTo>
                    <a:pt x="420" y="464"/>
                  </a:lnTo>
                  <a:moveTo>
                    <a:pt x="356" y="247"/>
                  </a:moveTo>
                  <a:lnTo>
                    <a:pt x="383" y="247"/>
                  </a:lnTo>
                  <a:moveTo>
                    <a:pt x="232" y="247"/>
                  </a:moveTo>
                  <a:lnTo>
                    <a:pt x="232" y="15"/>
                  </a:lnTo>
                  <a:moveTo>
                    <a:pt x="204" y="247"/>
                  </a:moveTo>
                  <a:lnTo>
                    <a:pt x="163" y="464"/>
                  </a:lnTo>
                  <a:moveTo>
                    <a:pt x="232" y="247"/>
                  </a:moveTo>
                  <a:lnTo>
                    <a:pt x="204" y="247"/>
                  </a:lnTo>
                  <a:moveTo>
                    <a:pt x="296" y="15"/>
                  </a:moveTo>
                  <a:cubicBezTo>
                    <a:pt x="287" y="5"/>
                    <a:pt x="273" y="1"/>
                    <a:pt x="259" y="1"/>
                  </a:cubicBezTo>
                  <a:moveTo>
                    <a:pt x="259" y="1"/>
                  </a:moveTo>
                  <a:cubicBezTo>
                    <a:pt x="245" y="1"/>
                    <a:pt x="236" y="8"/>
                    <a:pt x="232" y="15"/>
                  </a:cubicBezTo>
                  <a:moveTo>
                    <a:pt x="75" y="1988"/>
                  </a:moveTo>
                  <a:lnTo>
                    <a:pt x="75" y="1725"/>
                  </a:lnTo>
                  <a:moveTo>
                    <a:pt x="755" y="1725"/>
                  </a:moveTo>
                  <a:lnTo>
                    <a:pt x="755" y="1988"/>
                  </a:lnTo>
                  <a:moveTo>
                    <a:pt x="769" y="2219"/>
                  </a:moveTo>
                  <a:lnTo>
                    <a:pt x="769" y="2354"/>
                  </a:lnTo>
                  <a:moveTo>
                    <a:pt x="48" y="2337"/>
                  </a:moveTo>
                  <a:lnTo>
                    <a:pt x="48" y="2274"/>
                  </a:lnTo>
                  <a:moveTo>
                    <a:pt x="11" y="2337"/>
                  </a:moveTo>
                  <a:lnTo>
                    <a:pt x="11" y="2274"/>
                  </a:lnTo>
                  <a:moveTo>
                    <a:pt x="2" y="2333"/>
                  </a:moveTo>
                  <a:lnTo>
                    <a:pt x="2" y="2278"/>
                  </a:lnTo>
                  <a:moveTo>
                    <a:pt x="66" y="2319"/>
                  </a:moveTo>
                  <a:lnTo>
                    <a:pt x="66" y="2288"/>
                  </a:lnTo>
                  <a:moveTo>
                    <a:pt x="57" y="2288"/>
                  </a:moveTo>
                  <a:lnTo>
                    <a:pt x="57" y="2319"/>
                  </a:lnTo>
                  <a:moveTo>
                    <a:pt x="121" y="2509"/>
                  </a:moveTo>
                  <a:lnTo>
                    <a:pt x="709" y="2509"/>
                  </a:lnTo>
                  <a:moveTo>
                    <a:pt x="66" y="2354"/>
                  </a:moveTo>
                  <a:lnTo>
                    <a:pt x="769" y="2354"/>
                  </a:lnTo>
                  <a:moveTo>
                    <a:pt x="103" y="2368"/>
                  </a:moveTo>
                  <a:lnTo>
                    <a:pt x="732" y="2368"/>
                  </a:lnTo>
                  <a:moveTo>
                    <a:pt x="121" y="2423"/>
                  </a:moveTo>
                  <a:lnTo>
                    <a:pt x="709" y="2423"/>
                  </a:lnTo>
                  <a:moveTo>
                    <a:pt x="103" y="2406"/>
                  </a:moveTo>
                  <a:lnTo>
                    <a:pt x="732" y="2406"/>
                  </a:lnTo>
                  <a:moveTo>
                    <a:pt x="705" y="2513"/>
                  </a:moveTo>
                  <a:lnTo>
                    <a:pt x="130" y="2513"/>
                  </a:lnTo>
                  <a:moveTo>
                    <a:pt x="709" y="2423"/>
                  </a:moveTo>
                  <a:lnTo>
                    <a:pt x="709" y="2509"/>
                  </a:lnTo>
                  <a:moveTo>
                    <a:pt x="709" y="2509"/>
                  </a:moveTo>
                  <a:lnTo>
                    <a:pt x="705" y="2513"/>
                  </a:lnTo>
                  <a:moveTo>
                    <a:pt x="732" y="2368"/>
                  </a:moveTo>
                  <a:lnTo>
                    <a:pt x="732" y="2406"/>
                  </a:lnTo>
                  <a:moveTo>
                    <a:pt x="732" y="2406"/>
                  </a:moveTo>
                  <a:lnTo>
                    <a:pt x="709" y="2423"/>
                  </a:lnTo>
                  <a:moveTo>
                    <a:pt x="769" y="2354"/>
                  </a:moveTo>
                  <a:lnTo>
                    <a:pt x="732" y="2368"/>
                  </a:lnTo>
                  <a:moveTo>
                    <a:pt x="121" y="2509"/>
                  </a:moveTo>
                  <a:lnTo>
                    <a:pt x="121" y="2423"/>
                  </a:lnTo>
                  <a:moveTo>
                    <a:pt x="130" y="2513"/>
                  </a:moveTo>
                  <a:lnTo>
                    <a:pt x="121" y="2509"/>
                  </a:lnTo>
                  <a:moveTo>
                    <a:pt x="103" y="2406"/>
                  </a:moveTo>
                  <a:lnTo>
                    <a:pt x="103" y="2368"/>
                  </a:lnTo>
                  <a:moveTo>
                    <a:pt x="121" y="2423"/>
                  </a:moveTo>
                  <a:lnTo>
                    <a:pt x="103" y="2406"/>
                  </a:lnTo>
                  <a:moveTo>
                    <a:pt x="66" y="2354"/>
                  </a:moveTo>
                  <a:lnTo>
                    <a:pt x="66" y="2319"/>
                  </a:lnTo>
                  <a:moveTo>
                    <a:pt x="103" y="2368"/>
                  </a:moveTo>
                  <a:lnTo>
                    <a:pt x="66" y="2354"/>
                  </a:lnTo>
                  <a:moveTo>
                    <a:pt x="48" y="2333"/>
                  </a:moveTo>
                  <a:lnTo>
                    <a:pt x="11" y="2333"/>
                  </a:lnTo>
                  <a:moveTo>
                    <a:pt x="48" y="2326"/>
                  </a:moveTo>
                  <a:lnTo>
                    <a:pt x="11" y="2326"/>
                  </a:lnTo>
                  <a:moveTo>
                    <a:pt x="57" y="2333"/>
                  </a:moveTo>
                  <a:lnTo>
                    <a:pt x="48" y="2337"/>
                  </a:lnTo>
                  <a:moveTo>
                    <a:pt x="11" y="2337"/>
                  </a:moveTo>
                  <a:lnTo>
                    <a:pt x="2" y="2333"/>
                  </a:lnTo>
                  <a:moveTo>
                    <a:pt x="11" y="2337"/>
                  </a:moveTo>
                  <a:lnTo>
                    <a:pt x="48" y="2337"/>
                  </a:lnTo>
                  <a:moveTo>
                    <a:pt x="66" y="2319"/>
                  </a:moveTo>
                  <a:lnTo>
                    <a:pt x="57" y="2319"/>
                  </a:lnTo>
                  <a:moveTo>
                    <a:pt x="57" y="2319"/>
                  </a:moveTo>
                  <a:lnTo>
                    <a:pt x="57" y="2333"/>
                  </a:lnTo>
                  <a:moveTo>
                    <a:pt x="48" y="2312"/>
                  </a:moveTo>
                  <a:lnTo>
                    <a:pt x="11" y="2312"/>
                  </a:lnTo>
                  <a:moveTo>
                    <a:pt x="11" y="2299"/>
                  </a:moveTo>
                  <a:lnTo>
                    <a:pt x="48" y="2299"/>
                  </a:lnTo>
                  <a:moveTo>
                    <a:pt x="75" y="1988"/>
                  </a:moveTo>
                  <a:lnTo>
                    <a:pt x="755" y="1988"/>
                  </a:lnTo>
                  <a:moveTo>
                    <a:pt x="94" y="1995"/>
                  </a:moveTo>
                  <a:lnTo>
                    <a:pt x="737" y="1995"/>
                  </a:lnTo>
                  <a:moveTo>
                    <a:pt x="94" y="2012"/>
                  </a:moveTo>
                  <a:lnTo>
                    <a:pt x="737" y="2012"/>
                  </a:lnTo>
                  <a:moveTo>
                    <a:pt x="75" y="2022"/>
                  </a:moveTo>
                  <a:lnTo>
                    <a:pt x="755" y="2022"/>
                  </a:lnTo>
                  <a:moveTo>
                    <a:pt x="75" y="2174"/>
                  </a:moveTo>
                  <a:lnTo>
                    <a:pt x="755" y="2174"/>
                  </a:lnTo>
                  <a:moveTo>
                    <a:pt x="94" y="2188"/>
                  </a:moveTo>
                  <a:lnTo>
                    <a:pt x="737" y="2188"/>
                  </a:lnTo>
                  <a:moveTo>
                    <a:pt x="66" y="2219"/>
                  </a:moveTo>
                  <a:lnTo>
                    <a:pt x="769" y="2219"/>
                  </a:lnTo>
                  <a:moveTo>
                    <a:pt x="94" y="2205"/>
                  </a:moveTo>
                  <a:lnTo>
                    <a:pt x="737" y="2205"/>
                  </a:lnTo>
                  <a:moveTo>
                    <a:pt x="755" y="2022"/>
                  </a:moveTo>
                  <a:lnTo>
                    <a:pt x="755" y="2174"/>
                  </a:lnTo>
                  <a:moveTo>
                    <a:pt x="755" y="2174"/>
                  </a:moveTo>
                  <a:lnTo>
                    <a:pt x="737" y="2188"/>
                  </a:lnTo>
                  <a:moveTo>
                    <a:pt x="746" y="2205"/>
                  </a:moveTo>
                  <a:lnTo>
                    <a:pt x="769" y="2219"/>
                  </a:lnTo>
                  <a:moveTo>
                    <a:pt x="737" y="2205"/>
                  </a:moveTo>
                  <a:lnTo>
                    <a:pt x="746" y="2205"/>
                  </a:lnTo>
                  <a:moveTo>
                    <a:pt x="737" y="2188"/>
                  </a:moveTo>
                  <a:lnTo>
                    <a:pt x="737" y="2205"/>
                  </a:lnTo>
                  <a:moveTo>
                    <a:pt x="737" y="2012"/>
                  </a:moveTo>
                  <a:lnTo>
                    <a:pt x="755" y="2022"/>
                  </a:lnTo>
                  <a:moveTo>
                    <a:pt x="737" y="1995"/>
                  </a:moveTo>
                  <a:lnTo>
                    <a:pt x="737" y="2012"/>
                  </a:lnTo>
                  <a:moveTo>
                    <a:pt x="746" y="1995"/>
                  </a:moveTo>
                  <a:lnTo>
                    <a:pt x="737" y="1995"/>
                  </a:lnTo>
                  <a:moveTo>
                    <a:pt x="755" y="1988"/>
                  </a:moveTo>
                  <a:lnTo>
                    <a:pt x="746" y="1995"/>
                  </a:lnTo>
                  <a:moveTo>
                    <a:pt x="75" y="2095"/>
                  </a:moveTo>
                  <a:lnTo>
                    <a:pt x="75" y="2022"/>
                  </a:lnTo>
                  <a:moveTo>
                    <a:pt x="94" y="2188"/>
                  </a:moveTo>
                  <a:lnTo>
                    <a:pt x="75" y="2174"/>
                  </a:lnTo>
                  <a:moveTo>
                    <a:pt x="66" y="2288"/>
                  </a:moveTo>
                  <a:lnTo>
                    <a:pt x="66" y="2219"/>
                  </a:lnTo>
                  <a:moveTo>
                    <a:pt x="11" y="2285"/>
                  </a:moveTo>
                  <a:lnTo>
                    <a:pt x="48" y="2285"/>
                  </a:lnTo>
                  <a:moveTo>
                    <a:pt x="11" y="2274"/>
                  </a:moveTo>
                  <a:lnTo>
                    <a:pt x="48" y="2274"/>
                  </a:lnTo>
                  <a:moveTo>
                    <a:pt x="57" y="2278"/>
                  </a:moveTo>
                  <a:lnTo>
                    <a:pt x="48" y="2274"/>
                  </a:lnTo>
                  <a:moveTo>
                    <a:pt x="11" y="2274"/>
                  </a:moveTo>
                  <a:lnTo>
                    <a:pt x="2" y="2278"/>
                  </a:lnTo>
                  <a:moveTo>
                    <a:pt x="57" y="2278"/>
                  </a:moveTo>
                  <a:lnTo>
                    <a:pt x="57" y="2288"/>
                  </a:lnTo>
                  <a:moveTo>
                    <a:pt x="11" y="2274"/>
                  </a:moveTo>
                  <a:lnTo>
                    <a:pt x="48" y="2274"/>
                  </a:lnTo>
                  <a:moveTo>
                    <a:pt x="66" y="2288"/>
                  </a:moveTo>
                  <a:lnTo>
                    <a:pt x="57" y="2288"/>
                  </a:lnTo>
                  <a:moveTo>
                    <a:pt x="66" y="2219"/>
                  </a:moveTo>
                  <a:lnTo>
                    <a:pt x="84" y="2205"/>
                  </a:lnTo>
                  <a:moveTo>
                    <a:pt x="84" y="2205"/>
                  </a:moveTo>
                  <a:lnTo>
                    <a:pt x="94" y="2205"/>
                  </a:lnTo>
                  <a:moveTo>
                    <a:pt x="94" y="2205"/>
                  </a:moveTo>
                  <a:lnTo>
                    <a:pt x="94" y="2188"/>
                  </a:lnTo>
                  <a:moveTo>
                    <a:pt x="75" y="2174"/>
                  </a:moveTo>
                  <a:lnTo>
                    <a:pt x="75" y="2126"/>
                  </a:lnTo>
                  <a:moveTo>
                    <a:pt x="48" y="2143"/>
                  </a:moveTo>
                  <a:lnTo>
                    <a:pt x="48" y="2081"/>
                  </a:lnTo>
                  <a:moveTo>
                    <a:pt x="11" y="2143"/>
                  </a:moveTo>
                  <a:lnTo>
                    <a:pt x="11" y="2081"/>
                  </a:lnTo>
                  <a:moveTo>
                    <a:pt x="2" y="2136"/>
                  </a:moveTo>
                  <a:lnTo>
                    <a:pt x="2" y="2084"/>
                  </a:lnTo>
                  <a:moveTo>
                    <a:pt x="57" y="2126"/>
                  </a:moveTo>
                  <a:lnTo>
                    <a:pt x="57" y="2136"/>
                  </a:lnTo>
                  <a:moveTo>
                    <a:pt x="48" y="2140"/>
                  </a:moveTo>
                  <a:lnTo>
                    <a:pt x="11" y="2140"/>
                  </a:lnTo>
                  <a:moveTo>
                    <a:pt x="48" y="2133"/>
                  </a:moveTo>
                  <a:lnTo>
                    <a:pt x="11" y="2133"/>
                  </a:lnTo>
                  <a:moveTo>
                    <a:pt x="57" y="2136"/>
                  </a:moveTo>
                  <a:lnTo>
                    <a:pt x="48" y="2143"/>
                  </a:lnTo>
                  <a:moveTo>
                    <a:pt x="11" y="2143"/>
                  </a:moveTo>
                  <a:lnTo>
                    <a:pt x="2" y="2136"/>
                  </a:lnTo>
                  <a:moveTo>
                    <a:pt x="11" y="2143"/>
                  </a:moveTo>
                  <a:lnTo>
                    <a:pt x="48" y="2143"/>
                  </a:lnTo>
                  <a:moveTo>
                    <a:pt x="75" y="2126"/>
                  </a:moveTo>
                  <a:lnTo>
                    <a:pt x="75" y="2095"/>
                  </a:lnTo>
                  <a:moveTo>
                    <a:pt x="57" y="2095"/>
                  </a:moveTo>
                  <a:lnTo>
                    <a:pt x="57" y="2126"/>
                  </a:lnTo>
                  <a:moveTo>
                    <a:pt x="48" y="2119"/>
                  </a:moveTo>
                  <a:lnTo>
                    <a:pt x="11" y="2119"/>
                  </a:lnTo>
                  <a:moveTo>
                    <a:pt x="57" y="2126"/>
                  </a:moveTo>
                  <a:lnTo>
                    <a:pt x="75" y="2126"/>
                  </a:lnTo>
                  <a:moveTo>
                    <a:pt x="11" y="2105"/>
                  </a:moveTo>
                  <a:lnTo>
                    <a:pt x="48" y="2105"/>
                  </a:lnTo>
                  <a:moveTo>
                    <a:pt x="11" y="2091"/>
                  </a:moveTo>
                  <a:lnTo>
                    <a:pt x="48" y="2091"/>
                  </a:lnTo>
                  <a:moveTo>
                    <a:pt x="11" y="2081"/>
                  </a:moveTo>
                  <a:lnTo>
                    <a:pt x="48" y="2081"/>
                  </a:lnTo>
                  <a:moveTo>
                    <a:pt x="57" y="2084"/>
                  </a:moveTo>
                  <a:lnTo>
                    <a:pt x="48" y="2081"/>
                  </a:lnTo>
                  <a:moveTo>
                    <a:pt x="11" y="2081"/>
                  </a:moveTo>
                  <a:lnTo>
                    <a:pt x="2" y="2084"/>
                  </a:lnTo>
                  <a:moveTo>
                    <a:pt x="57" y="2084"/>
                  </a:moveTo>
                  <a:lnTo>
                    <a:pt x="57" y="2095"/>
                  </a:lnTo>
                  <a:moveTo>
                    <a:pt x="11" y="2081"/>
                  </a:moveTo>
                  <a:lnTo>
                    <a:pt x="48" y="2081"/>
                  </a:lnTo>
                  <a:moveTo>
                    <a:pt x="57" y="2095"/>
                  </a:moveTo>
                  <a:lnTo>
                    <a:pt x="75" y="2095"/>
                  </a:lnTo>
                  <a:moveTo>
                    <a:pt x="75" y="2022"/>
                  </a:moveTo>
                  <a:lnTo>
                    <a:pt x="94" y="2012"/>
                  </a:lnTo>
                  <a:moveTo>
                    <a:pt x="94" y="2012"/>
                  </a:moveTo>
                  <a:lnTo>
                    <a:pt x="94" y="1995"/>
                  </a:lnTo>
                  <a:moveTo>
                    <a:pt x="94" y="1995"/>
                  </a:moveTo>
                  <a:lnTo>
                    <a:pt x="84" y="1995"/>
                  </a:lnTo>
                  <a:moveTo>
                    <a:pt x="84" y="1995"/>
                  </a:moveTo>
                  <a:lnTo>
                    <a:pt x="75" y="1988"/>
                  </a:lnTo>
                  <a:moveTo>
                    <a:pt x="163" y="1663"/>
                  </a:moveTo>
                  <a:lnTo>
                    <a:pt x="668" y="1663"/>
                  </a:lnTo>
                  <a:moveTo>
                    <a:pt x="98" y="1670"/>
                  </a:moveTo>
                  <a:lnTo>
                    <a:pt x="737" y="1670"/>
                  </a:lnTo>
                  <a:moveTo>
                    <a:pt x="98" y="1715"/>
                  </a:moveTo>
                  <a:lnTo>
                    <a:pt x="737" y="1715"/>
                  </a:lnTo>
                  <a:moveTo>
                    <a:pt x="75" y="1725"/>
                  </a:moveTo>
                  <a:lnTo>
                    <a:pt x="755" y="1725"/>
                  </a:lnTo>
                  <a:moveTo>
                    <a:pt x="737" y="1670"/>
                  </a:moveTo>
                  <a:lnTo>
                    <a:pt x="737" y="1715"/>
                  </a:lnTo>
                  <a:moveTo>
                    <a:pt x="737" y="1715"/>
                  </a:moveTo>
                  <a:lnTo>
                    <a:pt x="755" y="1725"/>
                  </a:lnTo>
                  <a:moveTo>
                    <a:pt x="728" y="1663"/>
                  </a:moveTo>
                  <a:lnTo>
                    <a:pt x="737" y="1670"/>
                  </a:lnTo>
                  <a:moveTo>
                    <a:pt x="668" y="1663"/>
                  </a:moveTo>
                  <a:lnTo>
                    <a:pt x="728" y="1663"/>
                  </a:lnTo>
                  <a:moveTo>
                    <a:pt x="98" y="1715"/>
                  </a:moveTo>
                  <a:lnTo>
                    <a:pt x="98" y="1670"/>
                  </a:lnTo>
                  <a:moveTo>
                    <a:pt x="75" y="1725"/>
                  </a:moveTo>
                  <a:lnTo>
                    <a:pt x="98" y="1715"/>
                  </a:lnTo>
                  <a:moveTo>
                    <a:pt x="107" y="1663"/>
                  </a:moveTo>
                  <a:lnTo>
                    <a:pt x="163" y="1663"/>
                  </a:lnTo>
                  <a:moveTo>
                    <a:pt x="98" y="1670"/>
                  </a:moveTo>
                  <a:lnTo>
                    <a:pt x="107" y="1663"/>
                  </a:lnTo>
                </a:path>
              </a:pathLst>
            </a:custGeom>
            <a:noFill/>
            <a:ln w="255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50" name="path"/>
            <p:cNvSpPr/>
            <p:nvPr/>
          </p:nvSpPr>
          <p:spPr>
            <a:xfrm>
              <a:off x="248048" y="1598796"/>
              <a:ext cx="1692366" cy="29209"/>
            </a:xfrm>
            <a:custGeom>
              <a:avLst/>
              <a:gdLst/>
              <a:ahLst/>
              <a:cxnLst/>
              <a:rect l="0" t="0" r="0" b="0"/>
              <a:pathLst>
                <a:path w="2665" h="45">
                  <a:moveTo>
                    <a:pt x="0" y="17"/>
                  </a:moveTo>
                  <a:lnTo>
                    <a:pt x="2665" y="28"/>
                  </a:lnTo>
                </a:path>
              </a:pathLst>
            </a:custGeom>
            <a:noFill/>
            <a:ln w="22225" cap="flat">
              <a:solidFill>
                <a:srgbClr val="41719C">
                  <a:alpha val="100000"/>
                </a:srgbClr>
              </a:solidFill>
              <a:prstDash val="dash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52" name="rect"/>
          <p:cNvSpPr/>
          <p:nvPr/>
        </p:nvSpPr>
        <p:spPr>
          <a:xfrm>
            <a:off x="3184351" y="4898453"/>
            <a:ext cx="1692366" cy="29209"/>
          </a:xfrm>
          <a:prstGeom prst="rect">
            <a:avLst/>
          </a:prstGeom>
          <a:solidFill>
            <a:srgbClr val="41719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54" name="path"/>
          <p:cNvSpPr/>
          <p:nvPr/>
        </p:nvSpPr>
        <p:spPr>
          <a:xfrm>
            <a:off x="2874264" y="4835652"/>
            <a:ext cx="566927" cy="391667"/>
          </a:xfrm>
          <a:custGeom>
            <a:avLst/>
            <a:gdLst/>
            <a:ahLst/>
            <a:cxnLst/>
            <a:rect l="0" t="0" r="0" b="0"/>
            <a:pathLst>
              <a:path w="892" h="616">
                <a:moveTo>
                  <a:pt x="0" y="102"/>
                </a:moveTo>
                <a:moveTo>
                  <a:pt x="0" y="102"/>
                </a:moveTo>
                <a:cubicBezTo>
                  <a:pt x="0" y="46"/>
                  <a:pt x="199" y="0"/>
                  <a:pt x="446" y="0"/>
                </a:cubicBezTo>
                <a:cubicBezTo>
                  <a:pt x="692" y="0"/>
                  <a:pt x="892" y="46"/>
                  <a:pt x="892" y="102"/>
                </a:cubicBezTo>
                <a:lnTo>
                  <a:pt x="892" y="513"/>
                </a:lnTo>
                <a:cubicBezTo>
                  <a:pt x="892" y="570"/>
                  <a:pt x="692" y="616"/>
                  <a:pt x="446" y="616"/>
                </a:cubicBezTo>
                <a:cubicBezTo>
                  <a:pt x="199" y="616"/>
                  <a:pt x="0" y="570"/>
                  <a:pt x="0" y="513"/>
                </a:cubicBezTo>
                <a:lnTo>
                  <a:pt x="0" y="102"/>
                </a:lnTo>
                <a:close/>
              </a:path>
            </a:pathLst>
          </a:cu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56" name="path"/>
          <p:cNvSpPr/>
          <p:nvPr/>
        </p:nvSpPr>
        <p:spPr>
          <a:xfrm>
            <a:off x="2867914" y="5155692"/>
            <a:ext cx="579627" cy="77977"/>
          </a:xfrm>
          <a:custGeom>
            <a:avLst/>
            <a:gdLst/>
            <a:ahLst/>
            <a:cxnLst/>
            <a:rect l="0" t="0" r="0" b="0"/>
            <a:pathLst>
              <a:path w="912" h="122">
                <a:moveTo>
                  <a:pt x="902" y="10"/>
                </a:moveTo>
                <a:cubicBezTo>
                  <a:pt x="902" y="66"/>
                  <a:pt x="702" y="112"/>
                  <a:pt x="456" y="112"/>
                </a:cubicBezTo>
                <a:cubicBezTo>
                  <a:pt x="209" y="112"/>
                  <a:pt x="10" y="66"/>
                  <a:pt x="10" y="10"/>
                </a:cubicBezTo>
              </a:path>
            </a:pathLst>
          </a:custGeom>
          <a:noFill/>
          <a:ln w="12700" cap="flat">
            <a:solidFill>
              <a:srgbClr val="2E75B6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58" name="path"/>
          <p:cNvSpPr/>
          <p:nvPr/>
        </p:nvSpPr>
        <p:spPr>
          <a:xfrm>
            <a:off x="2867914" y="4829302"/>
            <a:ext cx="579627" cy="143255"/>
          </a:xfrm>
          <a:custGeom>
            <a:avLst/>
            <a:gdLst/>
            <a:ahLst/>
            <a:cxnLst/>
            <a:rect l="0" t="0" r="0" b="0"/>
            <a:pathLst>
              <a:path w="912" h="225">
                <a:moveTo>
                  <a:pt x="902" y="112"/>
                </a:moveTo>
                <a:cubicBezTo>
                  <a:pt x="902" y="169"/>
                  <a:pt x="702" y="215"/>
                  <a:pt x="456" y="215"/>
                </a:cubicBezTo>
                <a:cubicBezTo>
                  <a:pt x="209" y="215"/>
                  <a:pt x="10" y="169"/>
                  <a:pt x="10" y="112"/>
                </a:cubicBezTo>
                <a:moveTo>
                  <a:pt x="10" y="112"/>
                </a:moveTo>
                <a:cubicBezTo>
                  <a:pt x="10" y="56"/>
                  <a:pt x="209" y="10"/>
                  <a:pt x="456" y="10"/>
                </a:cubicBezTo>
                <a:cubicBezTo>
                  <a:pt x="702" y="10"/>
                  <a:pt x="902" y="56"/>
                  <a:pt x="902" y="112"/>
                </a:cubicBezTo>
              </a:path>
            </a:pathLst>
          </a:custGeom>
          <a:noFill/>
          <a:ln w="12700" cap="flat">
            <a:solidFill>
              <a:srgbClr val="2E75B6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80" name="group 80"/>
          <p:cNvGrpSpPr/>
          <p:nvPr/>
        </p:nvGrpSpPr>
        <p:grpSpPr>
          <a:xfrm rot="21600000">
            <a:off x="2867914" y="1884349"/>
            <a:ext cx="579627" cy="3590443"/>
            <a:chOff x="0" y="0"/>
            <a:chExt cx="579627" cy="3590443"/>
          </a:xfrm>
        </p:grpSpPr>
        <p:sp>
          <p:nvSpPr>
            <p:cNvPr id="760" name="path"/>
            <p:cNvSpPr/>
            <p:nvPr/>
          </p:nvSpPr>
          <p:spPr>
            <a:xfrm>
              <a:off x="0" y="3016580"/>
              <a:ext cx="579627" cy="261112"/>
            </a:xfrm>
            <a:custGeom>
              <a:avLst/>
              <a:gdLst/>
              <a:ahLst/>
              <a:cxnLst/>
              <a:rect l="0" t="0" r="0" b="0"/>
              <a:pathLst>
                <a:path w="912" h="411">
                  <a:moveTo>
                    <a:pt x="902" y="0"/>
                  </a:moveTo>
                  <a:lnTo>
                    <a:pt x="902" y="411"/>
                  </a:lnTo>
                  <a:moveTo>
                    <a:pt x="10" y="411"/>
                  </a:moveTo>
                  <a:lnTo>
                    <a:pt x="10" y="0"/>
                  </a:lnTo>
                </a:path>
              </a:pathLst>
            </a:custGeom>
            <a:noFill/>
            <a:ln w="12700" cap="flat">
              <a:solidFill>
                <a:srgbClr val="2E75B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2" name="path"/>
            <p:cNvSpPr/>
            <p:nvPr/>
          </p:nvSpPr>
          <p:spPr>
            <a:xfrm>
              <a:off x="280987" y="0"/>
              <a:ext cx="46989" cy="3590443"/>
            </a:xfrm>
            <a:custGeom>
              <a:avLst/>
              <a:gdLst/>
              <a:ahLst/>
              <a:cxnLst/>
              <a:rect l="0" t="0" r="0" b="0"/>
              <a:pathLst>
                <a:path w="73" h="5654">
                  <a:moveTo>
                    <a:pt x="17" y="5654"/>
                  </a:moveTo>
                  <a:lnTo>
                    <a:pt x="56" y="0"/>
                  </a:lnTo>
                </a:path>
              </a:pathLst>
            </a:custGeom>
            <a:noFill/>
            <a:ln w="22225" cap="flat">
              <a:solidFill>
                <a:srgbClr val="41719C">
                  <a:alpha val="100000"/>
                </a:srgbClr>
              </a:solidFill>
              <a:prstDash val="dash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64" name="table 764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766" name="textbox 766"/>
          <p:cNvSpPr/>
          <p:nvPr/>
        </p:nvSpPr>
        <p:spPr>
          <a:xfrm>
            <a:off x="-12699" y="250952"/>
            <a:ext cx="2769870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algn="r" rtl="0" eaLnBrk="0">
              <a:lnSpc>
                <a:spcPct val="97000"/>
              </a:lnSpc>
              <a:spcBef>
                <a:spcPts val="0"/>
              </a:spcBef>
            </a:pPr>
            <a:r>
              <a:rPr sz="3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6、视觉架设</a:t>
            </a:r>
            <a:endParaRPr lang="en-US" altLang="en-US" sz="3200" dirty="0"/>
          </a:p>
        </p:txBody>
      </p:sp>
      <p:pic>
        <p:nvPicPr>
          <p:cNvPr id="768" name="picture 7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770" name="picture 7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772" name="path"/>
          <p:cNvSpPr/>
          <p:nvPr/>
        </p:nvSpPr>
        <p:spPr>
          <a:xfrm>
            <a:off x="3184351" y="5729033"/>
            <a:ext cx="1692366" cy="29209"/>
          </a:xfrm>
          <a:custGeom>
            <a:avLst/>
            <a:gdLst/>
            <a:ahLst/>
            <a:cxnLst/>
            <a:rect l="0" t="0" r="0" b="0"/>
            <a:pathLst>
              <a:path w="2665" h="45">
                <a:moveTo>
                  <a:pt x="0" y="17"/>
                </a:moveTo>
                <a:lnTo>
                  <a:pt x="2665" y="28"/>
                </a:lnTo>
              </a:path>
            </a:pathLst>
          </a:custGeom>
          <a:noFill/>
          <a:ln w="22225" cap="flat">
            <a:solidFill>
              <a:srgbClr val="41719C">
                <a:alpha val="100000"/>
              </a:srgbClr>
            </a:solidFill>
            <a:prstDash val="dash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74" name="picture 7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284725" y="3343655"/>
            <a:ext cx="108839" cy="2403373"/>
          </a:xfrm>
          <a:prstGeom prst="rect">
            <a:avLst/>
          </a:prstGeom>
        </p:spPr>
      </p:pic>
      <p:sp>
        <p:nvSpPr>
          <p:cNvPr id="776" name="path"/>
          <p:cNvSpPr/>
          <p:nvPr/>
        </p:nvSpPr>
        <p:spPr>
          <a:xfrm>
            <a:off x="2621093" y="5752337"/>
            <a:ext cx="1121006" cy="152520"/>
          </a:xfrm>
          <a:custGeom>
            <a:avLst/>
            <a:gdLst/>
            <a:ahLst/>
            <a:cxnLst/>
            <a:rect l="0" t="0" r="0" b="0"/>
            <a:pathLst>
              <a:path w="1765" h="240">
                <a:moveTo>
                  <a:pt x="1763" y="237"/>
                </a:moveTo>
                <a:lnTo>
                  <a:pt x="2" y="237"/>
                </a:lnTo>
                <a:moveTo>
                  <a:pt x="110" y="2"/>
                </a:moveTo>
                <a:lnTo>
                  <a:pt x="1654" y="2"/>
                </a:lnTo>
                <a:moveTo>
                  <a:pt x="2" y="237"/>
                </a:moveTo>
                <a:lnTo>
                  <a:pt x="2" y="228"/>
                </a:lnTo>
                <a:moveTo>
                  <a:pt x="110" y="237"/>
                </a:moveTo>
                <a:lnTo>
                  <a:pt x="110" y="228"/>
                </a:lnTo>
                <a:moveTo>
                  <a:pt x="2" y="228"/>
                </a:moveTo>
                <a:lnTo>
                  <a:pt x="110" y="228"/>
                </a:lnTo>
                <a:moveTo>
                  <a:pt x="110" y="228"/>
                </a:moveTo>
                <a:lnTo>
                  <a:pt x="110" y="2"/>
                </a:lnTo>
                <a:moveTo>
                  <a:pt x="1654" y="228"/>
                </a:moveTo>
                <a:lnTo>
                  <a:pt x="1763" y="228"/>
                </a:lnTo>
                <a:moveTo>
                  <a:pt x="1654" y="228"/>
                </a:moveTo>
                <a:lnTo>
                  <a:pt x="1654" y="237"/>
                </a:lnTo>
                <a:moveTo>
                  <a:pt x="1654" y="2"/>
                </a:moveTo>
                <a:lnTo>
                  <a:pt x="1654" y="228"/>
                </a:lnTo>
                <a:moveTo>
                  <a:pt x="1763" y="237"/>
                </a:moveTo>
                <a:lnTo>
                  <a:pt x="1763" y="228"/>
                </a:lnTo>
              </a:path>
            </a:pathLst>
          </a:custGeom>
          <a:noFill/>
          <a:ln w="2718" cap="rnd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8" name="rect"/>
          <p:cNvSpPr/>
          <p:nvPr/>
        </p:nvSpPr>
        <p:spPr>
          <a:xfrm>
            <a:off x="2820919" y="528701"/>
            <a:ext cx="801243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ath"/>
          <p:cNvSpPr/>
          <p:nvPr/>
        </p:nvSpPr>
        <p:spPr>
          <a:xfrm>
            <a:off x="3184351" y="5197157"/>
            <a:ext cx="1692366" cy="561085"/>
          </a:xfrm>
          <a:custGeom>
            <a:avLst/>
            <a:gdLst/>
            <a:ahLst/>
            <a:cxnLst/>
            <a:rect l="0" t="0" r="0" b="0"/>
            <a:pathLst>
              <a:path w="2665" h="883">
                <a:moveTo>
                  <a:pt x="0" y="855"/>
                </a:moveTo>
                <a:lnTo>
                  <a:pt x="2665" y="866"/>
                </a:lnTo>
                <a:moveTo>
                  <a:pt x="0" y="17"/>
                </a:moveTo>
                <a:lnTo>
                  <a:pt x="2665" y="28"/>
                </a:lnTo>
              </a:path>
            </a:pathLst>
          </a:custGeom>
          <a:noFill/>
          <a:ln w="22225" cap="flat">
            <a:solidFill>
              <a:srgbClr val="41719C">
                <a:alpha val="100000"/>
              </a:srgbClr>
            </a:solidFill>
            <a:prstDash val="dash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82" name="table 782"/>
          <p:cNvGraphicFramePr>
            <a:graphicFrameLocks noGrp="1"/>
          </p:cNvGraphicFramePr>
          <p:nvPr/>
        </p:nvGraphicFramePr>
        <p:xfrm>
          <a:off x="551815" y="902970"/>
          <a:ext cx="10965180" cy="5105400"/>
        </p:xfrm>
        <a:graphic>
          <a:graphicData uri="http://schemas.openxmlformats.org/drawingml/2006/table">
            <a:tbl>
              <a:tblPr/>
              <a:tblGrid>
                <a:gridCol w="1524635"/>
                <a:gridCol w="3958590"/>
                <a:gridCol w="1992629"/>
                <a:gridCol w="3489325"/>
              </a:tblGrid>
              <a:tr h="4121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33337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6802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工位二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lang="en-US" altLang="en-US" sz="1000" dirty="0"/>
                    </a:p>
                    <a:p>
                      <a:pPr marL="174561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镜头&amp;相机&amp;光源参数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23114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检测项内容: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12636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针对内圆检测:焦烧、</a:t>
                      </a: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杂质，开裂，缺料，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0">
                <a:tc rowSpan="9"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4026535" indent="-571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镜头到产品工作距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离:50mm±40mm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200" dirty="0"/>
                    </a:p>
                    <a:p>
                      <a:pPr marL="4026535" indent="-57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镜头到产品工作距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离:40mm±20mm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10490" algn="l" rtl="0" eaLnBrk="0">
                        <a:lnSpc>
                          <a:spcPct val="84000"/>
                        </a:lnSpc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84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marL="946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相机类型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10490" algn="l" rtl="0" eaLnBrk="0">
                        <a:lnSpc>
                          <a:spcPct val="85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BSY-CS050-10GC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1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9334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marL="9652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背光源+环形光源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550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900" dirty="0"/>
                    </a:p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像元尺寸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10541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3.45um*3.45um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15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94615" algn="l" rtl="0" eaLnBrk="0">
                        <a:lnSpc>
                          <a:spcPct val="95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视野大小（X,Y）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marL="107950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54mm*44mm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84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93345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分辨率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1028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2448*2048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15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946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相机状态参数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1016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曝光时间:500us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7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933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93980" algn="l" rtl="0" eaLnBrk="0">
                        <a:lnSpc>
                          <a:spcPct val="98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光源亮度220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365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93980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光圈5.6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2" name="group 82"/>
          <p:cNvGrpSpPr/>
          <p:nvPr/>
        </p:nvGrpSpPr>
        <p:grpSpPr>
          <a:xfrm rot="21600000">
            <a:off x="2919729" y="5126482"/>
            <a:ext cx="578103" cy="402844"/>
            <a:chOff x="0" y="0"/>
            <a:chExt cx="578103" cy="402844"/>
          </a:xfrm>
        </p:grpSpPr>
        <p:sp>
          <p:nvSpPr>
            <p:cNvPr id="784" name="path"/>
            <p:cNvSpPr/>
            <p:nvPr/>
          </p:nvSpPr>
          <p:spPr>
            <a:xfrm>
              <a:off x="6350" y="6350"/>
              <a:ext cx="565403" cy="390144"/>
            </a:xfrm>
            <a:custGeom>
              <a:avLst/>
              <a:gdLst/>
              <a:ahLst/>
              <a:cxnLst/>
              <a:rect l="0" t="0" r="0" b="0"/>
              <a:pathLst>
                <a:path w="890" h="614">
                  <a:moveTo>
                    <a:pt x="0" y="102"/>
                  </a:moveTo>
                  <a:moveTo>
                    <a:pt x="0" y="102"/>
                  </a:moveTo>
                  <a:cubicBezTo>
                    <a:pt x="0" y="45"/>
                    <a:pt x="199" y="0"/>
                    <a:pt x="445" y="0"/>
                  </a:cubicBezTo>
                  <a:cubicBezTo>
                    <a:pt x="690" y="0"/>
                    <a:pt x="890" y="45"/>
                    <a:pt x="890" y="102"/>
                  </a:cubicBezTo>
                  <a:lnTo>
                    <a:pt x="890" y="511"/>
                  </a:lnTo>
                  <a:cubicBezTo>
                    <a:pt x="890" y="568"/>
                    <a:pt x="690" y="614"/>
                    <a:pt x="445" y="614"/>
                  </a:cubicBezTo>
                  <a:cubicBezTo>
                    <a:pt x="199" y="614"/>
                    <a:pt x="0" y="568"/>
                    <a:pt x="0" y="511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5B9BD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86" name="path"/>
            <p:cNvSpPr/>
            <p:nvPr/>
          </p:nvSpPr>
          <p:spPr>
            <a:xfrm>
              <a:off x="0" y="0"/>
              <a:ext cx="578103" cy="402844"/>
            </a:xfrm>
            <a:custGeom>
              <a:avLst/>
              <a:gdLst/>
              <a:ahLst/>
              <a:cxnLst/>
              <a:rect l="0" t="0" r="0" b="0"/>
              <a:pathLst>
                <a:path w="910" h="634">
                  <a:moveTo>
                    <a:pt x="900" y="112"/>
                  </a:moveTo>
                  <a:cubicBezTo>
                    <a:pt x="900" y="168"/>
                    <a:pt x="700" y="214"/>
                    <a:pt x="455" y="214"/>
                  </a:cubicBezTo>
                  <a:cubicBezTo>
                    <a:pt x="209" y="214"/>
                    <a:pt x="10" y="168"/>
                    <a:pt x="10" y="112"/>
                  </a:cubicBezTo>
                  <a:moveTo>
                    <a:pt x="10" y="112"/>
                  </a:moveTo>
                  <a:cubicBezTo>
                    <a:pt x="10" y="55"/>
                    <a:pt x="209" y="10"/>
                    <a:pt x="455" y="10"/>
                  </a:cubicBezTo>
                  <a:cubicBezTo>
                    <a:pt x="700" y="10"/>
                    <a:pt x="900" y="55"/>
                    <a:pt x="900" y="112"/>
                  </a:cubicBezTo>
                  <a:moveTo>
                    <a:pt x="900" y="521"/>
                  </a:moveTo>
                  <a:cubicBezTo>
                    <a:pt x="900" y="578"/>
                    <a:pt x="700" y="624"/>
                    <a:pt x="455" y="624"/>
                  </a:cubicBezTo>
                  <a:cubicBezTo>
                    <a:pt x="209" y="624"/>
                    <a:pt x="10" y="578"/>
                    <a:pt x="10" y="521"/>
                  </a:cubicBezTo>
                </a:path>
              </a:pathLst>
            </a:custGeom>
            <a:noFill/>
            <a:ln w="12700" cap="flat">
              <a:solidFill>
                <a:srgbClr val="2E75B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788" name="picture 7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71263" y="4413504"/>
            <a:ext cx="115061" cy="1333906"/>
          </a:xfrm>
          <a:prstGeom prst="rect">
            <a:avLst/>
          </a:prstGeom>
        </p:spPr>
      </p:pic>
      <p:pic>
        <p:nvPicPr>
          <p:cNvPr id="790" name="picture 7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13660" y="2042159"/>
            <a:ext cx="1175004" cy="2410968"/>
          </a:xfrm>
          <a:prstGeom prst="rect">
            <a:avLst/>
          </a:prstGeom>
        </p:spPr>
      </p:pic>
      <p:grpSp>
        <p:nvGrpSpPr>
          <p:cNvPr id="84" name="group 84"/>
          <p:cNvGrpSpPr/>
          <p:nvPr/>
        </p:nvGrpSpPr>
        <p:grpSpPr>
          <a:xfrm rot="21600000">
            <a:off x="2621093" y="5197855"/>
            <a:ext cx="1121006" cy="707002"/>
            <a:chOff x="0" y="0"/>
            <a:chExt cx="1121006" cy="707002"/>
          </a:xfrm>
        </p:grpSpPr>
        <p:sp>
          <p:nvSpPr>
            <p:cNvPr id="792" name="path"/>
            <p:cNvSpPr/>
            <p:nvPr/>
          </p:nvSpPr>
          <p:spPr>
            <a:xfrm>
              <a:off x="864040" y="0"/>
              <a:ext cx="12700" cy="260096"/>
            </a:xfrm>
            <a:custGeom>
              <a:avLst/>
              <a:gdLst/>
              <a:ahLst/>
              <a:cxnLst/>
              <a:rect l="0" t="0" r="0" b="0"/>
              <a:pathLst>
                <a:path w="20" h="409">
                  <a:moveTo>
                    <a:pt x="10" y="0"/>
                  </a:moveTo>
                  <a:lnTo>
                    <a:pt x="10" y="409"/>
                  </a:lnTo>
                </a:path>
              </a:pathLst>
            </a:custGeom>
            <a:noFill/>
            <a:ln w="12700" cap="flat">
              <a:solidFill>
                <a:srgbClr val="2E75B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94" name="path"/>
            <p:cNvSpPr/>
            <p:nvPr/>
          </p:nvSpPr>
          <p:spPr>
            <a:xfrm>
              <a:off x="0" y="554481"/>
              <a:ext cx="1121006" cy="152520"/>
            </a:xfrm>
            <a:custGeom>
              <a:avLst/>
              <a:gdLst/>
              <a:ahLst/>
              <a:cxnLst/>
              <a:rect l="0" t="0" r="0" b="0"/>
              <a:pathLst>
                <a:path w="1765" h="240">
                  <a:moveTo>
                    <a:pt x="1763" y="237"/>
                  </a:moveTo>
                  <a:lnTo>
                    <a:pt x="2" y="237"/>
                  </a:lnTo>
                  <a:moveTo>
                    <a:pt x="110" y="2"/>
                  </a:moveTo>
                  <a:lnTo>
                    <a:pt x="1654" y="2"/>
                  </a:lnTo>
                  <a:moveTo>
                    <a:pt x="2" y="237"/>
                  </a:moveTo>
                  <a:lnTo>
                    <a:pt x="2" y="228"/>
                  </a:lnTo>
                  <a:moveTo>
                    <a:pt x="110" y="237"/>
                  </a:moveTo>
                  <a:lnTo>
                    <a:pt x="110" y="228"/>
                  </a:lnTo>
                  <a:moveTo>
                    <a:pt x="2" y="228"/>
                  </a:moveTo>
                  <a:lnTo>
                    <a:pt x="110" y="228"/>
                  </a:lnTo>
                  <a:moveTo>
                    <a:pt x="110" y="228"/>
                  </a:moveTo>
                  <a:lnTo>
                    <a:pt x="110" y="2"/>
                  </a:lnTo>
                  <a:moveTo>
                    <a:pt x="1654" y="228"/>
                  </a:moveTo>
                  <a:lnTo>
                    <a:pt x="1763" y="228"/>
                  </a:lnTo>
                  <a:moveTo>
                    <a:pt x="1654" y="228"/>
                  </a:moveTo>
                  <a:lnTo>
                    <a:pt x="1654" y="237"/>
                  </a:lnTo>
                  <a:moveTo>
                    <a:pt x="1654" y="2"/>
                  </a:moveTo>
                  <a:lnTo>
                    <a:pt x="1654" y="228"/>
                  </a:lnTo>
                  <a:moveTo>
                    <a:pt x="1763" y="237"/>
                  </a:moveTo>
                  <a:lnTo>
                    <a:pt x="1763" y="228"/>
                  </a:lnTo>
                </a:path>
              </a:pathLst>
            </a:custGeom>
            <a:noFill/>
            <a:ln w="2718" cap="rnd">
              <a:solidFill>
                <a:srgbClr val="000000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96" name="path"/>
          <p:cNvSpPr/>
          <p:nvPr/>
        </p:nvSpPr>
        <p:spPr>
          <a:xfrm>
            <a:off x="2926795" y="2283637"/>
            <a:ext cx="1692367" cy="3590443"/>
          </a:xfrm>
          <a:custGeom>
            <a:avLst/>
            <a:gdLst/>
            <a:ahLst/>
            <a:cxnLst/>
            <a:rect l="0" t="0" r="0" b="0"/>
            <a:pathLst>
              <a:path w="2665" h="5654">
                <a:moveTo>
                  <a:pt x="405" y="5654"/>
                </a:moveTo>
                <a:lnTo>
                  <a:pt x="444" y="0"/>
                </a:lnTo>
                <a:moveTo>
                  <a:pt x="0" y="3345"/>
                </a:moveTo>
                <a:lnTo>
                  <a:pt x="2665" y="3356"/>
                </a:lnTo>
              </a:path>
            </a:pathLst>
          </a:custGeom>
          <a:noFill/>
          <a:ln w="22225" cap="flat">
            <a:solidFill>
              <a:srgbClr val="41719C">
                <a:alpha val="100000"/>
              </a:srgbClr>
            </a:solidFill>
            <a:prstDash val="dash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8" name="textbox 798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800" name="picture 8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802" name="picture 8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graphicFrame>
        <p:nvGraphicFramePr>
          <p:cNvPr id="804" name="table 804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806" name="textbox 806"/>
          <p:cNvSpPr/>
          <p:nvPr/>
        </p:nvSpPr>
        <p:spPr>
          <a:xfrm>
            <a:off x="-12699" y="250952"/>
            <a:ext cx="2769870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algn="r" rtl="0" eaLnBrk="0">
              <a:lnSpc>
                <a:spcPct val="97000"/>
              </a:lnSpc>
              <a:spcBef>
                <a:spcPts val="0"/>
              </a:spcBef>
            </a:pPr>
            <a:r>
              <a:rPr sz="3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6、视觉架设</a:t>
            </a:r>
            <a:endParaRPr lang="en-US" altLang="en-US" sz="3200" dirty="0"/>
          </a:p>
        </p:txBody>
      </p:sp>
      <p:pic>
        <p:nvPicPr>
          <p:cNvPr id="808" name="picture 8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810" name="picture 8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812" name="rect"/>
          <p:cNvSpPr/>
          <p:nvPr/>
        </p:nvSpPr>
        <p:spPr>
          <a:xfrm>
            <a:off x="2820919" y="528701"/>
            <a:ext cx="801243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14" name="rect"/>
          <p:cNvSpPr/>
          <p:nvPr/>
        </p:nvSpPr>
        <p:spPr>
          <a:xfrm>
            <a:off x="2919729" y="5197855"/>
            <a:ext cx="12700" cy="260096"/>
          </a:xfrm>
          <a:prstGeom prst="rect">
            <a:avLst/>
          </a:prstGeom>
          <a:solidFill>
            <a:srgbClr val="2E75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6" name="table 816"/>
          <p:cNvGraphicFramePr>
            <a:graphicFrameLocks noGrp="1"/>
          </p:cNvGraphicFramePr>
          <p:nvPr/>
        </p:nvGraphicFramePr>
        <p:xfrm>
          <a:off x="551815" y="902970"/>
          <a:ext cx="10965180" cy="5349240"/>
        </p:xfrm>
        <a:graphic>
          <a:graphicData uri="http://schemas.openxmlformats.org/drawingml/2006/table">
            <a:tbl>
              <a:tblPr/>
              <a:tblGrid>
                <a:gridCol w="1524635"/>
                <a:gridCol w="3958590"/>
                <a:gridCol w="1992629"/>
                <a:gridCol w="3489325"/>
              </a:tblGrid>
              <a:tr h="4121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333375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6802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工位三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74561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镜头&amp;相机&amp;光源参数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23114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检测项内容: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400" dirty="0"/>
                    </a:p>
                    <a:p>
                      <a:pPr marL="1476375" indent="-1350010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产品外圆、正面端面,底侧面焦烧、杂质</a:t>
                      </a: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   </a:t>
                      </a: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开裂，缺料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5">
                <a:tc rowSpan="9"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4026535" indent="-571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镜头到产品工作距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离:50mm±40mm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200" dirty="0"/>
                    </a:p>
                    <a:p>
                      <a:pPr algn="l" rtl="0" eaLnBrk="0">
                        <a:lnSpc>
                          <a:spcPct val="12000"/>
                        </a:lnSpc>
                      </a:pPr>
                      <a:endParaRPr lang="en-US" altLang="en-US" sz="100" dirty="0"/>
                    </a:p>
                    <a:p>
                      <a:pPr marL="2945765" algn="l" rtl="0" eaLnBrk="0">
                        <a:lnSpc>
                          <a:spcPct val="87000"/>
                        </a:lnSpc>
                        <a:tabLst>
                          <a:tab pos="4020820" algn="l"/>
                        </a:tabLst>
                      </a:pPr>
                      <a:r>
                        <a:rPr sz="1400" strike="sngStrike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	</a:t>
                      </a:r>
                      <a:r>
                        <a:rPr sz="1400" strike="sngStrike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镜头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到产品工作距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10490" algn="l" rtl="0" eaLnBrk="0">
                        <a:lnSpc>
                          <a:spcPct val="84000"/>
                        </a:lnSpc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1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9461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相机类型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1104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BSY-CS050-10GC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1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9334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marL="9652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背光源+环形光源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550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900" dirty="0"/>
                    </a:p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像元尺寸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10541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3.45um*3.45um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15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94615" algn="l" rtl="0" eaLnBrk="0">
                        <a:lnSpc>
                          <a:spcPct val="95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视野大小（X,Y）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marL="107950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54mm*44mm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84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93345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分辨率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10287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2448*2048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15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946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相机状态参数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1016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曝光时间:500us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7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933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93980" algn="l" rtl="0" eaLnBrk="0">
                        <a:lnSpc>
                          <a:spcPct val="98000"/>
                        </a:lnSpc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光源亮度220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365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93980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光圈5.6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6" name="group 86"/>
          <p:cNvGrpSpPr/>
          <p:nvPr/>
        </p:nvGrpSpPr>
        <p:grpSpPr>
          <a:xfrm rot="21600000">
            <a:off x="2919729" y="5126482"/>
            <a:ext cx="578103" cy="396494"/>
            <a:chOff x="0" y="0"/>
            <a:chExt cx="578103" cy="396494"/>
          </a:xfrm>
        </p:grpSpPr>
        <p:sp>
          <p:nvSpPr>
            <p:cNvPr id="818" name="path"/>
            <p:cNvSpPr/>
            <p:nvPr/>
          </p:nvSpPr>
          <p:spPr>
            <a:xfrm>
              <a:off x="6350" y="6350"/>
              <a:ext cx="565403" cy="390144"/>
            </a:xfrm>
            <a:custGeom>
              <a:avLst/>
              <a:gdLst/>
              <a:ahLst/>
              <a:cxnLst/>
              <a:rect l="0" t="0" r="0" b="0"/>
              <a:pathLst>
                <a:path w="890" h="614">
                  <a:moveTo>
                    <a:pt x="0" y="102"/>
                  </a:moveTo>
                  <a:moveTo>
                    <a:pt x="0" y="102"/>
                  </a:moveTo>
                  <a:cubicBezTo>
                    <a:pt x="0" y="45"/>
                    <a:pt x="199" y="0"/>
                    <a:pt x="445" y="0"/>
                  </a:cubicBezTo>
                  <a:cubicBezTo>
                    <a:pt x="690" y="0"/>
                    <a:pt x="890" y="45"/>
                    <a:pt x="890" y="102"/>
                  </a:cubicBezTo>
                  <a:lnTo>
                    <a:pt x="890" y="511"/>
                  </a:lnTo>
                  <a:cubicBezTo>
                    <a:pt x="890" y="568"/>
                    <a:pt x="690" y="614"/>
                    <a:pt x="445" y="614"/>
                  </a:cubicBezTo>
                  <a:cubicBezTo>
                    <a:pt x="199" y="614"/>
                    <a:pt x="0" y="568"/>
                    <a:pt x="0" y="511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5B9BD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0" name="path"/>
            <p:cNvSpPr/>
            <p:nvPr/>
          </p:nvSpPr>
          <p:spPr>
            <a:xfrm>
              <a:off x="0" y="0"/>
              <a:ext cx="578103" cy="331469"/>
            </a:xfrm>
            <a:custGeom>
              <a:avLst/>
              <a:gdLst/>
              <a:ahLst/>
              <a:cxnLst/>
              <a:rect l="0" t="0" r="0" b="0"/>
              <a:pathLst>
                <a:path w="910" h="521">
                  <a:moveTo>
                    <a:pt x="900" y="112"/>
                  </a:moveTo>
                  <a:cubicBezTo>
                    <a:pt x="900" y="168"/>
                    <a:pt x="700" y="214"/>
                    <a:pt x="455" y="214"/>
                  </a:cubicBezTo>
                  <a:cubicBezTo>
                    <a:pt x="209" y="214"/>
                    <a:pt x="10" y="168"/>
                    <a:pt x="10" y="112"/>
                  </a:cubicBezTo>
                  <a:moveTo>
                    <a:pt x="10" y="112"/>
                  </a:moveTo>
                  <a:cubicBezTo>
                    <a:pt x="10" y="55"/>
                    <a:pt x="209" y="10"/>
                    <a:pt x="455" y="10"/>
                  </a:cubicBezTo>
                  <a:cubicBezTo>
                    <a:pt x="700" y="10"/>
                    <a:pt x="900" y="55"/>
                    <a:pt x="900" y="112"/>
                  </a:cubicBezTo>
                  <a:lnTo>
                    <a:pt x="900" y="521"/>
                  </a:lnTo>
                  <a:moveTo>
                    <a:pt x="10" y="521"/>
                  </a:moveTo>
                  <a:lnTo>
                    <a:pt x="10" y="112"/>
                  </a:lnTo>
                </a:path>
              </a:pathLst>
            </a:custGeom>
            <a:noFill/>
            <a:ln w="12700" cap="flat">
              <a:solidFill>
                <a:srgbClr val="2E75B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22" name="textbox 822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824" name="picture 8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826" name="picture 8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pic>
        <p:nvPicPr>
          <p:cNvPr id="828" name="picture 8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613660" y="2042159"/>
            <a:ext cx="1175004" cy="2410968"/>
          </a:xfrm>
          <a:prstGeom prst="rect">
            <a:avLst/>
          </a:prstGeom>
        </p:spPr>
      </p:pic>
      <p:graphicFrame>
        <p:nvGraphicFramePr>
          <p:cNvPr id="830" name="table 830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832" name="path"/>
          <p:cNvSpPr/>
          <p:nvPr/>
        </p:nvSpPr>
        <p:spPr>
          <a:xfrm>
            <a:off x="3184351" y="5729033"/>
            <a:ext cx="1692366" cy="29209"/>
          </a:xfrm>
          <a:custGeom>
            <a:avLst/>
            <a:gdLst/>
            <a:ahLst/>
            <a:cxnLst/>
            <a:rect l="0" t="0" r="0" b="0"/>
            <a:pathLst>
              <a:path w="2665" h="45">
                <a:moveTo>
                  <a:pt x="0" y="17"/>
                </a:moveTo>
                <a:lnTo>
                  <a:pt x="2665" y="28"/>
                </a:lnTo>
              </a:path>
            </a:pathLst>
          </a:custGeom>
          <a:noFill/>
          <a:ln w="22225" cap="flat">
            <a:solidFill>
              <a:srgbClr val="41719C">
                <a:alpha val="100000"/>
              </a:srgbClr>
            </a:solidFill>
            <a:prstDash val="dash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34" name="textbox 834"/>
          <p:cNvSpPr/>
          <p:nvPr/>
        </p:nvSpPr>
        <p:spPr>
          <a:xfrm>
            <a:off x="2907029" y="5184140"/>
            <a:ext cx="2985770" cy="5918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marL="590550" algn="l" rtl="0" eaLnBrk="0">
              <a:lnSpc>
                <a:spcPct val="94000"/>
              </a:lnSpc>
              <a:spcBef>
                <a:spcPts val="5"/>
              </a:spcBef>
              <a:tabLst>
                <a:tab pos="1363980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	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离:40mm±20mm</a:t>
            </a:r>
            <a:endParaRPr lang="en-US" altLang="en-US" sz="1400" dirty="0"/>
          </a:p>
        </p:txBody>
      </p:sp>
      <p:pic>
        <p:nvPicPr>
          <p:cNvPr id="836" name="picture 8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271263" y="5196840"/>
            <a:ext cx="113157" cy="550570"/>
          </a:xfrm>
          <a:prstGeom prst="rect">
            <a:avLst/>
          </a:prstGeom>
        </p:spPr>
      </p:pic>
      <p:sp>
        <p:nvSpPr>
          <p:cNvPr id="838" name="path"/>
          <p:cNvSpPr/>
          <p:nvPr/>
        </p:nvSpPr>
        <p:spPr>
          <a:xfrm>
            <a:off x="2919729" y="5451602"/>
            <a:ext cx="578103" cy="77724"/>
          </a:xfrm>
          <a:custGeom>
            <a:avLst/>
            <a:gdLst/>
            <a:ahLst/>
            <a:cxnLst/>
            <a:rect l="0" t="0" r="0" b="0"/>
            <a:pathLst>
              <a:path w="910" h="122">
                <a:moveTo>
                  <a:pt x="900" y="10"/>
                </a:moveTo>
                <a:cubicBezTo>
                  <a:pt x="900" y="66"/>
                  <a:pt x="700" y="112"/>
                  <a:pt x="455" y="112"/>
                </a:cubicBezTo>
                <a:cubicBezTo>
                  <a:pt x="209" y="112"/>
                  <a:pt x="10" y="66"/>
                  <a:pt x="10" y="10"/>
                </a:cubicBezTo>
              </a:path>
            </a:pathLst>
          </a:custGeom>
          <a:noFill/>
          <a:ln w="12700" cap="flat">
            <a:solidFill>
              <a:srgbClr val="2E75B6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0" name="textbox 840"/>
          <p:cNvSpPr/>
          <p:nvPr/>
        </p:nvSpPr>
        <p:spPr>
          <a:xfrm>
            <a:off x="-12699" y="250952"/>
            <a:ext cx="2769870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algn="r" rtl="0" eaLnBrk="0">
              <a:lnSpc>
                <a:spcPct val="97000"/>
              </a:lnSpc>
              <a:spcBef>
                <a:spcPts val="0"/>
              </a:spcBef>
            </a:pPr>
            <a:r>
              <a:rPr sz="3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6、视觉架设</a:t>
            </a:r>
            <a:endParaRPr lang="en-US" altLang="en-US" sz="3200" dirty="0"/>
          </a:p>
        </p:txBody>
      </p:sp>
      <p:pic>
        <p:nvPicPr>
          <p:cNvPr id="842" name="picture 8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844" name="picture 8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846" name="path"/>
          <p:cNvSpPr/>
          <p:nvPr/>
        </p:nvSpPr>
        <p:spPr>
          <a:xfrm>
            <a:off x="2621093" y="5752337"/>
            <a:ext cx="1121006" cy="152520"/>
          </a:xfrm>
          <a:custGeom>
            <a:avLst/>
            <a:gdLst/>
            <a:ahLst/>
            <a:cxnLst/>
            <a:rect l="0" t="0" r="0" b="0"/>
            <a:pathLst>
              <a:path w="1765" h="240">
                <a:moveTo>
                  <a:pt x="1763" y="237"/>
                </a:moveTo>
                <a:lnTo>
                  <a:pt x="2" y="237"/>
                </a:lnTo>
                <a:moveTo>
                  <a:pt x="110" y="2"/>
                </a:moveTo>
                <a:lnTo>
                  <a:pt x="1654" y="2"/>
                </a:lnTo>
                <a:moveTo>
                  <a:pt x="2" y="237"/>
                </a:moveTo>
                <a:lnTo>
                  <a:pt x="2" y="228"/>
                </a:lnTo>
                <a:moveTo>
                  <a:pt x="110" y="237"/>
                </a:moveTo>
                <a:lnTo>
                  <a:pt x="110" y="228"/>
                </a:lnTo>
                <a:moveTo>
                  <a:pt x="2" y="228"/>
                </a:moveTo>
                <a:lnTo>
                  <a:pt x="110" y="228"/>
                </a:lnTo>
                <a:moveTo>
                  <a:pt x="110" y="228"/>
                </a:moveTo>
                <a:lnTo>
                  <a:pt x="110" y="2"/>
                </a:lnTo>
                <a:moveTo>
                  <a:pt x="1654" y="228"/>
                </a:moveTo>
                <a:lnTo>
                  <a:pt x="1763" y="228"/>
                </a:lnTo>
                <a:moveTo>
                  <a:pt x="1654" y="228"/>
                </a:moveTo>
                <a:lnTo>
                  <a:pt x="1654" y="237"/>
                </a:lnTo>
                <a:moveTo>
                  <a:pt x="1654" y="2"/>
                </a:moveTo>
                <a:lnTo>
                  <a:pt x="1654" y="228"/>
                </a:lnTo>
                <a:moveTo>
                  <a:pt x="1763" y="237"/>
                </a:moveTo>
                <a:lnTo>
                  <a:pt x="1763" y="228"/>
                </a:lnTo>
              </a:path>
            </a:pathLst>
          </a:custGeom>
          <a:noFill/>
          <a:ln w="2718" cap="rnd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8" name="rect"/>
          <p:cNvSpPr/>
          <p:nvPr/>
        </p:nvSpPr>
        <p:spPr>
          <a:xfrm>
            <a:off x="3173285" y="2283637"/>
            <a:ext cx="46989" cy="3590443"/>
          </a:xfrm>
          <a:prstGeom prst="rect">
            <a:avLst/>
          </a:prstGeom>
          <a:solidFill>
            <a:srgbClr val="41719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50" name="rect"/>
          <p:cNvSpPr/>
          <p:nvPr/>
        </p:nvSpPr>
        <p:spPr>
          <a:xfrm>
            <a:off x="2820919" y="528701"/>
            <a:ext cx="801243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52" name="picture 8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279900" y="4413504"/>
            <a:ext cx="106425" cy="800100"/>
          </a:xfrm>
          <a:prstGeom prst="rect">
            <a:avLst/>
          </a:prstGeom>
        </p:spPr>
      </p:pic>
      <p:sp>
        <p:nvSpPr>
          <p:cNvPr id="854" name="rect"/>
          <p:cNvSpPr/>
          <p:nvPr/>
        </p:nvSpPr>
        <p:spPr>
          <a:xfrm>
            <a:off x="2926795" y="4397057"/>
            <a:ext cx="1692367" cy="29209"/>
          </a:xfrm>
          <a:prstGeom prst="rect">
            <a:avLst/>
          </a:prstGeom>
          <a:solidFill>
            <a:srgbClr val="41719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textbox 856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858" name="picture 8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860" name="picture 8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graphicFrame>
        <p:nvGraphicFramePr>
          <p:cNvPr id="862" name="table 862"/>
          <p:cNvGraphicFramePr>
            <a:graphicFrameLocks noGrp="1"/>
          </p:cNvGraphicFramePr>
          <p:nvPr/>
        </p:nvGraphicFramePr>
        <p:xfrm>
          <a:off x="674369" y="844550"/>
          <a:ext cx="10843259" cy="5542280"/>
        </p:xfrm>
        <a:graphic>
          <a:graphicData uri="http://schemas.openxmlformats.org/drawingml/2006/table">
            <a:tbl>
              <a:tblPr/>
              <a:tblGrid>
                <a:gridCol w="1508125"/>
                <a:gridCol w="3913504"/>
                <a:gridCol w="1971039"/>
                <a:gridCol w="3450590"/>
              </a:tblGrid>
              <a:tr h="3416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324485" algn="l" rtl="0" eaLnBrk="0">
                        <a:lnSpc>
                          <a:spcPts val="1860"/>
                        </a:lnSpc>
                        <a:spcBef>
                          <a:spcPts val="0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657350" algn="l" rtl="0" eaLnBrk="0">
                        <a:lnSpc>
                          <a:spcPts val="186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工位四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lang="en-US" altLang="en-US" sz="1000" dirty="0"/>
                    </a:p>
                    <a:p>
                      <a:pPr marL="171450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镜头&amp;相机&amp;光源参数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22415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检测项内容: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65913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产品正面-积料(开裂、缺</a:t>
                      </a:r>
                      <a:r>
                        <a:rPr sz="15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料）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55">
                <a:tc rowSpan="8"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902075" indent="-5080" algn="l" rtl="0" eaLnBrk="0">
                        <a:lnSpc>
                          <a:spcPct val="97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镜头到产品工作距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离:370mm±20mm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3902075" indent="-190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光源到产品工作距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离:160mm±20mm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8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09855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BSY-MFA230-S50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04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9461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相机类型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09855" algn="l" rtl="0" eaLnBrk="0">
                        <a:lnSpc>
                          <a:spcPct val="85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BSY-CS050-10GM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6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933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06680" algn="l" rtl="0" eaLnBrk="0">
                        <a:lnSpc>
                          <a:spcPct val="95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同轴光源(黑色背景)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34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像元尺寸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marL="10477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3.45um*3.45um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6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9461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视野大小（X,Y）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0731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54mm*44mm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6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9334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分辨率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02235" algn="l" rtl="0" eaLnBrk="0">
                        <a:lnSpc>
                          <a:spcPct val="84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2448*2048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6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9461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相机状态参数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00965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曝光时间:500us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900" dirty="0"/>
                    </a:p>
                    <a:p>
                      <a:pPr marL="933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900" dirty="0"/>
                    </a:p>
                    <a:p>
                      <a:pPr marL="9334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光源亮度220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1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94000"/>
                        </a:lnSpc>
                      </a:pPr>
                      <a:endParaRPr lang="en-US" altLang="en-US" sz="100" dirty="0"/>
                    </a:p>
                    <a:p>
                      <a:pPr marL="1269365" algn="l" rtl="0" eaLnBrk="0">
                        <a:lnSpc>
                          <a:spcPct val="99000"/>
                        </a:lnSpc>
                      </a:pPr>
                      <a:r>
                        <a:rPr sz="1500" kern="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需要黑色背景，玻璃不要反光的玻璃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.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93345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光圈5.6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8" name="group 88"/>
          <p:cNvGrpSpPr/>
          <p:nvPr/>
        </p:nvGrpSpPr>
        <p:grpSpPr>
          <a:xfrm rot="21600000">
            <a:off x="2936303" y="1676596"/>
            <a:ext cx="1940415" cy="1628006"/>
            <a:chOff x="0" y="0"/>
            <a:chExt cx="1940415" cy="1628006"/>
          </a:xfrm>
        </p:grpSpPr>
        <p:sp>
          <p:nvSpPr>
            <p:cNvPr id="864" name="path"/>
            <p:cNvSpPr/>
            <p:nvPr/>
          </p:nvSpPr>
          <p:spPr>
            <a:xfrm>
              <a:off x="0" y="0"/>
              <a:ext cx="490223" cy="1597082"/>
            </a:xfrm>
            <a:custGeom>
              <a:avLst/>
              <a:gdLst/>
              <a:ahLst/>
              <a:cxnLst/>
              <a:rect l="0" t="0" r="0" b="0"/>
              <a:pathLst>
                <a:path w="772" h="2515">
                  <a:moveTo>
                    <a:pt x="728" y="1532"/>
                  </a:moveTo>
                  <a:lnTo>
                    <a:pt x="728" y="989"/>
                  </a:lnTo>
                  <a:moveTo>
                    <a:pt x="112" y="1414"/>
                  </a:moveTo>
                  <a:lnTo>
                    <a:pt x="112" y="989"/>
                  </a:lnTo>
                  <a:moveTo>
                    <a:pt x="641" y="1414"/>
                  </a:moveTo>
                  <a:lnTo>
                    <a:pt x="654" y="989"/>
                  </a:lnTo>
                  <a:moveTo>
                    <a:pt x="121" y="1497"/>
                  </a:moveTo>
                  <a:cubicBezTo>
                    <a:pt x="310" y="1552"/>
                    <a:pt x="521" y="1552"/>
                    <a:pt x="709" y="1497"/>
                  </a:cubicBezTo>
                  <a:moveTo>
                    <a:pt x="130" y="1546"/>
                  </a:moveTo>
                  <a:lnTo>
                    <a:pt x="705" y="1546"/>
                  </a:lnTo>
                  <a:moveTo>
                    <a:pt x="112" y="1414"/>
                  </a:moveTo>
                  <a:lnTo>
                    <a:pt x="641" y="1414"/>
                  </a:lnTo>
                  <a:moveTo>
                    <a:pt x="130" y="1663"/>
                  </a:moveTo>
                  <a:lnTo>
                    <a:pt x="705" y="1663"/>
                  </a:lnTo>
                  <a:moveTo>
                    <a:pt x="604" y="1428"/>
                  </a:moveTo>
                  <a:cubicBezTo>
                    <a:pt x="590" y="1428"/>
                    <a:pt x="581" y="1432"/>
                    <a:pt x="576" y="1438"/>
                  </a:cubicBezTo>
                  <a:moveTo>
                    <a:pt x="576" y="1438"/>
                  </a:moveTo>
                  <a:cubicBezTo>
                    <a:pt x="572" y="1449"/>
                    <a:pt x="572" y="1456"/>
                    <a:pt x="576" y="1463"/>
                  </a:cubicBezTo>
                  <a:moveTo>
                    <a:pt x="576" y="1463"/>
                  </a:moveTo>
                  <a:cubicBezTo>
                    <a:pt x="581" y="1473"/>
                    <a:pt x="590" y="1476"/>
                    <a:pt x="604" y="1476"/>
                  </a:cubicBezTo>
                  <a:moveTo>
                    <a:pt x="604" y="1476"/>
                  </a:moveTo>
                  <a:cubicBezTo>
                    <a:pt x="618" y="1476"/>
                    <a:pt x="627" y="1473"/>
                    <a:pt x="631" y="1463"/>
                  </a:cubicBezTo>
                  <a:moveTo>
                    <a:pt x="631" y="1463"/>
                  </a:moveTo>
                  <a:cubicBezTo>
                    <a:pt x="636" y="1456"/>
                    <a:pt x="636" y="1449"/>
                    <a:pt x="631" y="1438"/>
                  </a:cubicBezTo>
                  <a:moveTo>
                    <a:pt x="631" y="1438"/>
                  </a:moveTo>
                  <a:cubicBezTo>
                    <a:pt x="627" y="1432"/>
                    <a:pt x="618" y="1428"/>
                    <a:pt x="604" y="1428"/>
                  </a:cubicBezTo>
                  <a:moveTo>
                    <a:pt x="705" y="1663"/>
                  </a:moveTo>
                  <a:lnTo>
                    <a:pt x="705" y="1546"/>
                  </a:lnTo>
                  <a:moveTo>
                    <a:pt x="705" y="1546"/>
                  </a:moveTo>
                  <a:cubicBezTo>
                    <a:pt x="709" y="1546"/>
                    <a:pt x="719" y="1542"/>
                    <a:pt x="719" y="1539"/>
                  </a:cubicBezTo>
                  <a:moveTo>
                    <a:pt x="719" y="1539"/>
                  </a:moveTo>
                  <a:cubicBezTo>
                    <a:pt x="723" y="1535"/>
                    <a:pt x="723" y="1535"/>
                    <a:pt x="723" y="1532"/>
                  </a:cubicBezTo>
                  <a:moveTo>
                    <a:pt x="709" y="1497"/>
                  </a:moveTo>
                  <a:cubicBezTo>
                    <a:pt x="714" y="1497"/>
                    <a:pt x="719" y="1494"/>
                    <a:pt x="723" y="1494"/>
                  </a:cubicBezTo>
                  <a:moveTo>
                    <a:pt x="709" y="1497"/>
                  </a:moveTo>
                  <a:cubicBezTo>
                    <a:pt x="719" y="1494"/>
                    <a:pt x="723" y="1490"/>
                    <a:pt x="723" y="1487"/>
                  </a:cubicBezTo>
                  <a:moveTo>
                    <a:pt x="723" y="1487"/>
                  </a:moveTo>
                  <a:cubicBezTo>
                    <a:pt x="723" y="1483"/>
                    <a:pt x="723" y="1483"/>
                    <a:pt x="723" y="1483"/>
                  </a:cubicBezTo>
                  <a:moveTo>
                    <a:pt x="107" y="1532"/>
                  </a:moveTo>
                  <a:lnTo>
                    <a:pt x="107" y="1414"/>
                  </a:lnTo>
                  <a:moveTo>
                    <a:pt x="232" y="1428"/>
                  </a:moveTo>
                  <a:cubicBezTo>
                    <a:pt x="218" y="1428"/>
                    <a:pt x="209" y="1432"/>
                    <a:pt x="204" y="1438"/>
                  </a:cubicBezTo>
                  <a:moveTo>
                    <a:pt x="204" y="1438"/>
                  </a:moveTo>
                  <a:cubicBezTo>
                    <a:pt x="199" y="1449"/>
                    <a:pt x="199" y="1456"/>
                    <a:pt x="204" y="1463"/>
                  </a:cubicBezTo>
                  <a:moveTo>
                    <a:pt x="204" y="1463"/>
                  </a:moveTo>
                  <a:cubicBezTo>
                    <a:pt x="209" y="1473"/>
                    <a:pt x="218" y="1476"/>
                    <a:pt x="232" y="1476"/>
                  </a:cubicBezTo>
                  <a:moveTo>
                    <a:pt x="232" y="1476"/>
                  </a:moveTo>
                  <a:cubicBezTo>
                    <a:pt x="245" y="1476"/>
                    <a:pt x="255" y="1473"/>
                    <a:pt x="259" y="1463"/>
                  </a:cubicBezTo>
                  <a:moveTo>
                    <a:pt x="259" y="1463"/>
                  </a:moveTo>
                  <a:cubicBezTo>
                    <a:pt x="264" y="1456"/>
                    <a:pt x="264" y="1449"/>
                    <a:pt x="259" y="1438"/>
                  </a:cubicBezTo>
                  <a:moveTo>
                    <a:pt x="259" y="1438"/>
                  </a:moveTo>
                  <a:cubicBezTo>
                    <a:pt x="255" y="1432"/>
                    <a:pt x="245" y="1428"/>
                    <a:pt x="232" y="1428"/>
                  </a:cubicBezTo>
                  <a:moveTo>
                    <a:pt x="130" y="1663"/>
                  </a:moveTo>
                  <a:lnTo>
                    <a:pt x="130" y="1546"/>
                  </a:lnTo>
                  <a:moveTo>
                    <a:pt x="112" y="1532"/>
                  </a:moveTo>
                  <a:cubicBezTo>
                    <a:pt x="112" y="1535"/>
                    <a:pt x="117" y="1542"/>
                    <a:pt x="121" y="1542"/>
                  </a:cubicBezTo>
                  <a:moveTo>
                    <a:pt x="121" y="1542"/>
                  </a:moveTo>
                  <a:cubicBezTo>
                    <a:pt x="126" y="1546"/>
                    <a:pt x="126" y="1546"/>
                    <a:pt x="130" y="1546"/>
                  </a:cubicBezTo>
                  <a:moveTo>
                    <a:pt x="112" y="1483"/>
                  </a:moveTo>
                  <a:cubicBezTo>
                    <a:pt x="112" y="1487"/>
                    <a:pt x="117" y="1494"/>
                    <a:pt x="121" y="1494"/>
                  </a:cubicBezTo>
                  <a:moveTo>
                    <a:pt x="121" y="1494"/>
                  </a:moveTo>
                  <a:cubicBezTo>
                    <a:pt x="121" y="1497"/>
                    <a:pt x="121" y="1497"/>
                    <a:pt x="126" y="1497"/>
                  </a:cubicBezTo>
                  <a:moveTo>
                    <a:pt x="107" y="1414"/>
                  </a:moveTo>
                  <a:lnTo>
                    <a:pt x="112" y="1414"/>
                  </a:lnTo>
                  <a:moveTo>
                    <a:pt x="112" y="989"/>
                  </a:moveTo>
                  <a:lnTo>
                    <a:pt x="728" y="989"/>
                  </a:lnTo>
                  <a:moveTo>
                    <a:pt x="167" y="913"/>
                  </a:moveTo>
                  <a:lnTo>
                    <a:pt x="420" y="913"/>
                  </a:lnTo>
                  <a:moveTo>
                    <a:pt x="723" y="920"/>
                  </a:moveTo>
                  <a:lnTo>
                    <a:pt x="728" y="989"/>
                  </a:lnTo>
                  <a:moveTo>
                    <a:pt x="480" y="1027"/>
                  </a:moveTo>
                  <a:cubicBezTo>
                    <a:pt x="480" y="1045"/>
                    <a:pt x="489" y="1058"/>
                    <a:pt x="512" y="1065"/>
                  </a:cubicBezTo>
                  <a:moveTo>
                    <a:pt x="512" y="1065"/>
                  </a:moveTo>
                  <a:cubicBezTo>
                    <a:pt x="530" y="1076"/>
                    <a:pt x="549" y="1076"/>
                    <a:pt x="572" y="1065"/>
                  </a:cubicBezTo>
                  <a:moveTo>
                    <a:pt x="572" y="1065"/>
                  </a:moveTo>
                  <a:cubicBezTo>
                    <a:pt x="590" y="1058"/>
                    <a:pt x="599" y="1045"/>
                    <a:pt x="599" y="1027"/>
                  </a:cubicBezTo>
                  <a:moveTo>
                    <a:pt x="539" y="1014"/>
                  </a:moveTo>
                  <a:cubicBezTo>
                    <a:pt x="535" y="1014"/>
                    <a:pt x="526" y="1017"/>
                    <a:pt x="526" y="1020"/>
                  </a:cubicBezTo>
                  <a:moveTo>
                    <a:pt x="526" y="1020"/>
                  </a:moveTo>
                  <a:cubicBezTo>
                    <a:pt x="521" y="1024"/>
                    <a:pt x="521" y="1031"/>
                    <a:pt x="526" y="1034"/>
                  </a:cubicBezTo>
                  <a:moveTo>
                    <a:pt x="526" y="1034"/>
                  </a:moveTo>
                  <a:cubicBezTo>
                    <a:pt x="526" y="1038"/>
                    <a:pt x="535" y="1041"/>
                    <a:pt x="539" y="1041"/>
                  </a:cubicBezTo>
                  <a:moveTo>
                    <a:pt x="539" y="1041"/>
                  </a:moveTo>
                  <a:cubicBezTo>
                    <a:pt x="544" y="1041"/>
                    <a:pt x="553" y="1038"/>
                    <a:pt x="553" y="1034"/>
                  </a:cubicBezTo>
                  <a:moveTo>
                    <a:pt x="553" y="1034"/>
                  </a:moveTo>
                  <a:cubicBezTo>
                    <a:pt x="558" y="1031"/>
                    <a:pt x="558" y="1024"/>
                    <a:pt x="553" y="1020"/>
                  </a:cubicBezTo>
                  <a:moveTo>
                    <a:pt x="553" y="1020"/>
                  </a:moveTo>
                  <a:cubicBezTo>
                    <a:pt x="553" y="1017"/>
                    <a:pt x="544" y="1014"/>
                    <a:pt x="539" y="1014"/>
                  </a:cubicBezTo>
                  <a:moveTo>
                    <a:pt x="498" y="1027"/>
                  </a:moveTo>
                  <a:cubicBezTo>
                    <a:pt x="498" y="1038"/>
                    <a:pt x="507" y="1048"/>
                    <a:pt x="521" y="1055"/>
                  </a:cubicBezTo>
                  <a:moveTo>
                    <a:pt x="521" y="1055"/>
                  </a:moveTo>
                  <a:cubicBezTo>
                    <a:pt x="530" y="1058"/>
                    <a:pt x="549" y="1058"/>
                    <a:pt x="562" y="1055"/>
                  </a:cubicBezTo>
                  <a:moveTo>
                    <a:pt x="562" y="1055"/>
                  </a:moveTo>
                  <a:cubicBezTo>
                    <a:pt x="572" y="1048"/>
                    <a:pt x="581" y="1038"/>
                    <a:pt x="581" y="1027"/>
                  </a:cubicBezTo>
                  <a:moveTo>
                    <a:pt x="581" y="989"/>
                  </a:moveTo>
                  <a:lnTo>
                    <a:pt x="581" y="1027"/>
                  </a:lnTo>
                  <a:moveTo>
                    <a:pt x="599" y="989"/>
                  </a:moveTo>
                  <a:lnTo>
                    <a:pt x="599" y="1027"/>
                  </a:lnTo>
                  <a:moveTo>
                    <a:pt x="498" y="989"/>
                  </a:moveTo>
                  <a:lnTo>
                    <a:pt x="498" y="1027"/>
                  </a:lnTo>
                  <a:moveTo>
                    <a:pt x="484" y="989"/>
                  </a:moveTo>
                  <a:lnTo>
                    <a:pt x="484" y="1027"/>
                  </a:lnTo>
                  <a:moveTo>
                    <a:pt x="420" y="913"/>
                  </a:moveTo>
                  <a:lnTo>
                    <a:pt x="714" y="913"/>
                  </a:lnTo>
                  <a:moveTo>
                    <a:pt x="723" y="920"/>
                  </a:moveTo>
                  <a:cubicBezTo>
                    <a:pt x="723" y="917"/>
                    <a:pt x="723" y="917"/>
                    <a:pt x="719" y="913"/>
                  </a:cubicBezTo>
                  <a:moveTo>
                    <a:pt x="719" y="913"/>
                  </a:moveTo>
                  <a:cubicBezTo>
                    <a:pt x="719" y="913"/>
                    <a:pt x="714" y="913"/>
                    <a:pt x="714" y="913"/>
                  </a:cubicBezTo>
                  <a:moveTo>
                    <a:pt x="107" y="989"/>
                  </a:moveTo>
                  <a:lnTo>
                    <a:pt x="112" y="920"/>
                  </a:lnTo>
                  <a:moveTo>
                    <a:pt x="107" y="989"/>
                  </a:moveTo>
                  <a:lnTo>
                    <a:pt x="112" y="989"/>
                  </a:lnTo>
                  <a:moveTo>
                    <a:pt x="121" y="913"/>
                  </a:moveTo>
                  <a:lnTo>
                    <a:pt x="167" y="913"/>
                  </a:lnTo>
                  <a:moveTo>
                    <a:pt x="121" y="913"/>
                  </a:moveTo>
                  <a:cubicBezTo>
                    <a:pt x="117" y="913"/>
                    <a:pt x="117" y="913"/>
                    <a:pt x="112" y="917"/>
                  </a:cubicBezTo>
                  <a:moveTo>
                    <a:pt x="112" y="917"/>
                  </a:moveTo>
                  <a:cubicBezTo>
                    <a:pt x="112" y="917"/>
                    <a:pt x="112" y="920"/>
                    <a:pt x="112" y="920"/>
                  </a:cubicBezTo>
                  <a:moveTo>
                    <a:pt x="402" y="889"/>
                  </a:moveTo>
                  <a:lnTo>
                    <a:pt x="186" y="889"/>
                  </a:lnTo>
                  <a:moveTo>
                    <a:pt x="186" y="906"/>
                  </a:moveTo>
                  <a:lnTo>
                    <a:pt x="402" y="906"/>
                  </a:lnTo>
                  <a:moveTo>
                    <a:pt x="420" y="913"/>
                  </a:moveTo>
                  <a:lnTo>
                    <a:pt x="420" y="906"/>
                  </a:lnTo>
                  <a:moveTo>
                    <a:pt x="402" y="889"/>
                  </a:moveTo>
                  <a:lnTo>
                    <a:pt x="420" y="889"/>
                  </a:lnTo>
                  <a:moveTo>
                    <a:pt x="402" y="906"/>
                  </a:moveTo>
                  <a:lnTo>
                    <a:pt x="420" y="906"/>
                  </a:lnTo>
                  <a:moveTo>
                    <a:pt x="402" y="906"/>
                  </a:moveTo>
                  <a:lnTo>
                    <a:pt x="402" y="889"/>
                  </a:lnTo>
                  <a:moveTo>
                    <a:pt x="167" y="913"/>
                  </a:moveTo>
                  <a:lnTo>
                    <a:pt x="167" y="906"/>
                  </a:lnTo>
                  <a:moveTo>
                    <a:pt x="186" y="906"/>
                  </a:moveTo>
                  <a:lnTo>
                    <a:pt x="167" y="906"/>
                  </a:lnTo>
                  <a:moveTo>
                    <a:pt x="186" y="889"/>
                  </a:moveTo>
                  <a:lnTo>
                    <a:pt x="163" y="889"/>
                  </a:lnTo>
                  <a:moveTo>
                    <a:pt x="186" y="906"/>
                  </a:moveTo>
                  <a:lnTo>
                    <a:pt x="186" y="889"/>
                  </a:lnTo>
                  <a:moveTo>
                    <a:pt x="420" y="889"/>
                  </a:moveTo>
                  <a:lnTo>
                    <a:pt x="420" y="658"/>
                  </a:lnTo>
                  <a:moveTo>
                    <a:pt x="163" y="658"/>
                  </a:moveTo>
                  <a:lnTo>
                    <a:pt x="163" y="889"/>
                  </a:lnTo>
                  <a:moveTo>
                    <a:pt x="176" y="658"/>
                  </a:moveTo>
                  <a:lnTo>
                    <a:pt x="176" y="620"/>
                  </a:lnTo>
                  <a:moveTo>
                    <a:pt x="411" y="620"/>
                  </a:moveTo>
                  <a:lnTo>
                    <a:pt x="411" y="658"/>
                  </a:lnTo>
                  <a:moveTo>
                    <a:pt x="176" y="658"/>
                  </a:moveTo>
                  <a:lnTo>
                    <a:pt x="411" y="658"/>
                  </a:lnTo>
                  <a:moveTo>
                    <a:pt x="411" y="658"/>
                  </a:moveTo>
                  <a:lnTo>
                    <a:pt x="420" y="658"/>
                  </a:lnTo>
                  <a:moveTo>
                    <a:pt x="163" y="658"/>
                  </a:moveTo>
                  <a:lnTo>
                    <a:pt x="176" y="658"/>
                  </a:lnTo>
                  <a:moveTo>
                    <a:pt x="420" y="582"/>
                  </a:moveTo>
                  <a:lnTo>
                    <a:pt x="163" y="582"/>
                  </a:lnTo>
                  <a:moveTo>
                    <a:pt x="176" y="620"/>
                  </a:moveTo>
                  <a:lnTo>
                    <a:pt x="411" y="620"/>
                  </a:lnTo>
                  <a:moveTo>
                    <a:pt x="420" y="582"/>
                  </a:moveTo>
                  <a:lnTo>
                    <a:pt x="420" y="464"/>
                  </a:lnTo>
                  <a:moveTo>
                    <a:pt x="420" y="582"/>
                  </a:moveTo>
                  <a:lnTo>
                    <a:pt x="415" y="620"/>
                  </a:lnTo>
                  <a:moveTo>
                    <a:pt x="415" y="620"/>
                  </a:moveTo>
                  <a:lnTo>
                    <a:pt x="411" y="620"/>
                  </a:lnTo>
                  <a:moveTo>
                    <a:pt x="163" y="464"/>
                  </a:moveTo>
                  <a:lnTo>
                    <a:pt x="163" y="582"/>
                  </a:lnTo>
                  <a:moveTo>
                    <a:pt x="167" y="620"/>
                  </a:moveTo>
                  <a:lnTo>
                    <a:pt x="163" y="582"/>
                  </a:lnTo>
                  <a:moveTo>
                    <a:pt x="176" y="620"/>
                  </a:moveTo>
                  <a:lnTo>
                    <a:pt x="167" y="620"/>
                  </a:lnTo>
                  <a:moveTo>
                    <a:pt x="291" y="15"/>
                  </a:moveTo>
                  <a:cubicBezTo>
                    <a:pt x="300" y="25"/>
                    <a:pt x="314" y="29"/>
                    <a:pt x="328" y="29"/>
                  </a:cubicBezTo>
                  <a:moveTo>
                    <a:pt x="328" y="29"/>
                  </a:moveTo>
                  <a:cubicBezTo>
                    <a:pt x="342" y="29"/>
                    <a:pt x="351" y="22"/>
                    <a:pt x="356" y="15"/>
                  </a:cubicBezTo>
                  <a:moveTo>
                    <a:pt x="356" y="15"/>
                  </a:moveTo>
                  <a:cubicBezTo>
                    <a:pt x="346" y="5"/>
                    <a:pt x="333" y="1"/>
                    <a:pt x="319" y="1"/>
                  </a:cubicBezTo>
                  <a:moveTo>
                    <a:pt x="319" y="1"/>
                  </a:moveTo>
                  <a:cubicBezTo>
                    <a:pt x="305" y="1"/>
                    <a:pt x="296" y="8"/>
                    <a:pt x="291" y="15"/>
                  </a:cubicBezTo>
                  <a:moveTo>
                    <a:pt x="356" y="247"/>
                  </a:moveTo>
                  <a:lnTo>
                    <a:pt x="232" y="247"/>
                  </a:lnTo>
                  <a:moveTo>
                    <a:pt x="163" y="464"/>
                  </a:moveTo>
                  <a:lnTo>
                    <a:pt x="420" y="464"/>
                  </a:lnTo>
                  <a:moveTo>
                    <a:pt x="356" y="247"/>
                  </a:moveTo>
                  <a:lnTo>
                    <a:pt x="356" y="15"/>
                  </a:lnTo>
                  <a:moveTo>
                    <a:pt x="383" y="247"/>
                  </a:moveTo>
                  <a:lnTo>
                    <a:pt x="420" y="464"/>
                  </a:lnTo>
                  <a:moveTo>
                    <a:pt x="356" y="247"/>
                  </a:moveTo>
                  <a:lnTo>
                    <a:pt x="383" y="247"/>
                  </a:lnTo>
                  <a:moveTo>
                    <a:pt x="232" y="247"/>
                  </a:moveTo>
                  <a:lnTo>
                    <a:pt x="232" y="15"/>
                  </a:lnTo>
                  <a:moveTo>
                    <a:pt x="204" y="247"/>
                  </a:moveTo>
                  <a:lnTo>
                    <a:pt x="163" y="464"/>
                  </a:lnTo>
                  <a:moveTo>
                    <a:pt x="232" y="247"/>
                  </a:moveTo>
                  <a:lnTo>
                    <a:pt x="204" y="247"/>
                  </a:lnTo>
                  <a:moveTo>
                    <a:pt x="296" y="15"/>
                  </a:moveTo>
                  <a:cubicBezTo>
                    <a:pt x="287" y="5"/>
                    <a:pt x="273" y="1"/>
                    <a:pt x="259" y="1"/>
                  </a:cubicBezTo>
                  <a:moveTo>
                    <a:pt x="259" y="1"/>
                  </a:moveTo>
                  <a:cubicBezTo>
                    <a:pt x="245" y="1"/>
                    <a:pt x="236" y="8"/>
                    <a:pt x="232" y="15"/>
                  </a:cubicBezTo>
                  <a:moveTo>
                    <a:pt x="75" y="1988"/>
                  </a:moveTo>
                  <a:lnTo>
                    <a:pt x="75" y="1725"/>
                  </a:lnTo>
                  <a:moveTo>
                    <a:pt x="755" y="1725"/>
                  </a:moveTo>
                  <a:lnTo>
                    <a:pt x="755" y="1988"/>
                  </a:lnTo>
                  <a:moveTo>
                    <a:pt x="769" y="2219"/>
                  </a:moveTo>
                  <a:lnTo>
                    <a:pt x="769" y="2354"/>
                  </a:lnTo>
                  <a:moveTo>
                    <a:pt x="48" y="2337"/>
                  </a:moveTo>
                  <a:lnTo>
                    <a:pt x="48" y="2274"/>
                  </a:lnTo>
                  <a:moveTo>
                    <a:pt x="11" y="2337"/>
                  </a:moveTo>
                  <a:lnTo>
                    <a:pt x="11" y="2274"/>
                  </a:lnTo>
                  <a:moveTo>
                    <a:pt x="2" y="2333"/>
                  </a:moveTo>
                  <a:lnTo>
                    <a:pt x="2" y="2278"/>
                  </a:lnTo>
                  <a:moveTo>
                    <a:pt x="66" y="2319"/>
                  </a:moveTo>
                  <a:lnTo>
                    <a:pt x="66" y="2288"/>
                  </a:lnTo>
                  <a:moveTo>
                    <a:pt x="57" y="2288"/>
                  </a:moveTo>
                  <a:lnTo>
                    <a:pt x="57" y="2319"/>
                  </a:lnTo>
                  <a:moveTo>
                    <a:pt x="121" y="2509"/>
                  </a:moveTo>
                  <a:lnTo>
                    <a:pt x="709" y="2509"/>
                  </a:lnTo>
                  <a:moveTo>
                    <a:pt x="66" y="2354"/>
                  </a:moveTo>
                  <a:lnTo>
                    <a:pt x="769" y="2354"/>
                  </a:lnTo>
                  <a:moveTo>
                    <a:pt x="103" y="2368"/>
                  </a:moveTo>
                  <a:lnTo>
                    <a:pt x="732" y="2368"/>
                  </a:lnTo>
                  <a:moveTo>
                    <a:pt x="121" y="2423"/>
                  </a:moveTo>
                  <a:lnTo>
                    <a:pt x="709" y="2423"/>
                  </a:lnTo>
                  <a:moveTo>
                    <a:pt x="103" y="2406"/>
                  </a:moveTo>
                  <a:lnTo>
                    <a:pt x="732" y="2406"/>
                  </a:lnTo>
                  <a:moveTo>
                    <a:pt x="705" y="2513"/>
                  </a:moveTo>
                  <a:lnTo>
                    <a:pt x="130" y="2513"/>
                  </a:lnTo>
                  <a:moveTo>
                    <a:pt x="709" y="2423"/>
                  </a:moveTo>
                  <a:lnTo>
                    <a:pt x="709" y="2509"/>
                  </a:lnTo>
                  <a:moveTo>
                    <a:pt x="709" y="2509"/>
                  </a:moveTo>
                  <a:lnTo>
                    <a:pt x="705" y="2513"/>
                  </a:lnTo>
                  <a:moveTo>
                    <a:pt x="732" y="2368"/>
                  </a:moveTo>
                  <a:lnTo>
                    <a:pt x="732" y="2406"/>
                  </a:lnTo>
                  <a:moveTo>
                    <a:pt x="732" y="2406"/>
                  </a:moveTo>
                  <a:lnTo>
                    <a:pt x="709" y="2423"/>
                  </a:lnTo>
                  <a:moveTo>
                    <a:pt x="769" y="2354"/>
                  </a:moveTo>
                  <a:lnTo>
                    <a:pt x="732" y="2368"/>
                  </a:lnTo>
                  <a:moveTo>
                    <a:pt x="121" y="2509"/>
                  </a:moveTo>
                  <a:lnTo>
                    <a:pt x="121" y="2423"/>
                  </a:lnTo>
                  <a:moveTo>
                    <a:pt x="130" y="2513"/>
                  </a:moveTo>
                  <a:lnTo>
                    <a:pt x="121" y="2509"/>
                  </a:lnTo>
                  <a:moveTo>
                    <a:pt x="103" y="2406"/>
                  </a:moveTo>
                  <a:lnTo>
                    <a:pt x="103" y="2368"/>
                  </a:lnTo>
                  <a:moveTo>
                    <a:pt x="121" y="2423"/>
                  </a:moveTo>
                  <a:lnTo>
                    <a:pt x="103" y="2406"/>
                  </a:lnTo>
                  <a:moveTo>
                    <a:pt x="66" y="2354"/>
                  </a:moveTo>
                  <a:lnTo>
                    <a:pt x="66" y="2319"/>
                  </a:lnTo>
                  <a:moveTo>
                    <a:pt x="103" y="2368"/>
                  </a:moveTo>
                  <a:lnTo>
                    <a:pt x="66" y="2354"/>
                  </a:lnTo>
                  <a:moveTo>
                    <a:pt x="48" y="2333"/>
                  </a:moveTo>
                  <a:lnTo>
                    <a:pt x="11" y="2333"/>
                  </a:lnTo>
                  <a:moveTo>
                    <a:pt x="48" y="2326"/>
                  </a:moveTo>
                  <a:lnTo>
                    <a:pt x="11" y="2326"/>
                  </a:lnTo>
                  <a:moveTo>
                    <a:pt x="57" y="2333"/>
                  </a:moveTo>
                  <a:lnTo>
                    <a:pt x="48" y="2337"/>
                  </a:lnTo>
                  <a:moveTo>
                    <a:pt x="11" y="2337"/>
                  </a:moveTo>
                  <a:lnTo>
                    <a:pt x="2" y="2333"/>
                  </a:lnTo>
                  <a:moveTo>
                    <a:pt x="11" y="2337"/>
                  </a:moveTo>
                  <a:lnTo>
                    <a:pt x="48" y="2337"/>
                  </a:lnTo>
                  <a:moveTo>
                    <a:pt x="66" y="2319"/>
                  </a:moveTo>
                  <a:lnTo>
                    <a:pt x="57" y="2319"/>
                  </a:lnTo>
                  <a:moveTo>
                    <a:pt x="57" y="2319"/>
                  </a:moveTo>
                  <a:lnTo>
                    <a:pt x="57" y="2333"/>
                  </a:lnTo>
                  <a:moveTo>
                    <a:pt x="48" y="2312"/>
                  </a:moveTo>
                  <a:lnTo>
                    <a:pt x="11" y="2312"/>
                  </a:lnTo>
                  <a:moveTo>
                    <a:pt x="11" y="2299"/>
                  </a:moveTo>
                  <a:lnTo>
                    <a:pt x="48" y="2299"/>
                  </a:lnTo>
                  <a:moveTo>
                    <a:pt x="75" y="1988"/>
                  </a:moveTo>
                  <a:lnTo>
                    <a:pt x="755" y="1988"/>
                  </a:lnTo>
                  <a:moveTo>
                    <a:pt x="94" y="1995"/>
                  </a:moveTo>
                  <a:lnTo>
                    <a:pt x="737" y="1995"/>
                  </a:lnTo>
                  <a:moveTo>
                    <a:pt x="94" y="2012"/>
                  </a:moveTo>
                  <a:lnTo>
                    <a:pt x="737" y="2012"/>
                  </a:lnTo>
                  <a:moveTo>
                    <a:pt x="75" y="2022"/>
                  </a:moveTo>
                  <a:lnTo>
                    <a:pt x="755" y="2022"/>
                  </a:lnTo>
                  <a:moveTo>
                    <a:pt x="75" y="2174"/>
                  </a:moveTo>
                  <a:lnTo>
                    <a:pt x="755" y="2174"/>
                  </a:lnTo>
                  <a:moveTo>
                    <a:pt x="94" y="2188"/>
                  </a:moveTo>
                  <a:lnTo>
                    <a:pt x="737" y="2188"/>
                  </a:lnTo>
                  <a:moveTo>
                    <a:pt x="66" y="2219"/>
                  </a:moveTo>
                  <a:lnTo>
                    <a:pt x="769" y="2219"/>
                  </a:lnTo>
                  <a:moveTo>
                    <a:pt x="94" y="2205"/>
                  </a:moveTo>
                  <a:lnTo>
                    <a:pt x="737" y="2205"/>
                  </a:lnTo>
                  <a:moveTo>
                    <a:pt x="755" y="2022"/>
                  </a:moveTo>
                  <a:lnTo>
                    <a:pt x="755" y="2174"/>
                  </a:lnTo>
                  <a:moveTo>
                    <a:pt x="755" y="2174"/>
                  </a:moveTo>
                  <a:lnTo>
                    <a:pt x="737" y="2188"/>
                  </a:lnTo>
                  <a:moveTo>
                    <a:pt x="746" y="2205"/>
                  </a:moveTo>
                  <a:lnTo>
                    <a:pt x="769" y="2219"/>
                  </a:lnTo>
                  <a:moveTo>
                    <a:pt x="737" y="2205"/>
                  </a:moveTo>
                  <a:lnTo>
                    <a:pt x="746" y="2205"/>
                  </a:lnTo>
                  <a:moveTo>
                    <a:pt x="737" y="2188"/>
                  </a:moveTo>
                  <a:lnTo>
                    <a:pt x="737" y="2205"/>
                  </a:lnTo>
                  <a:moveTo>
                    <a:pt x="737" y="2012"/>
                  </a:moveTo>
                  <a:lnTo>
                    <a:pt x="755" y="2022"/>
                  </a:lnTo>
                  <a:moveTo>
                    <a:pt x="737" y="1995"/>
                  </a:moveTo>
                  <a:lnTo>
                    <a:pt x="737" y="2012"/>
                  </a:lnTo>
                  <a:moveTo>
                    <a:pt x="746" y="1995"/>
                  </a:moveTo>
                  <a:lnTo>
                    <a:pt x="737" y="1995"/>
                  </a:lnTo>
                  <a:moveTo>
                    <a:pt x="755" y="1988"/>
                  </a:moveTo>
                  <a:lnTo>
                    <a:pt x="746" y="1995"/>
                  </a:lnTo>
                  <a:moveTo>
                    <a:pt x="75" y="2095"/>
                  </a:moveTo>
                  <a:lnTo>
                    <a:pt x="75" y="2022"/>
                  </a:lnTo>
                  <a:moveTo>
                    <a:pt x="94" y="2188"/>
                  </a:moveTo>
                  <a:lnTo>
                    <a:pt x="75" y="2174"/>
                  </a:lnTo>
                  <a:moveTo>
                    <a:pt x="66" y="2288"/>
                  </a:moveTo>
                  <a:lnTo>
                    <a:pt x="66" y="2219"/>
                  </a:lnTo>
                  <a:moveTo>
                    <a:pt x="11" y="2285"/>
                  </a:moveTo>
                  <a:lnTo>
                    <a:pt x="48" y="2285"/>
                  </a:lnTo>
                  <a:moveTo>
                    <a:pt x="11" y="2274"/>
                  </a:moveTo>
                  <a:lnTo>
                    <a:pt x="48" y="2274"/>
                  </a:lnTo>
                  <a:moveTo>
                    <a:pt x="57" y="2278"/>
                  </a:moveTo>
                  <a:lnTo>
                    <a:pt x="48" y="2274"/>
                  </a:lnTo>
                  <a:moveTo>
                    <a:pt x="11" y="2274"/>
                  </a:moveTo>
                  <a:lnTo>
                    <a:pt x="2" y="2278"/>
                  </a:lnTo>
                  <a:moveTo>
                    <a:pt x="57" y="2278"/>
                  </a:moveTo>
                  <a:lnTo>
                    <a:pt x="57" y="2288"/>
                  </a:lnTo>
                  <a:moveTo>
                    <a:pt x="11" y="2274"/>
                  </a:moveTo>
                  <a:lnTo>
                    <a:pt x="48" y="2274"/>
                  </a:lnTo>
                  <a:moveTo>
                    <a:pt x="66" y="2288"/>
                  </a:moveTo>
                  <a:lnTo>
                    <a:pt x="57" y="2288"/>
                  </a:lnTo>
                  <a:moveTo>
                    <a:pt x="66" y="2219"/>
                  </a:moveTo>
                  <a:lnTo>
                    <a:pt x="84" y="2205"/>
                  </a:lnTo>
                  <a:moveTo>
                    <a:pt x="84" y="2205"/>
                  </a:moveTo>
                  <a:lnTo>
                    <a:pt x="94" y="2205"/>
                  </a:lnTo>
                  <a:moveTo>
                    <a:pt x="94" y="2205"/>
                  </a:moveTo>
                  <a:lnTo>
                    <a:pt x="94" y="2188"/>
                  </a:lnTo>
                  <a:moveTo>
                    <a:pt x="75" y="2174"/>
                  </a:moveTo>
                  <a:lnTo>
                    <a:pt x="75" y="2126"/>
                  </a:lnTo>
                  <a:moveTo>
                    <a:pt x="48" y="2143"/>
                  </a:moveTo>
                  <a:lnTo>
                    <a:pt x="48" y="2081"/>
                  </a:lnTo>
                  <a:moveTo>
                    <a:pt x="11" y="2143"/>
                  </a:moveTo>
                  <a:lnTo>
                    <a:pt x="11" y="2081"/>
                  </a:lnTo>
                  <a:moveTo>
                    <a:pt x="2" y="2136"/>
                  </a:moveTo>
                  <a:lnTo>
                    <a:pt x="2" y="2084"/>
                  </a:lnTo>
                  <a:moveTo>
                    <a:pt x="57" y="2126"/>
                  </a:moveTo>
                  <a:lnTo>
                    <a:pt x="57" y="2136"/>
                  </a:lnTo>
                  <a:moveTo>
                    <a:pt x="48" y="2140"/>
                  </a:moveTo>
                  <a:lnTo>
                    <a:pt x="11" y="2140"/>
                  </a:lnTo>
                  <a:moveTo>
                    <a:pt x="48" y="2133"/>
                  </a:moveTo>
                  <a:lnTo>
                    <a:pt x="11" y="2133"/>
                  </a:lnTo>
                  <a:moveTo>
                    <a:pt x="57" y="2136"/>
                  </a:moveTo>
                  <a:lnTo>
                    <a:pt x="48" y="2143"/>
                  </a:lnTo>
                  <a:moveTo>
                    <a:pt x="11" y="2143"/>
                  </a:moveTo>
                  <a:lnTo>
                    <a:pt x="2" y="2136"/>
                  </a:lnTo>
                  <a:moveTo>
                    <a:pt x="11" y="2143"/>
                  </a:moveTo>
                  <a:lnTo>
                    <a:pt x="48" y="2143"/>
                  </a:lnTo>
                  <a:moveTo>
                    <a:pt x="75" y="2126"/>
                  </a:moveTo>
                  <a:lnTo>
                    <a:pt x="75" y="2095"/>
                  </a:lnTo>
                  <a:moveTo>
                    <a:pt x="57" y="2095"/>
                  </a:moveTo>
                  <a:lnTo>
                    <a:pt x="57" y="2126"/>
                  </a:lnTo>
                  <a:moveTo>
                    <a:pt x="48" y="2119"/>
                  </a:moveTo>
                  <a:lnTo>
                    <a:pt x="11" y="2119"/>
                  </a:lnTo>
                  <a:moveTo>
                    <a:pt x="57" y="2126"/>
                  </a:moveTo>
                  <a:lnTo>
                    <a:pt x="75" y="2126"/>
                  </a:lnTo>
                  <a:moveTo>
                    <a:pt x="11" y="2105"/>
                  </a:moveTo>
                  <a:lnTo>
                    <a:pt x="48" y="2105"/>
                  </a:lnTo>
                  <a:moveTo>
                    <a:pt x="11" y="2091"/>
                  </a:moveTo>
                  <a:lnTo>
                    <a:pt x="48" y="2091"/>
                  </a:lnTo>
                  <a:moveTo>
                    <a:pt x="11" y="2081"/>
                  </a:moveTo>
                  <a:lnTo>
                    <a:pt x="48" y="2081"/>
                  </a:lnTo>
                  <a:moveTo>
                    <a:pt x="57" y="2084"/>
                  </a:moveTo>
                  <a:lnTo>
                    <a:pt x="48" y="2081"/>
                  </a:lnTo>
                  <a:moveTo>
                    <a:pt x="11" y="2081"/>
                  </a:moveTo>
                  <a:lnTo>
                    <a:pt x="2" y="2084"/>
                  </a:lnTo>
                  <a:moveTo>
                    <a:pt x="57" y="2084"/>
                  </a:moveTo>
                  <a:lnTo>
                    <a:pt x="57" y="2095"/>
                  </a:lnTo>
                  <a:moveTo>
                    <a:pt x="11" y="2081"/>
                  </a:moveTo>
                  <a:lnTo>
                    <a:pt x="48" y="2081"/>
                  </a:lnTo>
                  <a:moveTo>
                    <a:pt x="57" y="2095"/>
                  </a:moveTo>
                  <a:lnTo>
                    <a:pt x="75" y="2095"/>
                  </a:lnTo>
                  <a:moveTo>
                    <a:pt x="75" y="2022"/>
                  </a:moveTo>
                  <a:lnTo>
                    <a:pt x="94" y="2012"/>
                  </a:lnTo>
                  <a:moveTo>
                    <a:pt x="94" y="2012"/>
                  </a:moveTo>
                  <a:lnTo>
                    <a:pt x="94" y="1995"/>
                  </a:lnTo>
                  <a:moveTo>
                    <a:pt x="94" y="1995"/>
                  </a:moveTo>
                  <a:lnTo>
                    <a:pt x="84" y="1995"/>
                  </a:lnTo>
                  <a:moveTo>
                    <a:pt x="84" y="1995"/>
                  </a:moveTo>
                  <a:lnTo>
                    <a:pt x="75" y="1988"/>
                  </a:lnTo>
                  <a:moveTo>
                    <a:pt x="163" y="1663"/>
                  </a:moveTo>
                  <a:lnTo>
                    <a:pt x="668" y="1663"/>
                  </a:lnTo>
                  <a:moveTo>
                    <a:pt x="98" y="1670"/>
                  </a:moveTo>
                  <a:lnTo>
                    <a:pt x="737" y="1670"/>
                  </a:lnTo>
                  <a:moveTo>
                    <a:pt x="98" y="1715"/>
                  </a:moveTo>
                  <a:lnTo>
                    <a:pt x="737" y="1715"/>
                  </a:lnTo>
                  <a:moveTo>
                    <a:pt x="75" y="1725"/>
                  </a:moveTo>
                  <a:lnTo>
                    <a:pt x="755" y="1725"/>
                  </a:lnTo>
                  <a:moveTo>
                    <a:pt x="737" y="1670"/>
                  </a:moveTo>
                  <a:lnTo>
                    <a:pt x="737" y="1715"/>
                  </a:lnTo>
                  <a:moveTo>
                    <a:pt x="737" y="1715"/>
                  </a:moveTo>
                  <a:lnTo>
                    <a:pt x="755" y="1725"/>
                  </a:lnTo>
                  <a:moveTo>
                    <a:pt x="728" y="1663"/>
                  </a:moveTo>
                  <a:lnTo>
                    <a:pt x="737" y="1670"/>
                  </a:lnTo>
                  <a:moveTo>
                    <a:pt x="668" y="1663"/>
                  </a:moveTo>
                  <a:lnTo>
                    <a:pt x="728" y="1663"/>
                  </a:lnTo>
                  <a:moveTo>
                    <a:pt x="98" y="1715"/>
                  </a:moveTo>
                  <a:lnTo>
                    <a:pt x="98" y="1670"/>
                  </a:lnTo>
                  <a:moveTo>
                    <a:pt x="75" y="1725"/>
                  </a:moveTo>
                  <a:lnTo>
                    <a:pt x="98" y="1715"/>
                  </a:lnTo>
                  <a:moveTo>
                    <a:pt x="107" y="1663"/>
                  </a:moveTo>
                  <a:lnTo>
                    <a:pt x="163" y="1663"/>
                  </a:lnTo>
                  <a:moveTo>
                    <a:pt x="98" y="1670"/>
                  </a:moveTo>
                  <a:lnTo>
                    <a:pt x="107" y="1663"/>
                  </a:lnTo>
                </a:path>
              </a:pathLst>
            </a:custGeom>
            <a:noFill/>
            <a:ln w="255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66" name="path"/>
            <p:cNvSpPr/>
            <p:nvPr/>
          </p:nvSpPr>
          <p:spPr>
            <a:xfrm>
              <a:off x="248048" y="1598796"/>
              <a:ext cx="1692366" cy="29209"/>
            </a:xfrm>
            <a:custGeom>
              <a:avLst/>
              <a:gdLst/>
              <a:ahLst/>
              <a:cxnLst/>
              <a:rect l="0" t="0" r="0" b="0"/>
              <a:pathLst>
                <a:path w="2665" h="45">
                  <a:moveTo>
                    <a:pt x="0" y="17"/>
                  </a:moveTo>
                  <a:lnTo>
                    <a:pt x="2665" y="28"/>
                  </a:lnTo>
                </a:path>
              </a:pathLst>
            </a:custGeom>
            <a:noFill/>
            <a:ln w="22225" cap="flat">
              <a:solidFill>
                <a:srgbClr val="41719C">
                  <a:alpha val="100000"/>
                </a:srgbClr>
              </a:solidFill>
              <a:prstDash val="dash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68" name="rect"/>
          <p:cNvSpPr/>
          <p:nvPr/>
        </p:nvSpPr>
        <p:spPr>
          <a:xfrm>
            <a:off x="3184351" y="5220017"/>
            <a:ext cx="1692366" cy="29209"/>
          </a:xfrm>
          <a:prstGeom prst="rect">
            <a:avLst/>
          </a:prstGeom>
          <a:solidFill>
            <a:srgbClr val="41719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70" name="table 870"/>
          <p:cNvGraphicFramePr>
            <a:graphicFrameLocks noGrp="1"/>
          </p:cNvGraphicFramePr>
          <p:nvPr/>
        </p:nvGraphicFramePr>
        <p:xfrm>
          <a:off x="2867914" y="5224017"/>
          <a:ext cx="579120" cy="403860"/>
        </p:xfrm>
        <a:graphic>
          <a:graphicData uri="http://schemas.openxmlformats.org/drawingml/2006/table">
            <a:tbl>
              <a:tblPr/>
              <a:tblGrid>
                <a:gridCol w="579120"/>
              </a:tblGrid>
              <a:tr h="403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90" name="group 90"/>
          <p:cNvGrpSpPr/>
          <p:nvPr/>
        </p:nvGrpSpPr>
        <p:grpSpPr>
          <a:xfrm rot="21600000">
            <a:off x="2867914" y="5230367"/>
            <a:ext cx="579627" cy="391668"/>
            <a:chOff x="0" y="0"/>
            <a:chExt cx="579627" cy="391668"/>
          </a:xfrm>
        </p:grpSpPr>
        <p:sp>
          <p:nvSpPr>
            <p:cNvPr id="872" name="path"/>
            <p:cNvSpPr/>
            <p:nvPr/>
          </p:nvSpPr>
          <p:spPr>
            <a:xfrm>
              <a:off x="6350" y="0"/>
              <a:ext cx="566927" cy="391668"/>
            </a:xfrm>
            <a:custGeom>
              <a:avLst/>
              <a:gdLst/>
              <a:ahLst/>
              <a:cxnLst/>
              <a:rect l="0" t="0" r="0" b="0"/>
              <a:pathLst>
                <a:path w="892" h="616">
                  <a:moveTo>
                    <a:pt x="0" y="102"/>
                  </a:moveTo>
                  <a:moveTo>
                    <a:pt x="0" y="102"/>
                  </a:moveTo>
                  <a:cubicBezTo>
                    <a:pt x="0" y="46"/>
                    <a:pt x="199" y="0"/>
                    <a:pt x="446" y="0"/>
                  </a:cubicBezTo>
                  <a:cubicBezTo>
                    <a:pt x="692" y="0"/>
                    <a:pt x="892" y="46"/>
                    <a:pt x="892" y="102"/>
                  </a:cubicBezTo>
                  <a:lnTo>
                    <a:pt x="892" y="514"/>
                  </a:lnTo>
                  <a:cubicBezTo>
                    <a:pt x="892" y="570"/>
                    <a:pt x="692" y="616"/>
                    <a:pt x="446" y="616"/>
                  </a:cubicBezTo>
                  <a:cubicBezTo>
                    <a:pt x="199" y="616"/>
                    <a:pt x="0" y="570"/>
                    <a:pt x="0" y="514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5B9BD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74" name="path"/>
            <p:cNvSpPr/>
            <p:nvPr/>
          </p:nvSpPr>
          <p:spPr>
            <a:xfrm>
              <a:off x="0" y="58928"/>
              <a:ext cx="579627" cy="77977"/>
            </a:xfrm>
            <a:custGeom>
              <a:avLst/>
              <a:gdLst/>
              <a:ahLst/>
              <a:cxnLst/>
              <a:rect l="0" t="0" r="0" b="0"/>
              <a:pathLst>
                <a:path w="912" h="122">
                  <a:moveTo>
                    <a:pt x="902" y="10"/>
                  </a:moveTo>
                  <a:cubicBezTo>
                    <a:pt x="902" y="66"/>
                    <a:pt x="702" y="112"/>
                    <a:pt x="456" y="112"/>
                  </a:cubicBezTo>
                  <a:cubicBezTo>
                    <a:pt x="209" y="112"/>
                    <a:pt x="10" y="66"/>
                    <a:pt x="10" y="10"/>
                  </a:cubicBezTo>
                </a:path>
              </a:pathLst>
            </a:custGeom>
            <a:noFill/>
            <a:ln w="12700" cap="flat">
              <a:solidFill>
                <a:srgbClr val="2E75B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76" name="rect"/>
          <p:cNvSpPr/>
          <p:nvPr/>
        </p:nvSpPr>
        <p:spPr>
          <a:xfrm>
            <a:off x="3148901" y="1884349"/>
            <a:ext cx="46989" cy="3590443"/>
          </a:xfrm>
          <a:prstGeom prst="rect">
            <a:avLst/>
          </a:prstGeom>
          <a:solidFill>
            <a:srgbClr val="41719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78" name="picture 8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311395" y="3381755"/>
            <a:ext cx="129159" cy="1835150"/>
          </a:xfrm>
          <a:prstGeom prst="rect">
            <a:avLst/>
          </a:prstGeom>
        </p:spPr>
      </p:pic>
      <p:grpSp>
        <p:nvGrpSpPr>
          <p:cNvPr id="92" name="group 92"/>
          <p:cNvGrpSpPr/>
          <p:nvPr/>
        </p:nvGrpSpPr>
        <p:grpSpPr>
          <a:xfrm rot="21600000">
            <a:off x="2698348" y="3901791"/>
            <a:ext cx="2499934" cy="803367"/>
            <a:chOff x="0" y="0"/>
            <a:chExt cx="2499934" cy="803367"/>
          </a:xfrm>
        </p:grpSpPr>
        <p:sp>
          <p:nvSpPr>
            <p:cNvPr id="880" name="path"/>
            <p:cNvSpPr/>
            <p:nvPr/>
          </p:nvSpPr>
          <p:spPr>
            <a:xfrm>
              <a:off x="0" y="0"/>
              <a:ext cx="1894553" cy="791291"/>
            </a:xfrm>
            <a:custGeom>
              <a:avLst/>
              <a:gdLst/>
              <a:ahLst/>
              <a:cxnLst/>
              <a:rect l="0" t="0" r="0" b="0"/>
              <a:pathLst>
                <a:path w="2983" h="1246">
                  <a:moveTo>
                    <a:pt x="1992" y="203"/>
                  </a:moveTo>
                  <a:cubicBezTo>
                    <a:pt x="2000" y="194"/>
                    <a:pt x="2000" y="185"/>
                    <a:pt x="2000" y="176"/>
                  </a:cubicBezTo>
                  <a:moveTo>
                    <a:pt x="2000" y="176"/>
                  </a:moveTo>
                  <a:cubicBezTo>
                    <a:pt x="1996" y="171"/>
                    <a:pt x="1996" y="171"/>
                    <a:pt x="1992" y="167"/>
                  </a:cubicBezTo>
                  <a:moveTo>
                    <a:pt x="2024" y="203"/>
                  </a:moveTo>
                  <a:cubicBezTo>
                    <a:pt x="2032" y="194"/>
                    <a:pt x="2032" y="185"/>
                    <a:pt x="2032" y="176"/>
                  </a:cubicBezTo>
                  <a:moveTo>
                    <a:pt x="2032" y="176"/>
                  </a:moveTo>
                  <a:cubicBezTo>
                    <a:pt x="2028" y="171"/>
                    <a:pt x="2028" y="171"/>
                    <a:pt x="2024" y="167"/>
                  </a:cubicBezTo>
                  <a:moveTo>
                    <a:pt x="2028" y="167"/>
                  </a:moveTo>
                  <a:cubicBezTo>
                    <a:pt x="2020" y="176"/>
                    <a:pt x="2020" y="185"/>
                    <a:pt x="2020" y="194"/>
                  </a:cubicBezTo>
                  <a:moveTo>
                    <a:pt x="2020" y="194"/>
                  </a:moveTo>
                  <a:cubicBezTo>
                    <a:pt x="2024" y="199"/>
                    <a:pt x="2024" y="199"/>
                    <a:pt x="2028" y="203"/>
                  </a:cubicBezTo>
                  <a:moveTo>
                    <a:pt x="1992" y="167"/>
                  </a:moveTo>
                  <a:cubicBezTo>
                    <a:pt x="2000" y="158"/>
                    <a:pt x="2000" y="148"/>
                    <a:pt x="2000" y="139"/>
                  </a:cubicBezTo>
                  <a:moveTo>
                    <a:pt x="2000" y="139"/>
                  </a:moveTo>
                  <a:cubicBezTo>
                    <a:pt x="1996" y="135"/>
                    <a:pt x="1996" y="135"/>
                    <a:pt x="1992" y="130"/>
                  </a:cubicBezTo>
                  <a:moveTo>
                    <a:pt x="1996" y="130"/>
                  </a:moveTo>
                  <a:cubicBezTo>
                    <a:pt x="1988" y="139"/>
                    <a:pt x="1988" y="148"/>
                    <a:pt x="1988" y="158"/>
                  </a:cubicBezTo>
                  <a:moveTo>
                    <a:pt x="1988" y="158"/>
                  </a:moveTo>
                  <a:cubicBezTo>
                    <a:pt x="1992" y="162"/>
                    <a:pt x="1992" y="162"/>
                    <a:pt x="1996" y="167"/>
                  </a:cubicBezTo>
                  <a:moveTo>
                    <a:pt x="2028" y="130"/>
                  </a:moveTo>
                  <a:cubicBezTo>
                    <a:pt x="2020" y="139"/>
                    <a:pt x="2020" y="148"/>
                    <a:pt x="2020" y="158"/>
                  </a:cubicBezTo>
                  <a:moveTo>
                    <a:pt x="2020" y="158"/>
                  </a:moveTo>
                  <a:cubicBezTo>
                    <a:pt x="2024" y="162"/>
                    <a:pt x="2024" y="162"/>
                    <a:pt x="2028" y="167"/>
                  </a:cubicBezTo>
                  <a:moveTo>
                    <a:pt x="2690" y="290"/>
                  </a:moveTo>
                  <a:cubicBezTo>
                    <a:pt x="2690" y="304"/>
                    <a:pt x="2698" y="318"/>
                    <a:pt x="2711" y="327"/>
                  </a:cubicBezTo>
                  <a:moveTo>
                    <a:pt x="2711" y="327"/>
                  </a:moveTo>
                  <a:cubicBezTo>
                    <a:pt x="2715" y="332"/>
                    <a:pt x="2719" y="332"/>
                    <a:pt x="2727" y="332"/>
                  </a:cubicBezTo>
                  <a:moveTo>
                    <a:pt x="2727" y="2"/>
                  </a:moveTo>
                  <a:cubicBezTo>
                    <a:pt x="2715" y="2"/>
                    <a:pt x="2702" y="11"/>
                    <a:pt x="2694" y="25"/>
                  </a:cubicBezTo>
                  <a:moveTo>
                    <a:pt x="2694" y="25"/>
                  </a:moveTo>
                  <a:cubicBezTo>
                    <a:pt x="2690" y="29"/>
                    <a:pt x="2690" y="34"/>
                    <a:pt x="2690" y="43"/>
                  </a:cubicBezTo>
                  <a:moveTo>
                    <a:pt x="1762" y="203"/>
                  </a:moveTo>
                  <a:lnTo>
                    <a:pt x="1762" y="1243"/>
                  </a:lnTo>
                  <a:moveTo>
                    <a:pt x="1742" y="130"/>
                  </a:moveTo>
                  <a:lnTo>
                    <a:pt x="1742" y="1220"/>
                  </a:lnTo>
                  <a:moveTo>
                    <a:pt x="2" y="1243"/>
                  </a:moveTo>
                  <a:lnTo>
                    <a:pt x="2" y="25"/>
                  </a:lnTo>
                  <a:moveTo>
                    <a:pt x="90" y="1220"/>
                  </a:moveTo>
                  <a:lnTo>
                    <a:pt x="90" y="130"/>
                  </a:lnTo>
                  <a:moveTo>
                    <a:pt x="90" y="1184"/>
                  </a:moveTo>
                  <a:lnTo>
                    <a:pt x="1023" y="130"/>
                  </a:lnTo>
                  <a:moveTo>
                    <a:pt x="90" y="1220"/>
                  </a:moveTo>
                  <a:lnTo>
                    <a:pt x="1051" y="130"/>
                  </a:lnTo>
                  <a:moveTo>
                    <a:pt x="1156" y="1220"/>
                  </a:moveTo>
                  <a:lnTo>
                    <a:pt x="1156" y="130"/>
                  </a:lnTo>
                  <a:moveTo>
                    <a:pt x="1197" y="1220"/>
                  </a:moveTo>
                  <a:lnTo>
                    <a:pt x="1197" y="130"/>
                  </a:lnTo>
                  <a:moveTo>
                    <a:pt x="1592" y="1220"/>
                  </a:moveTo>
                  <a:lnTo>
                    <a:pt x="1592" y="130"/>
                  </a:lnTo>
                  <a:moveTo>
                    <a:pt x="1633" y="1220"/>
                  </a:moveTo>
                  <a:lnTo>
                    <a:pt x="1633" y="130"/>
                  </a:lnTo>
                  <a:moveTo>
                    <a:pt x="1762" y="1243"/>
                  </a:moveTo>
                  <a:lnTo>
                    <a:pt x="2" y="1243"/>
                  </a:lnTo>
                  <a:moveTo>
                    <a:pt x="1742" y="1220"/>
                  </a:moveTo>
                  <a:lnTo>
                    <a:pt x="2" y="1220"/>
                  </a:lnTo>
                  <a:moveTo>
                    <a:pt x="2" y="25"/>
                  </a:moveTo>
                  <a:lnTo>
                    <a:pt x="1762" y="25"/>
                  </a:lnTo>
                  <a:moveTo>
                    <a:pt x="90" y="130"/>
                  </a:moveTo>
                  <a:lnTo>
                    <a:pt x="1762" y="130"/>
                  </a:lnTo>
                  <a:moveTo>
                    <a:pt x="256" y="25"/>
                  </a:moveTo>
                  <a:lnTo>
                    <a:pt x="256" y="66"/>
                  </a:lnTo>
                  <a:moveTo>
                    <a:pt x="292" y="66"/>
                  </a:moveTo>
                  <a:lnTo>
                    <a:pt x="292" y="130"/>
                  </a:lnTo>
                  <a:moveTo>
                    <a:pt x="906" y="25"/>
                  </a:moveTo>
                  <a:lnTo>
                    <a:pt x="906" y="66"/>
                  </a:lnTo>
                  <a:moveTo>
                    <a:pt x="870" y="66"/>
                  </a:moveTo>
                  <a:lnTo>
                    <a:pt x="870" y="130"/>
                  </a:lnTo>
                  <a:moveTo>
                    <a:pt x="256" y="66"/>
                  </a:moveTo>
                  <a:lnTo>
                    <a:pt x="906" y="66"/>
                  </a:lnTo>
                  <a:moveTo>
                    <a:pt x="2690" y="277"/>
                  </a:moveTo>
                  <a:lnTo>
                    <a:pt x="2323" y="277"/>
                  </a:lnTo>
                  <a:moveTo>
                    <a:pt x="2323" y="52"/>
                  </a:moveTo>
                  <a:lnTo>
                    <a:pt x="2690" y="52"/>
                  </a:lnTo>
                  <a:moveTo>
                    <a:pt x="1762" y="130"/>
                  </a:moveTo>
                  <a:lnTo>
                    <a:pt x="1992" y="130"/>
                  </a:lnTo>
                  <a:moveTo>
                    <a:pt x="1762" y="203"/>
                  </a:moveTo>
                  <a:lnTo>
                    <a:pt x="1992" y="203"/>
                  </a:lnTo>
                  <a:moveTo>
                    <a:pt x="1762" y="130"/>
                  </a:moveTo>
                  <a:lnTo>
                    <a:pt x="1762" y="203"/>
                  </a:lnTo>
                  <a:moveTo>
                    <a:pt x="1762" y="25"/>
                  </a:moveTo>
                  <a:lnTo>
                    <a:pt x="1762" y="130"/>
                  </a:lnTo>
                  <a:moveTo>
                    <a:pt x="2323" y="203"/>
                  </a:moveTo>
                  <a:lnTo>
                    <a:pt x="2323" y="130"/>
                  </a:lnTo>
                  <a:moveTo>
                    <a:pt x="2028" y="203"/>
                  </a:moveTo>
                  <a:lnTo>
                    <a:pt x="2323" y="203"/>
                  </a:lnTo>
                  <a:moveTo>
                    <a:pt x="2323" y="277"/>
                  </a:moveTo>
                  <a:lnTo>
                    <a:pt x="2323" y="203"/>
                  </a:lnTo>
                  <a:moveTo>
                    <a:pt x="2028" y="130"/>
                  </a:moveTo>
                  <a:lnTo>
                    <a:pt x="2323" y="130"/>
                  </a:lnTo>
                  <a:moveTo>
                    <a:pt x="2323" y="130"/>
                  </a:moveTo>
                  <a:lnTo>
                    <a:pt x="2323" y="52"/>
                  </a:lnTo>
                  <a:moveTo>
                    <a:pt x="2981" y="2"/>
                  </a:moveTo>
                  <a:lnTo>
                    <a:pt x="2981" y="332"/>
                  </a:lnTo>
                  <a:moveTo>
                    <a:pt x="2509" y="249"/>
                  </a:moveTo>
                  <a:lnTo>
                    <a:pt x="2509" y="84"/>
                  </a:lnTo>
                  <a:moveTo>
                    <a:pt x="2945" y="84"/>
                  </a:moveTo>
                  <a:lnTo>
                    <a:pt x="2945" y="249"/>
                  </a:lnTo>
                  <a:moveTo>
                    <a:pt x="2545" y="249"/>
                  </a:moveTo>
                  <a:lnTo>
                    <a:pt x="2545" y="84"/>
                  </a:lnTo>
                  <a:moveTo>
                    <a:pt x="2872" y="84"/>
                  </a:moveTo>
                  <a:lnTo>
                    <a:pt x="2872" y="249"/>
                  </a:lnTo>
                  <a:moveTo>
                    <a:pt x="2981" y="249"/>
                  </a:moveTo>
                  <a:lnTo>
                    <a:pt x="2509" y="249"/>
                  </a:lnTo>
                  <a:moveTo>
                    <a:pt x="2872" y="180"/>
                  </a:moveTo>
                  <a:lnTo>
                    <a:pt x="2545" y="180"/>
                  </a:lnTo>
                  <a:moveTo>
                    <a:pt x="2872" y="217"/>
                  </a:moveTo>
                  <a:lnTo>
                    <a:pt x="2545" y="217"/>
                  </a:lnTo>
                  <a:moveTo>
                    <a:pt x="2727" y="332"/>
                  </a:moveTo>
                  <a:lnTo>
                    <a:pt x="2981" y="332"/>
                  </a:lnTo>
                  <a:moveTo>
                    <a:pt x="2690" y="277"/>
                  </a:moveTo>
                  <a:lnTo>
                    <a:pt x="2690" y="249"/>
                  </a:lnTo>
                  <a:moveTo>
                    <a:pt x="2690" y="290"/>
                  </a:moveTo>
                  <a:lnTo>
                    <a:pt x="2690" y="277"/>
                  </a:lnTo>
                  <a:moveTo>
                    <a:pt x="2690" y="249"/>
                  </a:moveTo>
                  <a:lnTo>
                    <a:pt x="2690" y="277"/>
                  </a:lnTo>
                  <a:moveTo>
                    <a:pt x="2981" y="84"/>
                  </a:moveTo>
                  <a:lnTo>
                    <a:pt x="2509" y="84"/>
                  </a:lnTo>
                  <a:moveTo>
                    <a:pt x="2872" y="116"/>
                  </a:moveTo>
                  <a:lnTo>
                    <a:pt x="2545" y="116"/>
                  </a:lnTo>
                  <a:moveTo>
                    <a:pt x="2872" y="148"/>
                  </a:moveTo>
                  <a:lnTo>
                    <a:pt x="2545" y="148"/>
                  </a:lnTo>
                  <a:moveTo>
                    <a:pt x="2727" y="2"/>
                  </a:moveTo>
                  <a:lnTo>
                    <a:pt x="2981" y="2"/>
                  </a:lnTo>
                  <a:moveTo>
                    <a:pt x="2690" y="52"/>
                  </a:moveTo>
                  <a:lnTo>
                    <a:pt x="2690" y="84"/>
                  </a:lnTo>
                  <a:moveTo>
                    <a:pt x="2690" y="43"/>
                  </a:moveTo>
                  <a:lnTo>
                    <a:pt x="2690" y="52"/>
                  </a:lnTo>
                  <a:moveTo>
                    <a:pt x="2" y="139"/>
                  </a:moveTo>
                  <a:lnTo>
                    <a:pt x="98" y="25"/>
                  </a:lnTo>
                  <a:moveTo>
                    <a:pt x="2" y="226"/>
                  </a:moveTo>
                  <a:lnTo>
                    <a:pt x="175" y="25"/>
                  </a:lnTo>
                  <a:moveTo>
                    <a:pt x="163" y="130"/>
                  </a:moveTo>
                  <a:lnTo>
                    <a:pt x="252" y="25"/>
                  </a:lnTo>
                  <a:moveTo>
                    <a:pt x="2" y="313"/>
                  </a:moveTo>
                  <a:lnTo>
                    <a:pt x="90" y="213"/>
                  </a:lnTo>
                  <a:moveTo>
                    <a:pt x="2" y="400"/>
                  </a:moveTo>
                  <a:lnTo>
                    <a:pt x="90" y="300"/>
                  </a:lnTo>
                  <a:moveTo>
                    <a:pt x="2" y="487"/>
                  </a:moveTo>
                  <a:lnTo>
                    <a:pt x="90" y="387"/>
                  </a:lnTo>
                  <a:moveTo>
                    <a:pt x="2" y="574"/>
                  </a:moveTo>
                  <a:lnTo>
                    <a:pt x="90" y="474"/>
                  </a:lnTo>
                  <a:moveTo>
                    <a:pt x="2" y="661"/>
                  </a:moveTo>
                  <a:lnTo>
                    <a:pt x="90" y="561"/>
                  </a:lnTo>
                  <a:moveTo>
                    <a:pt x="2" y="749"/>
                  </a:moveTo>
                  <a:lnTo>
                    <a:pt x="90" y="648"/>
                  </a:lnTo>
                  <a:moveTo>
                    <a:pt x="2" y="836"/>
                  </a:moveTo>
                  <a:lnTo>
                    <a:pt x="90" y="735"/>
                  </a:lnTo>
                  <a:moveTo>
                    <a:pt x="2" y="923"/>
                  </a:moveTo>
                  <a:lnTo>
                    <a:pt x="90" y="822"/>
                  </a:lnTo>
                  <a:moveTo>
                    <a:pt x="2" y="1014"/>
                  </a:moveTo>
                  <a:lnTo>
                    <a:pt x="90" y="909"/>
                  </a:lnTo>
                  <a:moveTo>
                    <a:pt x="2" y="1101"/>
                  </a:moveTo>
                  <a:lnTo>
                    <a:pt x="90" y="996"/>
                  </a:lnTo>
                  <a:moveTo>
                    <a:pt x="2" y="1188"/>
                  </a:moveTo>
                  <a:lnTo>
                    <a:pt x="90" y="1083"/>
                  </a:lnTo>
                  <a:moveTo>
                    <a:pt x="898" y="130"/>
                  </a:moveTo>
                  <a:lnTo>
                    <a:pt x="991" y="25"/>
                  </a:lnTo>
                  <a:moveTo>
                    <a:pt x="975" y="130"/>
                  </a:moveTo>
                  <a:lnTo>
                    <a:pt x="1067" y="25"/>
                  </a:lnTo>
                  <a:moveTo>
                    <a:pt x="1055" y="130"/>
                  </a:moveTo>
                  <a:lnTo>
                    <a:pt x="1144" y="25"/>
                  </a:lnTo>
                  <a:moveTo>
                    <a:pt x="1132" y="130"/>
                  </a:moveTo>
                  <a:lnTo>
                    <a:pt x="1221" y="25"/>
                  </a:lnTo>
                  <a:moveTo>
                    <a:pt x="1209" y="130"/>
                  </a:moveTo>
                  <a:lnTo>
                    <a:pt x="1297" y="25"/>
                  </a:lnTo>
                  <a:moveTo>
                    <a:pt x="1285" y="130"/>
                  </a:moveTo>
                  <a:lnTo>
                    <a:pt x="1374" y="25"/>
                  </a:lnTo>
                  <a:moveTo>
                    <a:pt x="1362" y="130"/>
                  </a:moveTo>
                  <a:lnTo>
                    <a:pt x="1451" y="25"/>
                  </a:lnTo>
                  <a:moveTo>
                    <a:pt x="1439" y="130"/>
                  </a:moveTo>
                  <a:lnTo>
                    <a:pt x="1528" y="25"/>
                  </a:lnTo>
                  <a:moveTo>
                    <a:pt x="1516" y="130"/>
                  </a:moveTo>
                  <a:lnTo>
                    <a:pt x="1604" y="25"/>
                  </a:lnTo>
                  <a:moveTo>
                    <a:pt x="1592" y="130"/>
                  </a:moveTo>
                  <a:lnTo>
                    <a:pt x="1681" y="25"/>
                  </a:lnTo>
                  <a:moveTo>
                    <a:pt x="1669" y="130"/>
                  </a:moveTo>
                  <a:lnTo>
                    <a:pt x="1762" y="25"/>
                  </a:lnTo>
                </a:path>
              </a:pathLst>
            </a:custGeom>
            <a:noFill/>
            <a:ln w="2736" cap="rnd">
              <a:solidFill>
                <a:srgbClr val="000000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82" name="path"/>
            <p:cNvSpPr/>
            <p:nvPr/>
          </p:nvSpPr>
          <p:spPr>
            <a:xfrm>
              <a:off x="807567" y="774157"/>
              <a:ext cx="1692366" cy="29209"/>
            </a:xfrm>
            <a:custGeom>
              <a:avLst/>
              <a:gdLst/>
              <a:ahLst/>
              <a:cxnLst/>
              <a:rect l="0" t="0" r="0" b="0"/>
              <a:pathLst>
                <a:path w="2665" h="45">
                  <a:moveTo>
                    <a:pt x="0" y="17"/>
                  </a:moveTo>
                  <a:lnTo>
                    <a:pt x="2665" y="28"/>
                  </a:lnTo>
                </a:path>
              </a:pathLst>
            </a:custGeom>
            <a:noFill/>
            <a:ln w="22225" cap="flat">
              <a:solidFill>
                <a:srgbClr val="41719C">
                  <a:alpha val="100000"/>
                </a:srgbClr>
              </a:solidFill>
              <a:prstDash val="dash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84" name="table 884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886" name="textbox 886"/>
          <p:cNvSpPr/>
          <p:nvPr/>
        </p:nvSpPr>
        <p:spPr>
          <a:xfrm>
            <a:off x="-12699" y="250952"/>
            <a:ext cx="2769870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algn="r" rtl="0" eaLnBrk="0">
              <a:lnSpc>
                <a:spcPct val="97000"/>
              </a:lnSpc>
              <a:spcBef>
                <a:spcPts val="0"/>
              </a:spcBef>
            </a:pPr>
            <a:r>
              <a:rPr sz="3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6、视觉架设</a:t>
            </a:r>
            <a:endParaRPr lang="en-US" altLang="en-US" sz="3200" dirty="0"/>
          </a:p>
        </p:txBody>
      </p:sp>
      <p:pic>
        <p:nvPicPr>
          <p:cNvPr id="888" name="picture 8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890" name="picture 8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892" name="rect"/>
          <p:cNvSpPr/>
          <p:nvPr/>
        </p:nvSpPr>
        <p:spPr>
          <a:xfrm>
            <a:off x="2820919" y="528701"/>
            <a:ext cx="801243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60"/>
          <p:cNvGraphicFramePr>
            <a:graphicFrameLocks noGrp="1"/>
          </p:cNvGraphicFramePr>
          <p:nvPr/>
        </p:nvGraphicFramePr>
        <p:xfrm>
          <a:off x="774700" y="902335"/>
          <a:ext cx="10642600" cy="5054599"/>
        </p:xfrm>
        <a:graphic>
          <a:graphicData uri="http://schemas.openxmlformats.org/drawingml/2006/table">
            <a:tbl>
              <a:tblPr/>
              <a:tblGrid>
                <a:gridCol w="1523365"/>
                <a:gridCol w="360679"/>
                <a:gridCol w="288290"/>
                <a:gridCol w="2843530"/>
                <a:gridCol w="3820795"/>
                <a:gridCol w="1805939"/>
              </a:tblGrid>
              <a:tr h="49275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441325" algn="l" rtl="0" eaLnBrk="0">
                        <a:lnSpc>
                          <a:spcPct val="94000"/>
                        </a:lnSpc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项目编号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marL="86868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&amp;2023081001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7790" indent="-8255" algn="l" rtl="0" eaLnBrk="0">
                        <a:lnSpc>
                          <a:spcPct val="103000"/>
                        </a:lnSpc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产品直径34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mm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,   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高度10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mm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447040" algn="l" rtl="0" eaLnBrk="0">
                        <a:lnSpc>
                          <a:spcPct val="94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设备名称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/>
                    </a:p>
                    <a:p>
                      <a:pPr marL="5651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塑料缺陷视觉检测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0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4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lang="en-US" altLang="en-US" sz="1000" dirty="0"/>
                    </a:p>
                    <a:p>
                      <a:pPr marL="30861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检测节拍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721360" algn="l" rtl="0" eaLnBrk="0">
                        <a:lnSpc>
                          <a:spcPct val="79000"/>
                        </a:lnSpc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1pcs&lt;=2s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2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12420" algn="l" rtl="0" eaLnBrk="0">
                        <a:lnSpc>
                          <a:spcPct val="94000"/>
                        </a:lnSpc>
                      </a:pPr>
                      <a:r>
                        <a:rPr sz="18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项目概述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1000" dirty="0"/>
                    </a:p>
                    <a:p>
                      <a:pPr marL="16827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对塑料件产品进行飞边、烧焦、杂质、积料等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缺陷进行检测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45148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5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具体需求</a:t>
                      </a:r>
                      <a:endParaRPr lang="en-US" altLang="en-US" sz="1500" dirty="0"/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286385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marL="1651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飞边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4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281940"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marL="1651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烧焦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27940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3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marL="2413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杂质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4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500" dirty="0"/>
                    </a:p>
                    <a:p>
                      <a:pPr marL="28067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00" dirty="0"/>
                    </a:p>
                    <a:p>
                      <a:pPr marL="16510" algn="l" rtl="0" eaLnBrk="0">
                        <a:lnSpc>
                          <a:spcPct val="91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积料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4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/>
                    </a:p>
                    <a:p>
                      <a:pPr marL="28575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</a:pPr>
                      <a:endParaRPr lang="en-US" altLang="en-US" sz="100" dirty="0"/>
                    </a:p>
                    <a:p>
                      <a:pPr marL="20955" algn="l" rtl="0" eaLnBrk="0">
                        <a:lnSpc>
                          <a:spcPct val="91000"/>
                        </a:lnSpc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流痕、缺料、开裂，缺料、气泡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94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200" dirty="0"/>
                    </a:p>
                    <a:p>
                      <a:pPr marL="28892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\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2" name="picture 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481571" y="908304"/>
            <a:ext cx="3040380" cy="2735579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graphicFrame>
        <p:nvGraphicFramePr>
          <p:cNvPr id="70" name="table 70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72" name="textbox 72"/>
          <p:cNvSpPr/>
          <p:nvPr/>
        </p:nvSpPr>
        <p:spPr>
          <a:xfrm>
            <a:off x="-12699" y="250952"/>
            <a:ext cx="2767329" cy="556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27050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1、项目概况</a:t>
            </a:r>
            <a:endParaRPr lang="en-US" altLang="en-US" sz="3200" dirty="0"/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78" name="rect"/>
          <p:cNvSpPr/>
          <p:nvPr/>
        </p:nvSpPr>
        <p:spPr>
          <a:xfrm>
            <a:off x="2820921" y="522604"/>
            <a:ext cx="8051170" cy="13335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4"/>
          <p:cNvGrpSpPr/>
          <p:nvPr/>
        </p:nvGrpSpPr>
        <p:grpSpPr>
          <a:xfrm rot="21600000">
            <a:off x="2991037" y="4148645"/>
            <a:ext cx="1937497" cy="563786"/>
            <a:chOff x="0" y="0"/>
            <a:chExt cx="1937497" cy="563786"/>
          </a:xfrm>
        </p:grpSpPr>
        <p:sp>
          <p:nvSpPr>
            <p:cNvPr id="894" name="path"/>
            <p:cNvSpPr/>
            <p:nvPr/>
          </p:nvSpPr>
          <p:spPr>
            <a:xfrm>
              <a:off x="0" y="22405"/>
              <a:ext cx="490223" cy="541381"/>
            </a:xfrm>
            <a:custGeom>
              <a:avLst/>
              <a:gdLst/>
              <a:ahLst/>
              <a:cxnLst/>
              <a:rect l="0" t="0" r="0" b="0"/>
              <a:pathLst>
                <a:path w="772" h="852">
                  <a:moveTo>
                    <a:pt x="696" y="526"/>
                  </a:moveTo>
                  <a:lnTo>
                    <a:pt x="696" y="788"/>
                  </a:lnTo>
                  <a:moveTo>
                    <a:pt x="16" y="788"/>
                  </a:moveTo>
                  <a:lnTo>
                    <a:pt x="16" y="526"/>
                  </a:lnTo>
                  <a:moveTo>
                    <a:pt x="2" y="295"/>
                  </a:moveTo>
                  <a:lnTo>
                    <a:pt x="2" y="160"/>
                  </a:lnTo>
                  <a:moveTo>
                    <a:pt x="723" y="177"/>
                  </a:moveTo>
                  <a:lnTo>
                    <a:pt x="723" y="239"/>
                  </a:lnTo>
                  <a:moveTo>
                    <a:pt x="760" y="177"/>
                  </a:moveTo>
                  <a:lnTo>
                    <a:pt x="760" y="239"/>
                  </a:lnTo>
                  <a:moveTo>
                    <a:pt x="769" y="181"/>
                  </a:moveTo>
                  <a:lnTo>
                    <a:pt x="769" y="236"/>
                  </a:lnTo>
                  <a:moveTo>
                    <a:pt x="705" y="195"/>
                  </a:moveTo>
                  <a:lnTo>
                    <a:pt x="705" y="226"/>
                  </a:lnTo>
                  <a:moveTo>
                    <a:pt x="714" y="226"/>
                  </a:moveTo>
                  <a:lnTo>
                    <a:pt x="714" y="195"/>
                  </a:lnTo>
                  <a:moveTo>
                    <a:pt x="650" y="5"/>
                  </a:moveTo>
                  <a:lnTo>
                    <a:pt x="62" y="5"/>
                  </a:lnTo>
                  <a:moveTo>
                    <a:pt x="705" y="160"/>
                  </a:moveTo>
                  <a:lnTo>
                    <a:pt x="2" y="160"/>
                  </a:lnTo>
                  <a:moveTo>
                    <a:pt x="668" y="146"/>
                  </a:moveTo>
                  <a:lnTo>
                    <a:pt x="39" y="146"/>
                  </a:lnTo>
                  <a:moveTo>
                    <a:pt x="650" y="91"/>
                  </a:moveTo>
                  <a:lnTo>
                    <a:pt x="62" y="91"/>
                  </a:lnTo>
                  <a:moveTo>
                    <a:pt x="668" y="108"/>
                  </a:moveTo>
                  <a:lnTo>
                    <a:pt x="39" y="108"/>
                  </a:lnTo>
                  <a:moveTo>
                    <a:pt x="66" y="1"/>
                  </a:moveTo>
                  <a:lnTo>
                    <a:pt x="641" y="1"/>
                  </a:lnTo>
                  <a:moveTo>
                    <a:pt x="62" y="91"/>
                  </a:moveTo>
                  <a:lnTo>
                    <a:pt x="62" y="5"/>
                  </a:lnTo>
                  <a:moveTo>
                    <a:pt x="62" y="5"/>
                  </a:moveTo>
                  <a:lnTo>
                    <a:pt x="66" y="1"/>
                  </a:lnTo>
                  <a:moveTo>
                    <a:pt x="39" y="146"/>
                  </a:moveTo>
                  <a:lnTo>
                    <a:pt x="39" y="108"/>
                  </a:lnTo>
                  <a:moveTo>
                    <a:pt x="39" y="108"/>
                  </a:moveTo>
                  <a:lnTo>
                    <a:pt x="62" y="91"/>
                  </a:lnTo>
                  <a:moveTo>
                    <a:pt x="2" y="160"/>
                  </a:moveTo>
                  <a:lnTo>
                    <a:pt x="39" y="146"/>
                  </a:lnTo>
                  <a:moveTo>
                    <a:pt x="650" y="5"/>
                  </a:moveTo>
                  <a:lnTo>
                    <a:pt x="650" y="91"/>
                  </a:lnTo>
                  <a:moveTo>
                    <a:pt x="641" y="1"/>
                  </a:moveTo>
                  <a:lnTo>
                    <a:pt x="650" y="5"/>
                  </a:lnTo>
                  <a:moveTo>
                    <a:pt x="668" y="108"/>
                  </a:moveTo>
                  <a:lnTo>
                    <a:pt x="668" y="146"/>
                  </a:lnTo>
                  <a:moveTo>
                    <a:pt x="650" y="91"/>
                  </a:moveTo>
                  <a:lnTo>
                    <a:pt x="668" y="108"/>
                  </a:lnTo>
                  <a:moveTo>
                    <a:pt x="705" y="160"/>
                  </a:moveTo>
                  <a:lnTo>
                    <a:pt x="705" y="195"/>
                  </a:lnTo>
                  <a:moveTo>
                    <a:pt x="668" y="146"/>
                  </a:moveTo>
                  <a:lnTo>
                    <a:pt x="705" y="160"/>
                  </a:lnTo>
                  <a:moveTo>
                    <a:pt x="723" y="181"/>
                  </a:moveTo>
                  <a:lnTo>
                    <a:pt x="760" y="181"/>
                  </a:lnTo>
                  <a:moveTo>
                    <a:pt x="723" y="188"/>
                  </a:moveTo>
                  <a:lnTo>
                    <a:pt x="760" y="188"/>
                  </a:lnTo>
                  <a:moveTo>
                    <a:pt x="714" y="181"/>
                  </a:moveTo>
                  <a:lnTo>
                    <a:pt x="723" y="177"/>
                  </a:lnTo>
                  <a:moveTo>
                    <a:pt x="760" y="177"/>
                  </a:moveTo>
                  <a:lnTo>
                    <a:pt x="769" y="181"/>
                  </a:lnTo>
                  <a:moveTo>
                    <a:pt x="760" y="177"/>
                  </a:moveTo>
                  <a:lnTo>
                    <a:pt x="723" y="177"/>
                  </a:lnTo>
                  <a:moveTo>
                    <a:pt x="705" y="195"/>
                  </a:moveTo>
                  <a:lnTo>
                    <a:pt x="714" y="195"/>
                  </a:lnTo>
                  <a:moveTo>
                    <a:pt x="714" y="195"/>
                  </a:moveTo>
                  <a:lnTo>
                    <a:pt x="714" y="181"/>
                  </a:lnTo>
                  <a:moveTo>
                    <a:pt x="723" y="201"/>
                  </a:moveTo>
                  <a:lnTo>
                    <a:pt x="760" y="201"/>
                  </a:lnTo>
                  <a:moveTo>
                    <a:pt x="760" y="215"/>
                  </a:moveTo>
                  <a:lnTo>
                    <a:pt x="723" y="215"/>
                  </a:lnTo>
                  <a:moveTo>
                    <a:pt x="696" y="526"/>
                  </a:moveTo>
                  <a:lnTo>
                    <a:pt x="16" y="526"/>
                  </a:lnTo>
                  <a:moveTo>
                    <a:pt x="677" y="519"/>
                  </a:moveTo>
                  <a:lnTo>
                    <a:pt x="34" y="519"/>
                  </a:lnTo>
                  <a:moveTo>
                    <a:pt x="677" y="502"/>
                  </a:moveTo>
                  <a:lnTo>
                    <a:pt x="34" y="502"/>
                  </a:lnTo>
                  <a:moveTo>
                    <a:pt x="696" y="491"/>
                  </a:moveTo>
                  <a:lnTo>
                    <a:pt x="16" y="491"/>
                  </a:lnTo>
                  <a:moveTo>
                    <a:pt x="696" y="339"/>
                  </a:moveTo>
                  <a:lnTo>
                    <a:pt x="16" y="339"/>
                  </a:lnTo>
                  <a:moveTo>
                    <a:pt x="677" y="326"/>
                  </a:moveTo>
                  <a:lnTo>
                    <a:pt x="34" y="326"/>
                  </a:lnTo>
                  <a:moveTo>
                    <a:pt x="705" y="295"/>
                  </a:moveTo>
                  <a:lnTo>
                    <a:pt x="2" y="295"/>
                  </a:lnTo>
                  <a:moveTo>
                    <a:pt x="677" y="308"/>
                  </a:moveTo>
                  <a:lnTo>
                    <a:pt x="34" y="308"/>
                  </a:lnTo>
                  <a:moveTo>
                    <a:pt x="16" y="491"/>
                  </a:moveTo>
                  <a:lnTo>
                    <a:pt x="16" y="339"/>
                  </a:lnTo>
                  <a:moveTo>
                    <a:pt x="16" y="339"/>
                  </a:moveTo>
                  <a:lnTo>
                    <a:pt x="34" y="326"/>
                  </a:lnTo>
                  <a:moveTo>
                    <a:pt x="25" y="308"/>
                  </a:moveTo>
                  <a:lnTo>
                    <a:pt x="2" y="295"/>
                  </a:lnTo>
                  <a:moveTo>
                    <a:pt x="34" y="308"/>
                  </a:moveTo>
                  <a:lnTo>
                    <a:pt x="25" y="308"/>
                  </a:lnTo>
                  <a:moveTo>
                    <a:pt x="34" y="326"/>
                  </a:moveTo>
                  <a:lnTo>
                    <a:pt x="34" y="308"/>
                  </a:lnTo>
                  <a:moveTo>
                    <a:pt x="34" y="502"/>
                  </a:moveTo>
                  <a:lnTo>
                    <a:pt x="16" y="491"/>
                  </a:lnTo>
                  <a:moveTo>
                    <a:pt x="34" y="519"/>
                  </a:moveTo>
                  <a:lnTo>
                    <a:pt x="34" y="502"/>
                  </a:lnTo>
                  <a:moveTo>
                    <a:pt x="25" y="519"/>
                  </a:moveTo>
                  <a:lnTo>
                    <a:pt x="34" y="519"/>
                  </a:lnTo>
                  <a:moveTo>
                    <a:pt x="16" y="526"/>
                  </a:moveTo>
                  <a:lnTo>
                    <a:pt x="25" y="519"/>
                  </a:lnTo>
                  <a:moveTo>
                    <a:pt x="696" y="419"/>
                  </a:moveTo>
                  <a:lnTo>
                    <a:pt x="696" y="491"/>
                  </a:lnTo>
                  <a:moveTo>
                    <a:pt x="677" y="326"/>
                  </a:moveTo>
                  <a:lnTo>
                    <a:pt x="696" y="339"/>
                  </a:lnTo>
                  <a:moveTo>
                    <a:pt x="705" y="226"/>
                  </a:moveTo>
                  <a:lnTo>
                    <a:pt x="705" y="295"/>
                  </a:lnTo>
                  <a:moveTo>
                    <a:pt x="760" y="229"/>
                  </a:moveTo>
                  <a:lnTo>
                    <a:pt x="723" y="229"/>
                  </a:lnTo>
                  <a:moveTo>
                    <a:pt x="760" y="239"/>
                  </a:moveTo>
                  <a:lnTo>
                    <a:pt x="723" y="239"/>
                  </a:lnTo>
                  <a:moveTo>
                    <a:pt x="714" y="236"/>
                  </a:moveTo>
                  <a:lnTo>
                    <a:pt x="723" y="239"/>
                  </a:lnTo>
                  <a:moveTo>
                    <a:pt x="760" y="239"/>
                  </a:moveTo>
                  <a:lnTo>
                    <a:pt x="769" y="236"/>
                  </a:lnTo>
                  <a:moveTo>
                    <a:pt x="714" y="236"/>
                  </a:moveTo>
                  <a:lnTo>
                    <a:pt x="714" y="226"/>
                  </a:lnTo>
                  <a:moveTo>
                    <a:pt x="760" y="239"/>
                  </a:moveTo>
                  <a:lnTo>
                    <a:pt x="723" y="239"/>
                  </a:lnTo>
                  <a:moveTo>
                    <a:pt x="705" y="226"/>
                  </a:moveTo>
                  <a:lnTo>
                    <a:pt x="714" y="226"/>
                  </a:lnTo>
                  <a:moveTo>
                    <a:pt x="705" y="295"/>
                  </a:moveTo>
                  <a:lnTo>
                    <a:pt x="687" y="308"/>
                  </a:lnTo>
                  <a:moveTo>
                    <a:pt x="687" y="308"/>
                  </a:moveTo>
                  <a:lnTo>
                    <a:pt x="677" y="308"/>
                  </a:lnTo>
                  <a:moveTo>
                    <a:pt x="677" y="308"/>
                  </a:moveTo>
                  <a:lnTo>
                    <a:pt x="677" y="326"/>
                  </a:lnTo>
                  <a:moveTo>
                    <a:pt x="696" y="339"/>
                  </a:moveTo>
                  <a:lnTo>
                    <a:pt x="696" y="388"/>
                  </a:lnTo>
                  <a:moveTo>
                    <a:pt x="723" y="371"/>
                  </a:moveTo>
                  <a:lnTo>
                    <a:pt x="723" y="433"/>
                  </a:lnTo>
                  <a:moveTo>
                    <a:pt x="760" y="371"/>
                  </a:moveTo>
                  <a:lnTo>
                    <a:pt x="760" y="433"/>
                  </a:lnTo>
                  <a:moveTo>
                    <a:pt x="769" y="377"/>
                  </a:moveTo>
                  <a:lnTo>
                    <a:pt x="769" y="429"/>
                  </a:lnTo>
                  <a:moveTo>
                    <a:pt x="714" y="388"/>
                  </a:moveTo>
                  <a:lnTo>
                    <a:pt x="714" y="377"/>
                  </a:lnTo>
                  <a:moveTo>
                    <a:pt x="723" y="374"/>
                  </a:moveTo>
                  <a:lnTo>
                    <a:pt x="760" y="374"/>
                  </a:lnTo>
                  <a:moveTo>
                    <a:pt x="723" y="381"/>
                  </a:moveTo>
                  <a:lnTo>
                    <a:pt x="760" y="381"/>
                  </a:lnTo>
                  <a:moveTo>
                    <a:pt x="714" y="377"/>
                  </a:moveTo>
                  <a:lnTo>
                    <a:pt x="723" y="371"/>
                  </a:lnTo>
                  <a:moveTo>
                    <a:pt x="760" y="371"/>
                  </a:moveTo>
                  <a:lnTo>
                    <a:pt x="769" y="377"/>
                  </a:lnTo>
                  <a:moveTo>
                    <a:pt x="760" y="371"/>
                  </a:moveTo>
                  <a:lnTo>
                    <a:pt x="723" y="371"/>
                  </a:lnTo>
                  <a:moveTo>
                    <a:pt x="696" y="388"/>
                  </a:moveTo>
                  <a:lnTo>
                    <a:pt x="696" y="419"/>
                  </a:lnTo>
                  <a:moveTo>
                    <a:pt x="714" y="419"/>
                  </a:moveTo>
                  <a:lnTo>
                    <a:pt x="714" y="388"/>
                  </a:lnTo>
                  <a:moveTo>
                    <a:pt x="723" y="395"/>
                  </a:moveTo>
                  <a:lnTo>
                    <a:pt x="760" y="395"/>
                  </a:lnTo>
                  <a:moveTo>
                    <a:pt x="714" y="388"/>
                  </a:moveTo>
                  <a:lnTo>
                    <a:pt x="696" y="388"/>
                  </a:lnTo>
                  <a:moveTo>
                    <a:pt x="760" y="409"/>
                  </a:moveTo>
                  <a:lnTo>
                    <a:pt x="723" y="409"/>
                  </a:lnTo>
                  <a:moveTo>
                    <a:pt x="760" y="422"/>
                  </a:moveTo>
                  <a:lnTo>
                    <a:pt x="723" y="422"/>
                  </a:lnTo>
                  <a:moveTo>
                    <a:pt x="760" y="433"/>
                  </a:moveTo>
                  <a:lnTo>
                    <a:pt x="723" y="433"/>
                  </a:lnTo>
                  <a:moveTo>
                    <a:pt x="714" y="429"/>
                  </a:moveTo>
                  <a:lnTo>
                    <a:pt x="723" y="433"/>
                  </a:lnTo>
                  <a:moveTo>
                    <a:pt x="760" y="433"/>
                  </a:moveTo>
                  <a:lnTo>
                    <a:pt x="769" y="429"/>
                  </a:lnTo>
                  <a:moveTo>
                    <a:pt x="714" y="429"/>
                  </a:moveTo>
                  <a:lnTo>
                    <a:pt x="714" y="419"/>
                  </a:lnTo>
                  <a:moveTo>
                    <a:pt x="760" y="433"/>
                  </a:moveTo>
                  <a:lnTo>
                    <a:pt x="723" y="433"/>
                  </a:lnTo>
                  <a:moveTo>
                    <a:pt x="714" y="419"/>
                  </a:moveTo>
                  <a:lnTo>
                    <a:pt x="696" y="419"/>
                  </a:lnTo>
                  <a:moveTo>
                    <a:pt x="696" y="491"/>
                  </a:moveTo>
                  <a:lnTo>
                    <a:pt x="677" y="502"/>
                  </a:lnTo>
                  <a:moveTo>
                    <a:pt x="677" y="502"/>
                  </a:moveTo>
                  <a:lnTo>
                    <a:pt x="677" y="519"/>
                  </a:lnTo>
                  <a:moveTo>
                    <a:pt x="677" y="519"/>
                  </a:moveTo>
                  <a:lnTo>
                    <a:pt x="687" y="519"/>
                  </a:lnTo>
                  <a:moveTo>
                    <a:pt x="687" y="519"/>
                  </a:moveTo>
                  <a:lnTo>
                    <a:pt x="696" y="526"/>
                  </a:lnTo>
                  <a:moveTo>
                    <a:pt x="608" y="850"/>
                  </a:moveTo>
                  <a:lnTo>
                    <a:pt x="103" y="850"/>
                  </a:lnTo>
                  <a:moveTo>
                    <a:pt x="673" y="843"/>
                  </a:moveTo>
                  <a:lnTo>
                    <a:pt x="34" y="843"/>
                  </a:lnTo>
                  <a:moveTo>
                    <a:pt x="673" y="799"/>
                  </a:moveTo>
                  <a:lnTo>
                    <a:pt x="34" y="799"/>
                  </a:lnTo>
                  <a:moveTo>
                    <a:pt x="696" y="788"/>
                  </a:moveTo>
                  <a:lnTo>
                    <a:pt x="16" y="788"/>
                  </a:lnTo>
                  <a:moveTo>
                    <a:pt x="34" y="843"/>
                  </a:moveTo>
                  <a:lnTo>
                    <a:pt x="34" y="799"/>
                  </a:lnTo>
                  <a:moveTo>
                    <a:pt x="34" y="799"/>
                  </a:moveTo>
                  <a:lnTo>
                    <a:pt x="16" y="788"/>
                  </a:lnTo>
                  <a:moveTo>
                    <a:pt x="43" y="850"/>
                  </a:moveTo>
                  <a:lnTo>
                    <a:pt x="34" y="843"/>
                  </a:lnTo>
                  <a:moveTo>
                    <a:pt x="103" y="850"/>
                  </a:moveTo>
                  <a:lnTo>
                    <a:pt x="43" y="850"/>
                  </a:lnTo>
                  <a:moveTo>
                    <a:pt x="673" y="799"/>
                  </a:moveTo>
                  <a:lnTo>
                    <a:pt x="673" y="843"/>
                  </a:lnTo>
                  <a:moveTo>
                    <a:pt x="696" y="788"/>
                  </a:moveTo>
                  <a:lnTo>
                    <a:pt x="673" y="799"/>
                  </a:lnTo>
                  <a:moveTo>
                    <a:pt x="664" y="850"/>
                  </a:moveTo>
                  <a:lnTo>
                    <a:pt x="608" y="850"/>
                  </a:lnTo>
                  <a:moveTo>
                    <a:pt x="673" y="843"/>
                  </a:moveTo>
                  <a:lnTo>
                    <a:pt x="664" y="850"/>
                  </a:lnTo>
                </a:path>
              </a:pathLst>
            </a:custGeom>
            <a:noFill/>
            <a:ln w="2554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96" name="path"/>
            <p:cNvSpPr/>
            <p:nvPr/>
          </p:nvSpPr>
          <p:spPr>
            <a:xfrm>
              <a:off x="245130" y="0"/>
              <a:ext cx="1692366" cy="29210"/>
            </a:xfrm>
            <a:custGeom>
              <a:avLst/>
              <a:gdLst/>
              <a:ahLst/>
              <a:cxnLst/>
              <a:rect l="0" t="0" r="0" b="0"/>
              <a:pathLst>
                <a:path w="2665" h="46">
                  <a:moveTo>
                    <a:pt x="0" y="17"/>
                  </a:moveTo>
                  <a:lnTo>
                    <a:pt x="2665" y="28"/>
                  </a:lnTo>
                </a:path>
              </a:pathLst>
            </a:custGeom>
            <a:noFill/>
            <a:ln w="22225" cap="flat">
              <a:solidFill>
                <a:srgbClr val="41719C">
                  <a:alpha val="100000"/>
                </a:srgbClr>
              </a:solidFill>
              <a:prstDash val="dash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98" name="textbox 898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900" name="picture 9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902" name="picture 9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graphicFrame>
        <p:nvGraphicFramePr>
          <p:cNvPr id="904" name="table 904"/>
          <p:cNvGraphicFramePr>
            <a:graphicFrameLocks noGrp="1"/>
          </p:cNvGraphicFramePr>
          <p:nvPr/>
        </p:nvGraphicFramePr>
        <p:xfrm>
          <a:off x="674369" y="844550"/>
          <a:ext cx="10843259" cy="5542280"/>
        </p:xfrm>
        <a:graphic>
          <a:graphicData uri="http://schemas.openxmlformats.org/drawingml/2006/table">
            <a:tbl>
              <a:tblPr/>
              <a:tblGrid>
                <a:gridCol w="1508125"/>
                <a:gridCol w="3913504"/>
                <a:gridCol w="1971039"/>
                <a:gridCol w="3450590"/>
              </a:tblGrid>
              <a:tr h="3416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324485" algn="l" rtl="0" eaLnBrk="0">
                        <a:lnSpc>
                          <a:spcPts val="1860"/>
                        </a:lnSpc>
                        <a:spcBef>
                          <a:spcPts val="0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检测工位: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657350" algn="l" rtl="0" eaLnBrk="0">
                        <a:lnSpc>
                          <a:spcPts val="186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工位五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lang="en-US" altLang="en-US" sz="1000" dirty="0"/>
                    </a:p>
                    <a:p>
                      <a:pPr marL="171450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镜头&amp;相机&amp;光源参数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224155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检测项内容: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72009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产品反面-积料(开裂、缺料)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55">
                <a:tc rowSpan="8" grid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798570" indent="-5080" algn="l" rtl="0" eaLnBrk="0">
                        <a:lnSpc>
                          <a:spcPct val="97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镜头到产品工作距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  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离:370mm±20mm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4035425" indent="-19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光源到产品工作距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离:160mm±20mm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8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09855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BSY-MFA230-S50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04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9461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相机类型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09855" algn="l" rtl="0" eaLnBrk="0">
                        <a:lnSpc>
                          <a:spcPct val="85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BSY-CS050-10GM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6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933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光源类型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06680" algn="l" rtl="0" eaLnBrk="0">
                        <a:lnSpc>
                          <a:spcPct val="95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同轴光源(黑色背景)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34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像元尺寸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marL="10477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3.45um*3.45um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6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9461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视野大小（X,Y）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lang="en-US" altLang="en-US" sz="1000" dirty="0"/>
                    </a:p>
                    <a:p>
                      <a:pPr marL="10731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54mm*44mm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6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marL="9334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分辨率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02235" algn="l" rtl="0" eaLnBrk="0">
                        <a:lnSpc>
                          <a:spcPct val="84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2448*2048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369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94615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相机状态参数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00965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曝光时间:500us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900" dirty="0"/>
                    </a:p>
                    <a:p>
                      <a:pPr marL="933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900" dirty="0"/>
                    </a:p>
                    <a:p>
                      <a:pPr marL="9334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光源亮度220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1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94000"/>
                        </a:lnSpc>
                      </a:pPr>
                      <a:endParaRPr lang="en-US" altLang="en-US" sz="100" dirty="0"/>
                    </a:p>
                    <a:p>
                      <a:pPr marL="273685" algn="l" rtl="0" eaLnBrk="0">
                        <a:lnSpc>
                          <a:spcPct val="99000"/>
                        </a:lnSpc>
                      </a:pPr>
                      <a:r>
                        <a:rPr sz="1500" kern="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需要黑色背景，玻璃不要反光的玻璃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.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镜头状态参数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93345" algn="l" rtl="0" eaLnBrk="0">
                        <a:lnSpc>
                          <a:spcPct val="9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光圈5.6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06" name="table 906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908" name="textbox 908"/>
          <p:cNvSpPr/>
          <p:nvPr/>
        </p:nvSpPr>
        <p:spPr>
          <a:xfrm>
            <a:off x="-12699" y="250952"/>
            <a:ext cx="2769870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algn="r" rtl="0" eaLnBrk="0">
              <a:lnSpc>
                <a:spcPct val="97000"/>
              </a:lnSpc>
              <a:spcBef>
                <a:spcPts val="0"/>
              </a:spcBef>
            </a:pPr>
            <a:r>
              <a:rPr sz="3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6、视觉架设</a:t>
            </a:r>
            <a:endParaRPr lang="en-US" altLang="en-US" sz="3200" dirty="0"/>
          </a:p>
        </p:txBody>
      </p:sp>
      <p:pic>
        <p:nvPicPr>
          <p:cNvPr id="910" name="picture 9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912" name="picture 9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914" name="path"/>
          <p:cNvSpPr/>
          <p:nvPr/>
        </p:nvSpPr>
        <p:spPr>
          <a:xfrm>
            <a:off x="3184351" y="3633533"/>
            <a:ext cx="1692366" cy="29210"/>
          </a:xfrm>
          <a:custGeom>
            <a:avLst/>
            <a:gdLst/>
            <a:ahLst/>
            <a:cxnLst/>
            <a:rect l="0" t="0" r="0" b="0"/>
            <a:pathLst>
              <a:path w="2665" h="46">
                <a:moveTo>
                  <a:pt x="0" y="17"/>
                </a:moveTo>
                <a:lnTo>
                  <a:pt x="2665" y="28"/>
                </a:lnTo>
              </a:path>
            </a:pathLst>
          </a:custGeom>
          <a:noFill/>
          <a:ln w="22225" cap="flat">
            <a:solidFill>
              <a:srgbClr val="41719C">
                <a:alpha val="100000"/>
              </a:srgbClr>
            </a:solidFill>
            <a:prstDash val="dash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916" name="table 916"/>
          <p:cNvGraphicFramePr>
            <a:graphicFrameLocks noGrp="1"/>
          </p:cNvGraphicFramePr>
          <p:nvPr/>
        </p:nvGraphicFramePr>
        <p:xfrm>
          <a:off x="2971545" y="2177541"/>
          <a:ext cx="577849" cy="403859"/>
        </p:xfrm>
        <a:graphic>
          <a:graphicData uri="http://schemas.openxmlformats.org/drawingml/2006/table">
            <a:tbl>
              <a:tblPr/>
              <a:tblGrid>
                <a:gridCol w="577849"/>
              </a:tblGrid>
              <a:tr h="403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96" name="group 96"/>
          <p:cNvGrpSpPr/>
          <p:nvPr/>
        </p:nvGrpSpPr>
        <p:grpSpPr>
          <a:xfrm rot="21600000">
            <a:off x="2971545" y="2183891"/>
            <a:ext cx="578104" cy="391667"/>
            <a:chOff x="0" y="0"/>
            <a:chExt cx="578104" cy="391667"/>
          </a:xfrm>
        </p:grpSpPr>
        <p:sp>
          <p:nvSpPr>
            <p:cNvPr id="918" name="path"/>
            <p:cNvSpPr/>
            <p:nvPr/>
          </p:nvSpPr>
          <p:spPr>
            <a:xfrm>
              <a:off x="6350" y="0"/>
              <a:ext cx="565404" cy="391667"/>
            </a:xfrm>
            <a:custGeom>
              <a:avLst/>
              <a:gdLst/>
              <a:ahLst/>
              <a:cxnLst/>
              <a:rect l="0" t="0" r="0" b="0"/>
              <a:pathLst>
                <a:path w="890" h="616">
                  <a:moveTo>
                    <a:pt x="0" y="102"/>
                  </a:moveTo>
                  <a:moveTo>
                    <a:pt x="0" y="102"/>
                  </a:moveTo>
                  <a:cubicBezTo>
                    <a:pt x="0" y="45"/>
                    <a:pt x="199" y="0"/>
                    <a:pt x="445" y="0"/>
                  </a:cubicBezTo>
                  <a:cubicBezTo>
                    <a:pt x="691" y="0"/>
                    <a:pt x="890" y="45"/>
                    <a:pt x="890" y="102"/>
                  </a:cubicBezTo>
                  <a:lnTo>
                    <a:pt x="890" y="514"/>
                  </a:lnTo>
                  <a:cubicBezTo>
                    <a:pt x="890" y="570"/>
                    <a:pt x="691" y="616"/>
                    <a:pt x="445" y="616"/>
                  </a:cubicBezTo>
                  <a:cubicBezTo>
                    <a:pt x="199" y="616"/>
                    <a:pt x="0" y="570"/>
                    <a:pt x="0" y="514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5B9BD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20" name="path"/>
            <p:cNvSpPr/>
            <p:nvPr/>
          </p:nvSpPr>
          <p:spPr>
            <a:xfrm>
              <a:off x="0" y="58928"/>
              <a:ext cx="578104" cy="77977"/>
            </a:xfrm>
            <a:custGeom>
              <a:avLst/>
              <a:gdLst/>
              <a:ahLst/>
              <a:cxnLst/>
              <a:rect l="0" t="0" r="0" b="0"/>
              <a:pathLst>
                <a:path w="910" h="122">
                  <a:moveTo>
                    <a:pt x="900" y="10"/>
                  </a:moveTo>
                  <a:cubicBezTo>
                    <a:pt x="900" y="66"/>
                    <a:pt x="701" y="112"/>
                    <a:pt x="455" y="112"/>
                  </a:cubicBezTo>
                  <a:cubicBezTo>
                    <a:pt x="209" y="112"/>
                    <a:pt x="10" y="66"/>
                    <a:pt x="10" y="10"/>
                  </a:cubicBezTo>
                </a:path>
              </a:pathLst>
            </a:custGeom>
            <a:noFill/>
            <a:ln w="12700" cap="flat">
              <a:solidFill>
                <a:srgbClr val="2E75B6">
                  <a:alpha val="100000"/>
                </a:srgbClr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22" name="path"/>
          <p:cNvSpPr/>
          <p:nvPr/>
        </p:nvSpPr>
        <p:spPr>
          <a:xfrm>
            <a:off x="3017299" y="4710240"/>
            <a:ext cx="396859" cy="477802"/>
          </a:xfrm>
          <a:custGeom>
            <a:avLst/>
            <a:gdLst/>
            <a:ahLst/>
            <a:cxnLst/>
            <a:rect l="0" t="0" r="0" b="0"/>
            <a:pathLst>
              <a:path w="624" h="752">
                <a:moveTo>
                  <a:pt x="2" y="132"/>
                </a:moveTo>
                <a:lnTo>
                  <a:pt x="2" y="674"/>
                </a:lnTo>
                <a:moveTo>
                  <a:pt x="618" y="250"/>
                </a:moveTo>
                <a:lnTo>
                  <a:pt x="618" y="674"/>
                </a:lnTo>
                <a:moveTo>
                  <a:pt x="89" y="250"/>
                </a:moveTo>
                <a:lnTo>
                  <a:pt x="75" y="674"/>
                </a:lnTo>
                <a:moveTo>
                  <a:pt x="608" y="167"/>
                </a:moveTo>
                <a:cubicBezTo>
                  <a:pt x="420" y="112"/>
                  <a:pt x="209" y="112"/>
                  <a:pt x="20" y="167"/>
                </a:cubicBezTo>
                <a:moveTo>
                  <a:pt x="599" y="119"/>
                </a:moveTo>
                <a:lnTo>
                  <a:pt x="25" y="119"/>
                </a:lnTo>
                <a:moveTo>
                  <a:pt x="618" y="250"/>
                </a:moveTo>
                <a:lnTo>
                  <a:pt x="89" y="250"/>
                </a:lnTo>
                <a:moveTo>
                  <a:pt x="599" y="1"/>
                </a:moveTo>
                <a:lnTo>
                  <a:pt x="25" y="1"/>
                </a:lnTo>
                <a:moveTo>
                  <a:pt x="126" y="236"/>
                </a:moveTo>
                <a:cubicBezTo>
                  <a:pt x="140" y="236"/>
                  <a:pt x="149" y="232"/>
                  <a:pt x="153" y="226"/>
                </a:cubicBezTo>
                <a:moveTo>
                  <a:pt x="153" y="226"/>
                </a:moveTo>
                <a:cubicBezTo>
                  <a:pt x="158" y="215"/>
                  <a:pt x="158" y="208"/>
                  <a:pt x="153" y="201"/>
                </a:cubicBezTo>
                <a:moveTo>
                  <a:pt x="153" y="201"/>
                </a:moveTo>
                <a:cubicBezTo>
                  <a:pt x="149" y="191"/>
                  <a:pt x="140" y="188"/>
                  <a:pt x="126" y="188"/>
                </a:cubicBezTo>
                <a:moveTo>
                  <a:pt x="126" y="188"/>
                </a:moveTo>
                <a:cubicBezTo>
                  <a:pt x="112" y="188"/>
                  <a:pt x="103" y="191"/>
                  <a:pt x="98" y="201"/>
                </a:cubicBezTo>
                <a:moveTo>
                  <a:pt x="98" y="201"/>
                </a:moveTo>
                <a:cubicBezTo>
                  <a:pt x="94" y="208"/>
                  <a:pt x="94" y="215"/>
                  <a:pt x="98" y="226"/>
                </a:cubicBezTo>
                <a:moveTo>
                  <a:pt x="98" y="226"/>
                </a:moveTo>
                <a:cubicBezTo>
                  <a:pt x="103" y="232"/>
                  <a:pt x="112" y="236"/>
                  <a:pt x="126" y="236"/>
                </a:cubicBezTo>
                <a:moveTo>
                  <a:pt x="25" y="1"/>
                </a:moveTo>
                <a:lnTo>
                  <a:pt x="25" y="119"/>
                </a:lnTo>
                <a:moveTo>
                  <a:pt x="25" y="119"/>
                </a:moveTo>
                <a:cubicBezTo>
                  <a:pt x="20" y="119"/>
                  <a:pt x="11" y="122"/>
                  <a:pt x="11" y="125"/>
                </a:cubicBezTo>
                <a:moveTo>
                  <a:pt x="11" y="125"/>
                </a:moveTo>
                <a:cubicBezTo>
                  <a:pt x="6" y="129"/>
                  <a:pt x="6" y="129"/>
                  <a:pt x="6" y="132"/>
                </a:cubicBezTo>
                <a:moveTo>
                  <a:pt x="20" y="167"/>
                </a:moveTo>
                <a:cubicBezTo>
                  <a:pt x="16" y="167"/>
                  <a:pt x="11" y="170"/>
                  <a:pt x="6" y="170"/>
                </a:cubicBezTo>
                <a:moveTo>
                  <a:pt x="20" y="167"/>
                </a:moveTo>
                <a:cubicBezTo>
                  <a:pt x="11" y="170"/>
                  <a:pt x="6" y="174"/>
                  <a:pt x="6" y="177"/>
                </a:cubicBezTo>
                <a:moveTo>
                  <a:pt x="6" y="177"/>
                </a:moveTo>
                <a:cubicBezTo>
                  <a:pt x="6" y="181"/>
                  <a:pt x="6" y="181"/>
                  <a:pt x="6" y="181"/>
                </a:cubicBezTo>
                <a:moveTo>
                  <a:pt x="622" y="132"/>
                </a:moveTo>
                <a:lnTo>
                  <a:pt x="622" y="250"/>
                </a:lnTo>
                <a:moveTo>
                  <a:pt x="498" y="236"/>
                </a:moveTo>
                <a:cubicBezTo>
                  <a:pt x="512" y="236"/>
                  <a:pt x="521" y="232"/>
                  <a:pt x="526" y="226"/>
                </a:cubicBezTo>
                <a:moveTo>
                  <a:pt x="526" y="226"/>
                </a:moveTo>
                <a:cubicBezTo>
                  <a:pt x="530" y="215"/>
                  <a:pt x="530" y="208"/>
                  <a:pt x="526" y="201"/>
                </a:cubicBezTo>
                <a:moveTo>
                  <a:pt x="526" y="201"/>
                </a:moveTo>
                <a:cubicBezTo>
                  <a:pt x="521" y="191"/>
                  <a:pt x="512" y="188"/>
                  <a:pt x="498" y="188"/>
                </a:cubicBezTo>
                <a:moveTo>
                  <a:pt x="498" y="188"/>
                </a:moveTo>
                <a:cubicBezTo>
                  <a:pt x="484" y="188"/>
                  <a:pt x="475" y="191"/>
                  <a:pt x="471" y="201"/>
                </a:cubicBezTo>
                <a:moveTo>
                  <a:pt x="471" y="201"/>
                </a:moveTo>
                <a:cubicBezTo>
                  <a:pt x="466" y="208"/>
                  <a:pt x="466" y="215"/>
                  <a:pt x="471" y="226"/>
                </a:cubicBezTo>
                <a:moveTo>
                  <a:pt x="471" y="226"/>
                </a:moveTo>
                <a:cubicBezTo>
                  <a:pt x="475" y="232"/>
                  <a:pt x="484" y="236"/>
                  <a:pt x="498" y="236"/>
                </a:cubicBezTo>
                <a:moveTo>
                  <a:pt x="599" y="1"/>
                </a:moveTo>
                <a:lnTo>
                  <a:pt x="599" y="119"/>
                </a:lnTo>
                <a:moveTo>
                  <a:pt x="618" y="132"/>
                </a:moveTo>
                <a:cubicBezTo>
                  <a:pt x="618" y="129"/>
                  <a:pt x="613" y="122"/>
                  <a:pt x="608" y="122"/>
                </a:cubicBezTo>
                <a:moveTo>
                  <a:pt x="608" y="122"/>
                </a:moveTo>
                <a:cubicBezTo>
                  <a:pt x="604" y="119"/>
                  <a:pt x="604" y="119"/>
                  <a:pt x="599" y="119"/>
                </a:cubicBezTo>
                <a:moveTo>
                  <a:pt x="618" y="181"/>
                </a:moveTo>
                <a:cubicBezTo>
                  <a:pt x="618" y="177"/>
                  <a:pt x="613" y="170"/>
                  <a:pt x="608" y="170"/>
                </a:cubicBezTo>
                <a:moveTo>
                  <a:pt x="608" y="170"/>
                </a:moveTo>
                <a:cubicBezTo>
                  <a:pt x="608" y="167"/>
                  <a:pt x="608" y="167"/>
                  <a:pt x="604" y="167"/>
                </a:cubicBezTo>
                <a:moveTo>
                  <a:pt x="622" y="250"/>
                </a:moveTo>
                <a:lnTo>
                  <a:pt x="618" y="250"/>
                </a:lnTo>
                <a:moveTo>
                  <a:pt x="618" y="674"/>
                </a:moveTo>
                <a:lnTo>
                  <a:pt x="2" y="674"/>
                </a:lnTo>
                <a:moveTo>
                  <a:pt x="562" y="750"/>
                </a:moveTo>
                <a:lnTo>
                  <a:pt x="310" y="750"/>
                </a:lnTo>
                <a:moveTo>
                  <a:pt x="6" y="743"/>
                </a:moveTo>
                <a:lnTo>
                  <a:pt x="2" y="674"/>
                </a:lnTo>
                <a:moveTo>
                  <a:pt x="250" y="636"/>
                </a:moveTo>
                <a:cubicBezTo>
                  <a:pt x="250" y="619"/>
                  <a:pt x="241" y="605"/>
                  <a:pt x="218" y="598"/>
                </a:cubicBezTo>
                <a:moveTo>
                  <a:pt x="218" y="598"/>
                </a:moveTo>
                <a:cubicBezTo>
                  <a:pt x="199" y="588"/>
                  <a:pt x="181" y="588"/>
                  <a:pt x="158" y="598"/>
                </a:cubicBezTo>
                <a:moveTo>
                  <a:pt x="158" y="598"/>
                </a:moveTo>
                <a:cubicBezTo>
                  <a:pt x="140" y="605"/>
                  <a:pt x="130" y="619"/>
                  <a:pt x="130" y="636"/>
                </a:cubicBezTo>
              </a:path>
            </a:pathLst>
          </a:custGeom>
          <a:noFill/>
          <a:ln w="2554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4" name="path"/>
          <p:cNvSpPr/>
          <p:nvPr/>
        </p:nvSpPr>
        <p:spPr>
          <a:xfrm>
            <a:off x="3020218" y="5094337"/>
            <a:ext cx="393941" cy="109043"/>
          </a:xfrm>
          <a:custGeom>
            <a:avLst/>
            <a:gdLst/>
            <a:ahLst/>
            <a:cxnLst/>
            <a:rect l="0" t="0" r="0" b="0"/>
            <a:pathLst>
              <a:path w="620" h="171">
                <a:moveTo>
                  <a:pt x="186" y="45"/>
                </a:moveTo>
                <a:cubicBezTo>
                  <a:pt x="190" y="45"/>
                  <a:pt x="199" y="42"/>
                  <a:pt x="199" y="38"/>
                </a:cubicBezTo>
                <a:moveTo>
                  <a:pt x="199" y="38"/>
                </a:moveTo>
                <a:cubicBezTo>
                  <a:pt x="204" y="35"/>
                  <a:pt x="204" y="28"/>
                  <a:pt x="199" y="25"/>
                </a:cubicBezTo>
                <a:moveTo>
                  <a:pt x="199" y="25"/>
                </a:moveTo>
                <a:cubicBezTo>
                  <a:pt x="199" y="21"/>
                  <a:pt x="190" y="18"/>
                  <a:pt x="186" y="18"/>
                </a:cubicBezTo>
                <a:moveTo>
                  <a:pt x="186" y="18"/>
                </a:moveTo>
                <a:cubicBezTo>
                  <a:pt x="181" y="18"/>
                  <a:pt x="172" y="21"/>
                  <a:pt x="172" y="25"/>
                </a:cubicBezTo>
                <a:moveTo>
                  <a:pt x="172" y="25"/>
                </a:moveTo>
                <a:cubicBezTo>
                  <a:pt x="167" y="28"/>
                  <a:pt x="167" y="35"/>
                  <a:pt x="172" y="38"/>
                </a:cubicBezTo>
                <a:moveTo>
                  <a:pt x="172" y="38"/>
                </a:moveTo>
                <a:cubicBezTo>
                  <a:pt x="172" y="42"/>
                  <a:pt x="181" y="45"/>
                  <a:pt x="186" y="45"/>
                </a:cubicBezTo>
                <a:moveTo>
                  <a:pt x="227" y="31"/>
                </a:moveTo>
                <a:cubicBezTo>
                  <a:pt x="227" y="21"/>
                  <a:pt x="218" y="11"/>
                  <a:pt x="204" y="4"/>
                </a:cubicBezTo>
                <a:moveTo>
                  <a:pt x="204" y="4"/>
                </a:moveTo>
                <a:cubicBezTo>
                  <a:pt x="195" y="0"/>
                  <a:pt x="176" y="0"/>
                  <a:pt x="163" y="4"/>
                </a:cubicBezTo>
                <a:moveTo>
                  <a:pt x="163" y="4"/>
                </a:moveTo>
                <a:cubicBezTo>
                  <a:pt x="153" y="11"/>
                  <a:pt x="144" y="21"/>
                  <a:pt x="144" y="31"/>
                </a:cubicBezTo>
                <a:moveTo>
                  <a:pt x="144" y="69"/>
                </a:moveTo>
                <a:lnTo>
                  <a:pt x="144" y="31"/>
                </a:lnTo>
                <a:moveTo>
                  <a:pt x="126" y="69"/>
                </a:moveTo>
                <a:lnTo>
                  <a:pt x="126" y="31"/>
                </a:lnTo>
                <a:moveTo>
                  <a:pt x="227" y="69"/>
                </a:moveTo>
                <a:lnTo>
                  <a:pt x="227" y="31"/>
                </a:lnTo>
                <a:moveTo>
                  <a:pt x="241" y="69"/>
                </a:moveTo>
                <a:lnTo>
                  <a:pt x="241" y="31"/>
                </a:lnTo>
                <a:moveTo>
                  <a:pt x="305" y="145"/>
                </a:moveTo>
                <a:lnTo>
                  <a:pt x="11" y="145"/>
                </a:lnTo>
                <a:moveTo>
                  <a:pt x="2" y="138"/>
                </a:moveTo>
                <a:cubicBezTo>
                  <a:pt x="2" y="142"/>
                  <a:pt x="2" y="142"/>
                  <a:pt x="6" y="145"/>
                </a:cubicBezTo>
                <a:moveTo>
                  <a:pt x="6" y="145"/>
                </a:moveTo>
                <a:cubicBezTo>
                  <a:pt x="6" y="145"/>
                  <a:pt x="11" y="145"/>
                  <a:pt x="11" y="145"/>
                </a:cubicBezTo>
                <a:moveTo>
                  <a:pt x="618" y="69"/>
                </a:moveTo>
                <a:lnTo>
                  <a:pt x="613" y="138"/>
                </a:lnTo>
                <a:moveTo>
                  <a:pt x="618" y="69"/>
                </a:moveTo>
                <a:lnTo>
                  <a:pt x="613" y="69"/>
                </a:lnTo>
                <a:moveTo>
                  <a:pt x="604" y="145"/>
                </a:moveTo>
                <a:lnTo>
                  <a:pt x="558" y="145"/>
                </a:lnTo>
                <a:moveTo>
                  <a:pt x="604" y="145"/>
                </a:moveTo>
                <a:cubicBezTo>
                  <a:pt x="608" y="145"/>
                  <a:pt x="608" y="145"/>
                  <a:pt x="613" y="142"/>
                </a:cubicBezTo>
                <a:moveTo>
                  <a:pt x="613" y="142"/>
                </a:moveTo>
                <a:cubicBezTo>
                  <a:pt x="613" y="142"/>
                  <a:pt x="613" y="138"/>
                  <a:pt x="613" y="138"/>
                </a:cubicBezTo>
                <a:moveTo>
                  <a:pt x="323" y="169"/>
                </a:moveTo>
                <a:lnTo>
                  <a:pt x="539" y="169"/>
                </a:lnTo>
                <a:moveTo>
                  <a:pt x="539" y="152"/>
                </a:moveTo>
                <a:lnTo>
                  <a:pt x="323" y="152"/>
                </a:lnTo>
                <a:moveTo>
                  <a:pt x="305" y="145"/>
                </a:moveTo>
                <a:lnTo>
                  <a:pt x="305" y="152"/>
                </a:lnTo>
                <a:moveTo>
                  <a:pt x="323" y="169"/>
                </a:moveTo>
                <a:lnTo>
                  <a:pt x="305" y="169"/>
                </a:lnTo>
                <a:moveTo>
                  <a:pt x="323" y="152"/>
                </a:moveTo>
                <a:lnTo>
                  <a:pt x="305" y="152"/>
                </a:lnTo>
                <a:moveTo>
                  <a:pt x="323" y="152"/>
                </a:moveTo>
                <a:lnTo>
                  <a:pt x="323" y="169"/>
                </a:lnTo>
                <a:moveTo>
                  <a:pt x="558" y="145"/>
                </a:moveTo>
                <a:lnTo>
                  <a:pt x="558" y="152"/>
                </a:lnTo>
                <a:moveTo>
                  <a:pt x="539" y="152"/>
                </a:moveTo>
                <a:lnTo>
                  <a:pt x="558" y="152"/>
                </a:lnTo>
                <a:moveTo>
                  <a:pt x="539" y="169"/>
                </a:moveTo>
                <a:lnTo>
                  <a:pt x="562" y="169"/>
                </a:lnTo>
                <a:moveTo>
                  <a:pt x="539" y="152"/>
                </a:moveTo>
                <a:lnTo>
                  <a:pt x="539" y="169"/>
                </a:lnTo>
              </a:path>
            </a:pathLst>
          </a:custGeom>
          <a:noFill/>
          <a:ln w="2554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6" name="path"/>
          <p:cNvSpPr/>
          <p:nvPr/>
        </p:nvSpPr>
        <p:spPr>
          <a:xfrm>
            <a:off x="3212812" y="5201189"/>
            <a:ext cx="166329" cy="565498"/>
          </a:xfrm>
          <a:custGeom>
            <a:avLst/>
            <a:gdLst/>
            <a:ahLst/>
            <a:cxnLst/>
            <a:rect l="0" t="0" r="0" b="0"/>
            <a:pathLst>
              <a:path w="261" h="890">
                <a:moveTo>
                  <a:pt x="2" y="1"/>
                </a:moveTo>
                <a:lnTo>
                  <a:pt x="2" y="233"/>
                </a:lnTo>
                <a:moveTo>
                  <a:pt x="259" y="233"/>
                </a:moveTo>
                <a:lnTo>
                  <a:pt x="259" y="1"/>
                </a:lnTo>
                <a:moveTo>
                  <a:pt x="245" y="233"/>
                </a:moveTo>
                <a:lnTo>
                  <a:pt x="245" y="270"/>
                </a:lnTo>
                <a:moveTo>
                  <a:pt x="11" y="270"/>
                </a:moveTo>
                <a:lnTo>
                  <a:pt x="11" y="233"/>
                </a:lnTo>
                <a:moveTo>
                  <a:pt x="245" y="233"/>
                </a:moveTo>
                <a:lnTo>
                  <a:pt x="11" y="233"/>
                </a:lnTo>
                <a:moveTo>
                  <a:pt x="11" y="233"/>
                </a:moveTo>
                <a:lnTo>
                  <a:pt x="2" y="233"/>
                </a:lnTo>
                <a:moveTo>
                  <a:pt x="259" y="233"/>
                </a:moveTo>
                <a:lnTo>
                  <a:pt x="245" y="233"/>
                </a:lnTo>
                <a:moveTo>
                  <a:pt x="2" y="308"/>
                </a:moveTo>
                <a:lnTo>
                  <a:pt x="259" y="308"/>
                </a:lnTo>
                <a:moveTo>
                  <a:pt x="245" y="270"/>
                </a:moveTo>
                <a:lnTo>
                  <a:pt x="11" y="270"/>
                </a:lnTo>
                <a:moveTo>
                  <a:pt x="2" y="308"/>
                </a:moveTo>
                <a:lnTo>
                  <a:pt x="2" y="426"/>
                </a:lnTo>
                <a:moveTo>
                  <a:pt x="2" y="308"/>
                </a:moveTo>
                <a:lnTo>
                  <a:pt x="6" y="270"/>
                </a:lnTo>
                <a:moveTo>
                  <a:pt x="6" y="270"/>
                </a:moveTo>
                <a:lnTo>
                  <a:pt x="11" y="270"/>
                </a:lnTo>
                <a:moveTo>
                  <a:pt x="259" y="426"/>
                </a:moveTo>
                <a:lnTo>
                  <a:pt x="259" y="308"/>
                </a:lnTo>
                <a:moveTo>
                  <a:pt x="255" y="270"/>
                </a:moveTo>
                <a:lnTo>
                  <a:pt x="259" y="308"/>
                </a:lnTo>
                <a:moveTo>
                  <a:pt x="245" y="270"/>
                </a:moveTo>
                <a:lnTo>
                  <a:pt x="255" y="270"/>
                </a:lnTo>
                <a:moveTo>
                  <a:pt x="130" y="874"/>
                </a:moveTo>
                <a:cubicBezTo>
                  <a:pt x="121" y="864"/>
                  <a:pt x="107" y="861"/>
                  <a:pt x="94" y="861"/>
                </a:cubicBezTo>
                <a:moveTo>
                  <a:pt x="94" y="861"/>
                </a:moveTo>
                <a:cubicBezTo>
                  <a:pt x="80" y="861"/>
                  <a:pt x="71" y="868"/>
                  <a:pt x="66" y="874"/>
                </a:cubicBezTo>
                <a:moveTo>
                  <a:pt x="66" y="874"/>
                </a:moveTo>
                <a:cubicBezTo>
                  <a:pt x="75" y="885"/>
                  <a:pt x="89" y="888"/>
                  <a:pt x="103" y="888"/>
                </a:cubicBezTo>
                <a:moveTo>
                  <a:pt x="103" y="888"/>
                </a:moveTo>
                <a:cubicBezTo>
                  <a:pt x="117" y="888"/>
                  <a:pt x="126" y="881"/>
                  <a:pt x="130" y="874"/>
                </a:cubicBezTo>
                <a:moveTo>
                  <a:pt x="66" y="643"/>
                </a:moveTo>
                <a:lnTo>
                  <a:pt x="190" y="643"/>
                </a:lnTo>
                <a:moveTo>
                  <a:pt x="259" y="426"/>
                </a:moveTo>
                <a:lnTo>
                  <a:pt x="2" y="426"/>
                </a:lnTo>
                <a:moveTo>
                  <a:pt x="66" y="643"/>
                </a:moveTo>
                <a:lnTo>
                  <a:pt x="66" y="874"/>
                </a:lnTo>
                <a:moveTo>
                  <a:pt x="39" y="643"/>
                </a:moveTo>
                <a:lnTo>
                  <a:pt x="2" y="426"/>
                </a:lnTo>
                <a:moveTo>
                  <a:pt x="66" y="643"/>
                </a:moveTo>
                <a:lnTo>
                  <a:pt x="39" y="643"/>
                </a:lnTo>
                <a:moveTo>
                  <a:pt x="190" y="643"/>
                </a:moveTo>
                <a:lnTo>
                  <a:pt x="190" y="874"/>
                </a:lnTo>
                <a:moveTo>
                  <a:pt x="218" y="643"/>
                </a:moveTo>
                <a:lnTo>
                  <a:pt x="259" y="426"/>
                </a:lnTo>
                <a:moveTo>
                  <a:pt x="190" y="643"/>
                </a:moveTo>
                <a:lnTo>
                  <a:pt x="218" y="643"/>
                </a:lnTo>
                <a:moveTo>
                  <a:pt x="126" y="874"/>
                </a:moveTo>
                <a:cubicBezTo>
                  <a:pt x="135" y="885"/>
                  <a:pt x="149" y="888"/>
                  <a:pt x="163" y="888"/>
                </a:cubicBezTo>
                <a:moveTo>
                  <a:pt x="163" y="888"/>
                </a:moveTo>
                <a:cubicBezTo>
                  <a:pt x="176" y="888"/>
                  <a:pt x="186" y="881"/>
                  <a:pt x="190" y="874"/>
                </a:cubicBezTo>
              </a:path>
            </a:pathLst>
          </a:custGeom>
          <a:noFill/>
          <a:ln w="2554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8" name="rect"/>
          <p:cNvSpPr/>
          <p:nvPr/>
        </p:nvSpPr>
        <p:spPr>
          <a:xfrm>
            <a:off x="3173285" y="2184577"/>
            <a:ext cx="46989" cy="3590443"/>
          </a:xfrm>
          <a:prstGeom prst="rect">
            <a:avLst/>
          </a:prstGeom>
          <a:solidFill>
            <a:srgbClr val="41719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0" name="path"/>
          <p:cNvSpPr/>
          <p:nvPr/>
        </p:nvSpPr>
        <p:spPr>
          <a:xfrm>
            <a:off x="3757784" y="2835476"/>
            <a:ext cx="58966" cy="776736"/>
          </a:xfrm>
          <a:custGeom>
            <a:avLst/>
            <a:gdLst/>
            <a:ahLst/>
            <a:cxnLst/>
            <a:rect l="0" t="0" r="0" b="0"/>
            <a:pathLst>
              <a:path w="92" h="1223">
                <a:moveTo>
                  <a:pt x="90" y="2"/>
                </a:moveTo>
                <a:lnTo>
                  <a:pt x="90" y="1220"/>
                </a:lnTo>
                <a:moveTo>
                  <a:pt x="2" y="25"/>
                </a:moveTo>
                <a:lnTo>
                  <a:pt x="2" y="1115"/>
                </a:lnTo>
                <a:moveTo>
                  <a:pt x="90" y="584"/>
                </a:moveTo>
                <a:lnTo>
                  <a:pt x="2" y="684"/>
                </a:lnTo>
                <a:moveTo>
                  <a:pt x="90" y="497"/>
                </a:moveTo>
                <a:lnTo>
                  <a:pt x="2" y="597"/>
                </a:lnTo>
                <a:moveTo>
                  <a:pt x="90" y="231"/>
                </a:moveTo>
                <a:lnTo>
                  <a:pt x="2" y="336"/>
                </a:lnTo>
                <a:moveTo>
                  <a:pt x="90" y="144"/>
                </a:moveTo>
                <a:lnTo>
                  <a:pt x="2" y="249"/>
                </a:lnTo>
              </a:path>
            </a:pathLst>
          </a:custGeom>
          <a:noFill/>
          <a:ln w="2736" cap="rnd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2" name="path"/>
          <p:cNvSpPr/>
          <p:nvPr/>
        </p:nvSpPr>
        <p:spPr>
          <a:xfrm>
            <a:off x="3147621" y="2850022"/>
            <a:ext cx="612726" cy="695307"/>
          </a:xfrm>
          <a:custGeom>
            <a:avLst/>
            <a:gdLst/>
            <a:ahLst/>
            <a:cxnLst/>
            <a:rect l="0" t="0" r="0" b="0"/>
            <a:pathLst>
              <a:path w="964" h="1094">
                <a:moveTo>
                  <a:pt x="962" y="38"/>
                </a:moveTo>
                <a:lnTo>
                  <a:pt x="30" y="1092"/>
                </a:lnTo>
                <a:moveTo>
                  <a:pt x="962" y="2"/>
                </a:moveTo>
                <a:lnTo>
                  <a:pt x="2" y="1092"/>
                </a:lnTo>
              </a:path>
            </a:pathLst>
          </a:custGeom>
          <a:noFill/>
          <a:ln w="2736" cap="rnd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4" name="path"/>
          <p:cNvSpPr/>
          <p:nvPr/>
        </p:nvSpPr>
        <p:spPr>
          <a:xfrm>
            <a:off x="2083712" y="3414413"/>
            <a:ext cx="471723" cy="212354"/>
          </a:xfrm>
          <a:custGeom>
            <a:avLst/>
            <a:gdLst/>
            <a:ahLst/>
            <a:cxnLst/>
            <a:rect l="0" t="0" r="0" b="0"/>
            <a:pathLst>
              <a:path w="742" h="334">
                <a:moveTo>
                  <a:pt x="736" y="130"/>
                </a:moveTo>
                <a:cubicBezTo>
                  <a:pt x="728" y="139"/>
                  <a:pt x="728" y="148"/>
                  <a:pt x="728" y="158"/>
                </a:cubicBezTo>
                <a:moveTo>
                  <a:pt x="728" y="158"/>
                </a:moveTo>
                <a:cubicBezTo>
                  <a:pt x="732" y="162"/>
                  <a:pt x="732" y="162"/>
                  <a:pt x="736" y="167"/>
                </a:cubicBezTo>
                <a:moveTo>
                  <a:pt x="704" y="130"/>
                </a:moveTo>
                <a:cubicBezTo>
                  <a:pt x="696" y="139"/>
                  <a:pt x="696" y="148"/>
                  <a:pt x="696" y="158"/>
                </a:cubicBezTo>
                <a:moveTo>
                  <a:pt x="696" y="158"/>
                </a:moveTo>
                <a:cubicBezTo>
                  <a:pt x="700" y="162"/>
                  <a:pt x="700" y="162"/>
                  <a:pt x="704" y="167"/>
                </a:cubicBezTo>
                <a:moveTo>
                  <a:pt x="700" y="167"/>
                </a:moveTo>
                <a:cubicBezTo>
                  <a:pt x="708" y="158"/>
                  <a:pt x="708" y="148"/>
                  <a:pt x="708" y="139"/>
                </a:cubicBezTo>
                <a:moveTo>
                  <a:pt x="708" y="139"/>
                </a:moveTo>
                <a:cubicBezTo>
                  <a:pt x="704" y="135"/>
                  <a:pt x="704" y="135"/>
                  <a:pt x="700" y="130"/>
                </a:cubicBezTo>
                <a:moveTo>
                  <a:pt x="736" y="167"/>
                </a:moveTo>
                <a:cubicBezTo>
                  <a:pt x="728" y="176"/>
                  <a:pt x="728" y="185"/>
                  <a:pt x="728" y="194"/>
                </a:cubicBezTo>
                <a:moveTo>
                  <a:pt x="728" y="194"/>
                </a:moveTo>
                <a:cubicBezTo>
                  <a:pt x="732" y="199"/>
                  <a:pt x="732" y="199"/>
                  <a:pt x="736" y="203"/>
                </a:cubicBezTo>
                <a:moveTo>
                  <a:pt x="732" y="203"/>
                </a:moveTo>
                <a:cubicBezTo>
                  <a:pt x="740" y="194"/>
                  <a:pt x="740" y="185"/>
                  <a:pt x="740" y="176"/>
                </a:cubicBezTo>
                <a:moveTo>
                  <a:pt x="740" y="176"/>
                </a:moveTo>
                <a:cubicBezTo>
                  <a:pt x="736" y="171"/>
                  <a:pt x="736" y="171"/>
                  <a:pt x="732" y="167"/>
                </a:cubicBezTo>
                <a:moveTo>
                  <a:pt x="700" y="203"/>
                </a:moveTo>
                <a:cubicBezTo>
                  <a:pt x="708" y="194"/>
                  <a:pt x="708" y="185"/>
                  <a:pt x="708" y="176"/>
                </a:cubicBezTo>
                <a:moveTo>
                  <a:pt x="708" y="176"/>
                </a:moveTo>
                <a:cubicBezTo>
                  <a:pt x="704" y="171"/>
                  <a:pt x="704" y="171"/>
                  <a:pt x="700" y="167"/>
                </a:cubicBezTo>
                <a:moveTo>
                  <a:pt x="38" y="43"/>
                </a:moveTo>
                <a:cubicBezTo>
                  <a:pt x="38" y="29"/>
                  <a:pt x="30" y="16"/>
                  <a:pt x="18" y="6"/>
                </a:cubicBezTo>
                <a:moveTo>
                  <a:pt x="18" y="6"/>
                </a:moveTo>
                <a:cubicBezTo>
                  <a:pt x="14" y="2"/>
                  <a:pt x="10" y="2"/>
                  <a:pt x="2" y="2"/>
                </a:cubicBezTo>
                <a:moveTo>
                  <a:pt x="2" y="332"/>
                </a:moveTo>
                <a:cubicBezTo>
                  <a:pt x="14" y="332"/>
                  <a:pt x="26" y="322"/>
                  <a:pt x="34" y="309"/>
                </a:cubicBezTo>
                <a:moveTo>
                  <a:pt x="34" y="309"/>
                </a:moveTo>
                <a:cubicBezTo>
                  <a:pt x="38" y="304"/>
                  <a:pt x="38" y="300"/>
                  <a:pt x="38" y="290"/>
                </a:cubicBezTo>
              </a:path>
            </a:pathLst>
          </a:custGeom>
          <a:noFill/>
          <a:ln w="2736" cap="rnd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6" name="path"/>
          <p:cNvSpPr/>
          <p:nvPr/>
        </p:nvSpPr>
        <p:spPr>
          <a:xfrm>
            <a:off x="2778440" y="2850022"/>
            <a:ext cx="28217" cy="695307"/>
          </a:xfrm>
          <a:custGeom>
            <a:avLst/>
            <a:gdLst/>
            <a:ahLst/>
            <a:cxnLst/>
            <a:rect l="0" t="0" r="0" b="0"/>
            <a:pathLst>
              <a:path w="44" h="1094">
                <a:moveTo>
                  <a:pt x="42" y="2"/>
                </a:moveTo>
                <a:lnTo>
                  <a:pt x="42" y="1092"/>
                </a:lnTo>
                <a:moveTo>
                  <a:pt x="2" y="2"/>
                </a:moveTo>
                <a:lnTo>
                  <a:pt x="2" y="1092"/>
                </a:lnTo>
              </a:path>
            </a:pathLst>
          </a:custGeom>
          <a:noFill/>
          <a:ln w="2736" cap="rnd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8" name="path"/>
          <p:cNvSpPr/>
          <p:nvPr/>
        </p:nvSpPr>
        <p:spPr>
          <a:xfrm>
            <a:off x="2696404" y="2835476"/>
            <a:ext cx="15391" cy="709853"/>
          </a:xfrm>
          <a:custGeom>
            <a:avLst/>
            <a:gdLst/>
            <a:ahLst/>
            <a:cxnLst/>
            <a:rect l="0" t="0" r="0" b="0"/>
            <a:pathLst>
              <a:path w="24" h="1117">
                <a:moveTo>
                  <a:pt x="2" y="1042"/>
                </a:moveTo>
                <a:lnTo>
                  <a:pt x="2" y="2"/>
                </a:lnTo>
                <a:moveTo>
                  <a:pt x="22" y="1115"/>
                </a:moveTo>
                <a:lnTo>
                  <a:pt x="22" y="25"/>
                </a:lnTo>
              </a:path>
            </a:pathLst>
          </a:custGeom>
          <a:noFill/>
          <a:ln w="2736" cap="rnd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0" name="path"/>
          <p:cNvSpPr/>
          <p:nvPr/>
        </p:nvSpPr>
        <p:spPr>
          <a:xfrm>
            <a:off x="3055316" y="2850022"/>
            <a:ext cx="28218" cy="695307"/>
          </a:xfrm>
          <a:custGeom>
            <a:avLst/>
            <a:gdLst/>
            <a:ahLst/>
            <a:cxnLst/>
            <a:rect l="0" t="0" r="0" b="0"/>
            <a:pathLst>
              <a:path w="44" h="1094">
                <a:moveTo>
                  <a:pt x="42" y="2"/>
                </a:moveTo>
                <a:lnTo>
                  <a:pt x="42" y="1092"/>
                </a:lnTo>
                <a:moveTo>
                  <a:pt x="2" y="2"/>
                </a:moveTo>
                <a:lnTo>
                  <a:pt x="2" y="1092"/>
                </a:lnTo>
              </a:path>
            </a:pathLst>
          </a:custGeom>
          <a:noFill/>
          <a:ln w="2736" cap="rnd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2" name="path"/>
          <p:cNvSpPr/>
          <p:nvPr/>
        </p:nvSpPr>
        <p:spPr>
          <a:xfrm>
            <a:off x="1922197" y="3414413"/>
            <a:ext cx="1894553" cy="212354"/>
          </a:xfrm>
          <a:custGeom>
            <a:avLst/>
            <a:gdLst/>
            <a:ahLst/>
            <a:cxnLst/>
            <a:rect l="0" t="0" r="0" b="0"/>
            <a:pathLst>
              <a:path w="2983" h="334">
                <a:moveTo>
                  <a:pt x="2981" y="309"/>
                </a:moveTo>
                <a:lnTo>
                  <a:pt x="1221" y="309"/>
                </a:lnTo>
                <a:moveTo>
                  <a:pt x="2892" y="203"/>
                </a:moveTo>
                <a:lnTo>
                  <a:pt x="1221" y="203"/>
                </a:lnTo>
                <a:moveTo>
                  <a:pt x="2727" y="309"/>
                </a:moveTo>
                <a:lnTo>
                  <a:pt x="2727" y="268"/>
                </a:lnTo>
                <a:moveTo>
                  <a:pt x="2690" y="268"/>
                </a:moveTo>
                <a:lnTo>
                  <a:pt x="2690" y="203"/>
                </a:lnTo>
                <a:moveTo>
                  <a:pt x="2077" y="309"/>
                </a:moveTo>
                <a:lnTo>
                  <a:pt x="2077" y="268"/>
                </a:lnTo>
                <a:moveTo>
                  <a:pt x="2113" y="268"/>
                </a:moveTo>
                <a:lnTo>
                  <a:pt x="2113" y="203"/>
                </a:lnTo>
                <a:moveTo>
                  <a:pt x="2727" y="268"/>
                </a:moveTo>
                <a:lnTo>
                  <a:pt x="2077" y="268"/>
                </a:lnTo>
                <a:moveTo>
                  <a:pt x="292" y="57"/>
                </a:moveTo>
                <a:lnTo>
                  <a:pt x="660" y="57"/>
                </a:lnTo>
                <a:moveTo>
                  <a:pt x="660" y="281"/>
                </a:moveTo>
                <a:lnTo>
                  <a:pt x="292" y="281"/>
                </a:lnTo>
                <a:moveTo>
                  <a:pt x="1221" y="203"/>
                </a:moveTo>
                <a:lnTo>
                  <a:pt x="991" y="203"/>
                </a:lnTo>
                <a:moveTo>
                  <a:pt x="1221" y="130"/>
                </a:moveTo>
                <a:lnTo>
                  <a:pt x="991" y="130"/>
                </a:lnTo>
                <a:moveTo>
                  <a:pt x="1221" y="203"/>
                </a:moveTo>
                <a:lnTo>
                  <a:pt x="1221" y="130"/>
                </a:lnTo>
                <a:moveTo>
                  <a:pt x="1221" y="309"/>
                </a:moveTo>
                <a:lnTo>
                  <a:pt x="1221" y="203"/>
                </a:lnTo>
                <a:moveTo>
                  <a:pt x="660" y="130"/>
                </a:moveTo>
                <a:lnTo>
                  <a:pt x="660" y="203"/>
                </a:lnTo>
                <a:moveTo>
                  <a:pt x="954" y="130"/>
                </a:moveTo>
                <a:lnTo>
                  <a:pt x="660" y="130"/>
                </a:lnTo>
                <a:moveTo>
                  <a:pt x="660" y="57"/>
                </a:moveTo>
                <a:lnTo>
                  <a:pt x="660" y="130"/>
                </a:lnTo>
                <a:moveTo>
                  <a:pt x="954" y="203"/>
                </a:moveTo>
                <a:lnTo>
                  <a:pt x="660" y="203"/>
                </a:lnTo>
                <a:moveTo>
                  <a:pt x="660" y="203"/>
                </a:moveTo>
                <a:lnTo>
                  <a:pt x="660" y="281"/>
                </a:lnTo>
                <a:moveTo>
                  <a:pt x="2" y="332"/>
                </a:moveTo>
                <a:lnTo>
                  <a:pt x="2" y="2"/>
                </a:lnTo>
                <a:moveTo>
                  <a:pt x="474" y="84"/>
                </a:moveTo>
                <a:lnTo>
                  <a:pt x="474" y="249"/>
                </a:lnTo>
                <a:moveTo>
                  <a:pt x="38" y="249"/>
                </a:moveTo>
                <a:lnTo>
                  <a:pt x="38" y="84"/>
                </a:lnTo>
                <a:moveTo>
                  <a:pt x="438" y="84"/>
                </a:moveTo>
                <a:lnTo>
                  <a:pt x="438" y="249"/>
                </a:lnTo>
                <a:moveTo>
                  <a:pt x="111" y="249"/>
                </a:moveTo>
                <a:lnTo>
                  <a:pt x="111" y="84"/>
                </a:lnTo>
                <a:moveTo>
                  <a:pt x="2" y="84"/>
                </a:moveTo>
                <a:lnTo>
                  <a:pt x="474" y="84"/>
                </a:lnTo>
                <a:moveTo>
                  <a:pt x="111" y="153"/>
                </a:moveTo>
                <a:lnTo>
                  <a:pt x="438" y="153"/>
                </a:lnTo>
                <a:moveTo>
                  <a:pt x="111" y="116"/>
                </a:moveTo>
                <a:lnTo>
                  <a:pt x="438" y="116"/>
                </a:lnTo>
                <a:moveTo>
                  <a:pt x="256" y="2"/>
                </a:moveTo>
                <a:lnTo>
                  <a:pt x="2" y="2"/>
                </a:lnTo>
                <a:moveTo>
                  <a:pt x="292" y="57"/>
                </a:moveTo>
                <a:lnTo>
                  <a:pt x="292" y="84"/>
                </a:lnTo>
                <a:moveTo>
                  <a:pt x="292" y="43"/>
                </a:moveTo>
                <a:lnTo>
                  <a:pt x="292" y="57"/>
                </a:lnTo>
                <a:moveTo>
                  <a:pt x="292" y="84"/>
                </a:moveTo>
                <a:lnTo>
                  <a:pt x="292" y="57"/>
                </a:lnTo>
                <a:moveTo>
                  <a:pt x="2" y="249"/>
                </a:moveTo>
                <a:lnTo>
                  <a:pt x="474" y="249"/>
                </a:lnTo>
                <a:moveTo>
                  <a:pt x="111" y="217"/>
                </a:moveTo>
                <a:lnTo>
                  <a:pt x="438" y="217"/>
                </a:lnTo>
                <a:moveTo>
                  <a:pt x="111" y="185"/>
                </a:moveTo>
                <a:lnTo>
                  <a:pt x="438" y="185"/>
                </a:lnTo>
                <a:moveTo>
                  <a:pt x="256" y="332"/>
                </a:moveTo>
                <a:lnTo>
                  <a:pt x="2" y="332"/>
                </a:lnTo>
                <a:moveTo>
                  <a:pt x="292" y="281"/>
                </a:moveTo>
                <a:lnTo>
                  <a:pt x="292" y="249"/>
                </a:lnTo>
                <a:moveTo>
                  <a:pt x="292" y="290"/>
                </a:moveTo>
                <a:lnTo>
                  <a:pt x="292" y="281"/>
                </a:lnTo>
              </a:path>
            </a:pathLst>
          </a:custGeom>
          <a:noFill/>
          <a:ln w="2736" cap="rnd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44" name="picture 9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252594" y="2581655"/>
            <a:ext cx="112522" cy="1574164"/>
          </a:xfrm>
          <a:prstGeom prst="rect">
            <a:avLst/>
          </a:prstGeom>
        </p:spPr>
      </p:pic>
      <p:sp>
        <p:nvSpPr>
          <p:cNvPr id="946" name="rect"/>
          <p:cNvSpPr/>
          <p:nvPr/>
        </p:nvSpPr>
        <p:spPr>
          <a:xfrm>
            <a:off x="2820919" y="528701"/>
            <a:ext cx="801243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8" name="path"/>
          <p:cNvSpPr/>
          <p:nvPr/>
        </p:nvSpPr>
        <p:spPr>
          <a:xfrm>
            <a:off x="3655237" y="3260220"/>
            <a:ext cx="161513" cy="351992"/>
          </a:xfrm>
          <a:custGeom>
            <a:avLst/>
            <a:gdLst/>
            <a:ahLst/>
            <a:cxnLst/>
            <a:rect l="0" t="0" r="0" b="0"/>
            <a:pathLst>
              <a:path w="254" h="554">
                <a:moveTo>
                  <a:pt x="252" y="437"/>
                </a:moveTo>
                <a:lnTo>
                  <a:pt x="155" y="552"/>
                </a:lnTo>
                <a:moveTo>
                  <a:pt x="252" y="350"/>
                </a:moveTo>
                <a:lnTo>
                  <a:pt x="78" y="552"/>
                </a:lnTo>
                <a:moveTo>
                  <a:pt x="90" y="446"/>
                </a:moveTo>
                <a:lnTo>
                  <a:pt x="2" y="552"/>
                </a:lnTo>
                <a:moveTo>
                  <a:pt x="252" y="263"/>
                </a:moveTo>
                <a:lnTo>
                  <a:pt x="163" y="364"/>
                </a:lnTo>
                <a:moveTo>
                  <a:pt x="252" y="176"/>
                </a:moveTo>
                <a:lnTo>
                  <a:pt x="163" y="277"/>
                </a:lnTo>
                <a:moveTo>
                  <a:pt x="252" y="89"/>
                </a:moveTo>
                <a:lnTo>
                  <a:pt x="163" y="190"/>
                </a:lnTo>
                <a:moveTo>
                  <a:pt x="252" y="2"/>
                </a:moveTo>
                <a:lnTo>
                  <a:pt x="163" y="103"/>
                </a:lnTo>
              </a:path>
            </a:pathLst>
          </a:custGeom>
          <a:noFill/>
          <a:ln w="2736" cap="rnd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50" name="picture 9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472940" y="3643883"/>
            <a:ext cx="108839" cy="503555"/>
          </a:xfrm>
          <a:prstGeom prst="rect">
            <a:avLst/>
          </a:prstGeom>
        </p:spPr>
      </p:pic>
      <p:sp>
        <p:nvSpPr>
          <p:cNvPr id="952" name="rect"/>
          <p:cNvSpPr/>
          <p:nvPr/>
        </p:nvSpPr>
        <p:spPr>
          <a:xfrm>
            <a:off x="3184351" y="2565209"/>
            <a:ext cx="1692366" cy="29210"/>
          </a:xfrm>
          <a:prstGeom prst="rect">
            <a:avLst/>
          </a:prstGeom>
          <a:solidFill>
            <a:srgbClr val="41719C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4" name="path"/>
          <p:cNvSpPr/>
          <p:nvPr/>
        </p:nvSpPr>
        <p:spPr>
          <a:xfrm>
            <a:off x="2696404" y="3542420"/>
            <a:ext cx="551201" cy="69791"/>
          </a:xfrm>
          <a:custGeom>
            <a:avLst/>
            <a:gdLst/>
            <a:ahLst/>
            <a:cxnLst/>
            <a:rect l="0" t="0" r="0" b="0"/>
            <a:pathLst>
              <a:path w="868" h="109">
                <a:moveTo>
                  <a:pt x="866" y="2"/>
                </a:moveTo>
                <a:lnTo>
                  <a:pt x="773" y="107"/>
                </a:lnTo>
                <a:moveTo>
                  <a:pt x="789" y="2"/>
                </a:moveTo>
                <a:lnTo>
                  <a:pt x="696" y="107"/>
                </a:lnTo>
                <a:moveTo>
                  <a:pt x="708" y="2"/>
                </a:moveTo>
                <a:lnTo>
                  <a:pt x="619" y="107"/>
                </a:lnTo>
                <a:moveTo>
                  <a:pt x="631" y="2"/>
                </a:moveTo>
                <a:lnTo>
                  <a:pt x="543" y="107"/>
                </a:lnTo>
                <a:moveTo>
                  <a:pt x="555" y="2"/>
                </a:moveTo>
                <a:lnTo>
                  <a:pt x="466" y="107"/>
                </a:lnTo>
                <a:moveTo>
                  <a:pt x="478" y="2"/>
                </a:moveTo>
                <a:lnTo>
                  <a:pt x="389" y="107"/>
                </a:lnTo>
                <a:moveTo>
                  <a:pt x="401" y="2"/>
                </a:moveTo>
                <a:lnTo>
                  <a:pt x="312" y="107"/>
                </a:lnTo>
                <a:moveTo>
                  <a:pt x="325" y="2"/>
                </a:moveTo>
                <a:lnTo>
                  <a:pt x="236" y="107"/>
                </a:lnTo>
                <a:moveTo>
                  <a:pt x="248" y="2"/>
                </a:moveTo>
                <a:lnTo>
                  <a:pt x="159" y="107"/>
                </a:lnTo>
                <a:moveTo>
                  <a:pt x="171" y="2"/>
                </a:moveTo>
                <a:lnTo>
                  <a:pt x="82" y="107"/>
                </a:lnTo>
                <a:moveTo>
                  <a:pt x="94" y="2"/>
                </a:moveTo>
                <a:lnTo>
                  <a:pt x="2" y="107"/>
                </a:lnTo>
              </a:path>
            </a:pathLst>
          </a:custGeom>
          <a:noFill/>
          <a:ln w="2736" cap="rnd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6" name="path"/>
          <p:cNvSpPr/>
          <p:nvPr/>
        </p:nvSpPr>
        <p:spPr>
          <a:xfrm>
            <a:off x="2696404" y="2835476"/>
            <a:ext cx="1120347" cy="17455"/>
          </a:xfrm>
          <a:custGeom>
            <a:avLst/>
            <a:gdLst/>
            <a:ahLst/>
            <a:cxnLst/>
            <a:rect l="0" t="0" r="0" b="0"/>
            <a:pathLst>
              <a:path w="1764" h="27">
                <a:moveTo>
                  <a:pt x="2" y="2"/>
                </a:moveTo>
                <a:lnTo>
                  <a:pt x="1762" y="2"/>
                </a:lnTo>
                <a:moveTo>
                  <a:pt x="22" y="25"/>
                </a:moveTo>
                <a:lnTo>
                  <a:pt x="1762" y="25"/>
                </a:lnTo>
              </a:path>
            </a:pathLst>
          </a:custGeom>
          <a:noFill/>
          <a:ln w="2736" cap="rnd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8" name="path"/>
          <p:cNvSpPr/>
          <p:nvPr/>
        </p:nvSpPr>
        <p:spPr>
          <a:xfrm>
            <a:off x="3757784" y="2870386"/>
            <a:ext cx="58966" cy="290922"/>
          </a:xfrm>
          <a:custGeom>
            <a:avLst/>
            <a:gdLst/>
            <a:ahLst/>
            <a:cxnLst/>
            <a:rect l="0" t="0" r="0" b="0"/>
            <a:pathLst>
              <a:path w="92" h="458">
                <a:moveTo>
                  <a:pt x="90" y="355"/>
                </a:moveTo>
                <a:lnTo>
                  <a:pt x="2" y="455"/>
                </a:lnTo>
                <a:moveTo>
                  <a:pt x="90" y="268"/>
                </a:moveTo>
                <a:lnTo>
                  <a:pt x="2" y="368"/>
                </a:lnTo>
                <a:moveTo>
                  <a:pt x="90" y="2"/>
                </a:moveTo>
                <a:lnTo>
                  <a:pt x="2" y="107"/>
                </a:lnTo>
              </a:path>
            </a:pathLst>
          </a:custGeom>
          <a:noFill/>
          <a:ln w="2736" cap="rnd">
            <a:solidFill>
              <a:srgbClr val="000000">
                <a:alpha val="100000"/>
              </a:srgbClr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0" name="table 960"/>
          <p:cNvGraphicFramePr>
            <a:graphicFrameLocks noGrp="1"/>
          </p:cNvGraphicFramePr>
          <p:nvPr/>
        </p:nvGraphicFramePr>
        <p:xfrm>
          <a:off x="183514" y="902335"/>
          <a:ext cx="11824334" cy="4867275"/>
        </p:xfrm>
        <a:graphic>
          <a:graphicData uri="http://schemas.openxmlformats.org/drawingml/2006/table">
            <a:tbl>
              <a:tblPr/>
              <a:tblGrid>
                <a:gridCol w="1332865"/>
                <a:gridCol w="1831975"/>
                <a:gridCol w="3340100"/>
                <a:gridCol w="873125"/>
                <a:gridCol w="1027430"/>
                <a:gridCol w="1403350"/>
                <a:gridCol w="2015489"/>
              </a:tblGrid>
              <a:tr h="4641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marL="42227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2000" kern="0" spc="-20" dirty="0">
                          <a:ln w="727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marL="4191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kern="0" spc="-20" dirty="0">
                          <a:ln w="727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货物名称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marL="143192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2000" kern="0" spc="-40" dirty="0">
                          <a:ln w="727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型号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marL="19304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kern="0" spc="-30" dirty="0">
                          <a:ln w="727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单位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26987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kern="0" spc="-30" dirty="0">
                          <a:ln w="727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数量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4775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000" kern="0" spc="-70" dirty="0">
                          <a:ln w="727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品牌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marL="76263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2000" kern="0" spc="-30" dirty="0">
                          <a:ln w="7271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943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/>
                    </a:p>
                    <a:p>
                      <a:pPr marL="63119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716915" algn="l" rtl="0" eaLnBrk="0">
                        <a:lnSpc>
                          <a:spcPts val="1855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主机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9398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-C4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343535" algn="l" rtl="0" eaLnBrk="0">
                        <a:lnSpc>
                          <a:spcPts val="1870"/>
                        </a:lnSpc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台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/>
                    </a:p>
                    <a:p>
                      <a:pPr marL="4756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8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marL="62166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616585" algn="l" rtl="0" eaLnBrk="0">
                        <a:lnSpc>
                          <a:spcPts val="1885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显示器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113030" algn="l" rtl="0" eaLnBrk="0">
                        <a:lnSpc>
                          <a:spcPts val="1905"/>
                        </a:lnSpc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15.6寸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343535" algn="l" rtl="0" eaLnBrk="0">
                        <a:lnSpc>
                          <a:spcPts val="1870"/>
                        </a:lnSpc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台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/>
                    </a:p>
                    <a:p>
                      <a:pPr marL="4756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900" dirty="0"/>
                    </a:p>
                    <a:p>
                      <a:pPr marL="62420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900" dirty="0"/>
                    </a:p>
                    <a:p>
                      <a:pPr marL="71501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700" dirty="0"/>
                    </a:p>
                    <a:p>
                      <a:pPr marL="111760" algn="l" rtl="0" eaLnBrk="0">
                        <a:lnSpc>
                          <a:spcPct val="89000"/>
                        </a:lnSpc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PFA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851255-118-S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29146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46609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61150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71501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11176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MFA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230-S50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29146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marL="46863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62738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7150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相机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11760" algn="l" rtl="0" eaLnBrk="0">
                        <a:lnSpc>
                          <a:spcPct val="89000"/>
                        </a:lnSpc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CS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050-10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GM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29146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marL="46863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621665" algn="l" rtl="0" eaLnBrk="0">
                        <a:lnSpc>
                          <a:spcPct val="8800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715010" algn="l" rtl="0" eaLnBrk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相机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117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CS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050-10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GC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29146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466090" algn="l" rtl="0" eaLnBrk="0">
                        <a:lnSpc>
                          <a:spcPct val="8800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/>
                    </a:p>
                    <a:p>
                      <a:pPr marL="62103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54685" algn="l" rtl="0" eaLnBrk="0">
                        <a:lnSpc>
                          <a:spcPts val="186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117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HFS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100100-W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29146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68630" algn="l" rtl="0" eaLnBrk="0">
                        <a:lnSpc>
                          <a:spcPct val="8800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619760" algn="l" rtl="0" eaLnBrk="0">
                        <a:lnSpc>
                          <a:spcPct val="8800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54685" algn="l" rtl="0" eaLnBrk="0">
                        <a:lnSpc>
                          <a:spcPts val="186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117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RS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17020-W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29146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66090" algn="l" rtl="0" eaLnBrk="0">
                        <a:lnSpc>
                          <a:spcPct val="8800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19760" algn="l" rtl="0" eaLnBrk="0">
                        <a:lnSpc>
                          <a:spcPct val="8800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marL="654685" algn="l" rtl="0" eaLnBrk="0">
                        <a:lnSpc>
                          <a:spcPts val="1865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光源3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117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COS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140-W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29146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466090" algn="l" rtl="0" eaLnBrk="0">
                        <a:lnSpc>
                          <a:spcPct val="8800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dirty="0"/>
                    </a:p>
                    <a:p>
                      <a:pPr marL="5715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/>
                    </a:p>
                    <a:p>
                      <a:pPr marL="41084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光源控制器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1117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BSY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DPS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24120B-4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TD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291465" algn="l" rtl="0" eaLnBrk="0">
                        <a:lnSpc>
                          <a:spcPct val="94000"/>
                        </a:lnSpc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/>
                    </a:p>
                    <a:p>
                      <a:pPr marL="46609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62" name="textbox 962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964" name="picture 9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966" name="picture 9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graphicFrame>
        <p:nvGraphicFramePr>
          <p:cNvPr id="968" name="table 968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970" name="textbox 970"/>
          <p:cNvSpPr/>
          <p:nvPr/>
        </p:nvSpPr>
        <p:spPr>
          <a:xfrm>
            <a:off x="-12699" y="250952"/>
            <a:ext cx="3659504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8737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7、视觉方案配置</a:t>
            </a:r>
            <a:endParaRPr lang="en-US" altLang="en-US" sz="3200" dirty="0"/>
          </a:p>
        </p:txBody>
      </p:sp>
      <p:pic>
        <p:nvPicPr>
          <p:cNvPr id="972" name="picture 9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974" name="picture 9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976" name="rect"/>
          <p:cNvSpPr/>
          <p:nvPr/>
        </p:nvSpPr>
        <p:spPr>
          <a:xfrm>
            <a:off x="3669782" y="489076"/>
            <a:ext cx="7083443" cy="26670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8" name="table 978"/>
          <p:cNvGraphicFramePr>
            <a:graphicFrameLocks noGrp="1"/>
          </p:cNvGraphicFramePr>
          <p:nvPr/>
        </p:nvGraphicFramePr>
        <p:xfrm>
          <a:off x="983170" y="1146238"/>
          <a:ext cx="9896475" cy="4784725"/>
        </p:xfrm>
        <a:graphic>
          <a:graphicData uri="http://schemas.openxmlformats.org/drawingml/2006/table">
            <a:tbl>
              <a:tblPr/>
              <a:tblGrid>
                <a:gridCol w="9896475"/>
              </a:tblGrid>
              <a:tr h="4756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14400" algn="l" rtl="0" eaLnBrk="0">
                        <a:lnSpc>
                          <a:spcPct val="94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工位1/2/3/4/5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80" name="picture 9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91611" y="2206752"/>
            <a:ext cx="5593079" cy="3185159"/>
          </a:xfrm>
          <a:prstGeom prst="rect">
            <a:avLst/>
          </a:prstGeom>
        </p:spPr>
      </p:pic>
      <p:sp>
        <p:nvSpPr>
          <p:cNvPr id="982" name="textbox 982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984" name="picture 9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986" name="picture 9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sp>
        <p:nvSpPr>
          <p:cNvPr id="988" name="textbox 988"/>
          <p:cNvSpPr/>
          <p:nvPr/>
        </p:nvSpPr>
        <p:spPr>
          <a:xfrm>
            <a:off x="-12699" y="250952"/>
            <a:ext cx="4658995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84200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8、视觉硬件图纸•</a:t>
            </a:r>
            <a:r>
              <a:rPr sz="3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相机</a:t>
            </a:r>
            <a:endParaRPr lang="en-US" altLang="en-US" sz="3200" dirty="0"/>
          </a:p>
        </p:txBody>
      </p:sp>
      <p:pic>
        <p:nvPicPr>
          <p:cNvPr id="990" name="picture 9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graphicFrame>
        <p:nvGraphicFramePr>
          <p:cNvPr id="992" name="table 992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pic>
        <p:nvPicPr>
          <p:cNvPr id="994" name="picture 9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996" name="rect"/>
          <p:cNvSpPr/>
          <p:nvPr/>
        </p:nvSpPr>
        <p:spPr>
          <a:xfrm>
            <a:off x="4876786" y="496696"/>
            <a:ext cx="5986808" cy="33020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8" name="table 998"/>
          <p:cNvGraphicFramePr>
            <a:graphicFrameLocks noGrp="1"/>
          </p:cNvGraphicFramePr>
          <p:nvPr/>
        </p:nvGraphicFramePr>
        <p:xfrm>
          <a:off x="983170" y="1146238"/>
          <a:ext cx="9896475" cy="4784725"/>
        </p:xfrm>
        <a:graphic>
          <a:graphicData uri="http://schemas.openxmlformats.org/drawingml/2006/table">
            <a:tbl>
              <a:tblPr/>
              <a:tblGrid>
                <a:gridCol w="9896475"/>
              </a:tblGrid>
              <a:tr h="4756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14400" algn="l" rtl="0" eaLnBrk="0">
                        <a:lnSpc>
                          <a:spcPct val="94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工位1/4/5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00" name="picture 1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24555" y="2343911"/>
            <a:ext cx="6012179" cy="3406140"/>
          </a:xfrm>
          <a:prstGeom prst="rect">
            <a:avLst/>
          </a:prstGeom>
        </p:spPr>
      </p:pic>
      <p:sp>
        <p:nvSpPr>
          <p:cNvPr id="1002" name="textbox 1002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1004" name="picture 10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1006" name="picture 10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sp>
        <p:nvSpPr>
          <p:cNvPr id="1008" name="textbox 1008"/>
          <p:cNvSpPr/>
          <p:nvPr/>
        </p:nvSpPr>
        <p:spPr>
          <a:xfrm>
            <a:off x="-12699" y="250952"/>
            <a:ext cx="4658995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84200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8、视觉硬件图纸•</a:t>
            </a:r>
            <a:r>
              <a:rPr sz="3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镜头</a:t>
            </a:r>
            <a:endParaRPr lang="en-US" altLang="en-US" sz="3200" dirty="0"/>
          </a:p>
        </p:txBody>
      </p:sp>
      <p:pic>
        <p:nvPicPr>
          <p:cNvPr id="1010" name="picture 10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graphicFrame>
        <p:nvGraphicFramePr>
          <p:cNvPr id="1012" name="table 1012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pic>
        <p:nvPicPr>
          <p:cNvPr id="1014" name="picture 10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1016" name="rect"/>
          <p:cNvSpPr/>
          <p:nvPr/>
        </p:nvSpPr>
        <p:spPr>
          <a:xfrm>
            <a:off x="4876786" y="496696"/>
            <a:ext cx="5986808" cy="33020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8" name="table 1018"/>
          <p:cNvGraphicFramePr>
            <a:graphicFrameLocks noGrp="1"/>
          </p:cNvGraphicFramePr>
          <p:nvPr/>
        </p:nvGraphicFramePr>
        <p:xfrm>
          <a:off x="983170" y="1146238"/>
          <a:ext cx="9896475" cy="4784725"/>
        </p:xfrm>
        <a:graphic>
          <a:graphicData uri="http://schemas.openxmlformats.org/drawingml/2006/table">
            <a:tbl>
              <a:tblPr/>
              <a:tblGrid>
                <a:gridCol w="9896475"/>
              </a:tblGrid>
              <a:tr h="4756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14400" algn="l" rtl="0" eaLnBrk="0">
                        <a:lnSpc>
                          <a:spcPct val="94000"/>
                        </a:lnSpc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工位2/3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0" name="picture 1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42160" y="2206752"/>
            <a:ext cx="8107680" cy="3299459"/>
          </a:xfrm>
          <a:prstGeom prst="rect">
            <a:avLst/>
          </a:prstGeom>
        </p:spPr>
      </p:pic>
      <p:sp>
        <p:nvSpPr>
          <p:cNvPr id="1022" name="textbox 1022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1024" name="picture 10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1026" name="picture 10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sp>
        <p:nvSpPr>
          <p:cNvPr id="1028" name="textbox 1028"/>
          <p:cNvSpPr/>
          <p:nvPr/>
        </p:nvSpPr>
        <p:spPr>
          <a:xfrm>
            <a:off x="-12699" y="250952"/>
            <a:ext cx="4658995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84200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8、视觉硬件图纸•</a:t>
            </a:r>
            <a:r>
              <a:rPr sz="3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镜头</a:t>
            </a:r>
            <a:endParaRPr lang="en-US" altLang="en-US" sz="3200" dirty="0"/>
          </a:p>
        </p:txBody>
      </p:sp>
      <p:pic>
        <p:nvPicPr>
          <p:cNvPr id="1030" name="picture 10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graphicFrame>
        <p:nvGraphicFramePr>
          <p:cNvPr id="1032" name="table 1032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pic>
        <p:nvPicPr>
          <p:cNvPr id="1034" name="picture 10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1036" name="rect"/>
          <p:cNvSpPr/>
          <p:nvPr/>
        </p:nvSpPr>
        <p:spPr>
          <a:xfrm>
            <a:off x="4876786" y="496696"/>
            <a:ext cx="5986808" cy="33020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" name="table 1038"/>
          <p:cNvGraphicFramePr>
            <a:graphicFrameLocks noGrp="1"/>
          </p:cNvGraphicFramePr>
          <p:nvPr/>
        </p:nvGraphicFramePr>
        <p:xfrm>
          <a:off x="983170" y="1146238"/>
          <a:ext cx="9896475" cy="4784725"/>
        </p:xfrm>
        <a:graphic>
          <a:graphicData uri="http://schemas.openxmlformats.org/drawingml/2006/table">
            <a:tbl>
              <a:tblPr/>
              <a:tblGrid>
                <a:gridCol w="9896475"/>
              </a:tblGrid>
              <a:tr h="4756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14400" algn="l" rtl="0" eaLnBrk="0">
                        <a:lnSpc>
                          <a:spcPct val="94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工位1/2/3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40" name="picture 10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47159" y="1741931"/>
            <a:ext cx="4297679" cy="3721608"/>
          </a:xfrm>
          <a:prstGeom prst="rect">
            <a:avLst/>
          </a:prstGeom>
        </p:spPr>
      </p:pic>
      <p:sp>
        <p:nvSpPr>
          <p:cNvPr id="1042" name="textbox 1042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1044" name="picture 10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1046" name="picture 10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sp>
        <p:nvSpPr>
          <p:cNvPr id="1048" name="textbox 1048"/>
          <p:cNvSpPr/>
          <p:nvPr/>
        </p:nvSpPr>
        <p:spPr>
          <a:xfrm>
            <a:off x="-12699" y="250952"/>
            <a:ext cx="4658995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84200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8、视觉硬件图纸•</a:t>
            </a:r>
            <a:r>
              <a:rPr sz="3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光源</a:t>
            </a:r>
            <a:endParaRPr lang="en-US" altLang="en-US" sz="3200" dirty="0"/>
          </a:p>
        </p:txBody>
      </p:sp>
      <p:pic>
        <p:nvPicPr>
          <p:cNvPr id="1050" name="picture 10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graphicFrame>
        <p:nvGraphicFramePr>
          <p:cNvPr id="1052" name="table 1052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pic>
        <p:nvPicPr>
          <p:cNvPr id="1054" name="picture 10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1056" name="rect"/>
          <p:cNvSpPr/>
          <p:nvPr/>
        </p:nvSpPr>
        <p:spPr>
          <a:xfrm>
            <a:off x="4876786" y="496696"/>
            <a:ext cx="5986808" cy="33020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" name="table 1058"/>
          <p:cNvGraphicFramePr>
            <a:graphicFrameLocks noGrp="1"/>
          </p:cNvGraphicFramePr>
          <p:nvPr/>
        </p:nvGraphicFramePr>
        <p:xfrm>
          <a:off x="983170" y="1146238"/>
          <a:ext cx="9896475" cy="4784725"/>
        </p:xfrm>
        <a:graphic>
          <a:graphicData uri="http://schemas.openxmlformats.org/drawingml/2006/table">
            <a:tbl>
              <a:tblPr/>
              <a:tblGrid>
                <a:gridCol w="9896475"/>
              </a:tblGrid>
              <a:tr h="4756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14400" algn="l" rtl="0" eaLnBrk="0">
                        <a:lnSpc>
                          <a:spcPct val="94000"/>
                        </a:lnSpc>
                      </a:pPr>
                      <a:r>
                        <a:rPr sz="1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工位2/3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60" name="picture 10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03775" y="1741932"/>
            <a:ext cx="3253739" cy="3733800"/>
          </a:xfrm>
          <a:prstGeom prst="rect">
            <a:avLst/>
          </a:prstGeom>
        </p:spPr>
      </p:pic>
      <p:sp>
        <p:nvSpPr>
          <p:cNvPr id="1062" name="textbox 1062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1064" name="picture 10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1066" name="picture 10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sp>
        <p:nvSpPr>
          <p:cNvPr id="1068" name="textbox 1068"/>
          <p:cNvSpPr/>
          <p:nvPr/>
        </p:nvSpPr>
        <p:spPr>
          <a:xfrm>
            <a:off x="-12699" y="250952"/>
            <a:ext cx="4658995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84200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8、视觉硬件图纸•</a:t>
            </a:r>
            <a:r>
              <a:rPr sz="3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光源</a:t>
            </a:r>
            <a:endParaRPr lang="en-US" altLang="en-US" sz="3200" dirty="0"/>
          </a:p>
        </p:txBody>
      </p:sp>
      <p:pic>
        <p:nvPicPr>
          <p:cNvPr id="1070" name="picture 10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graphicFrame>
        <p:nvGraphicFramePr>
          <p:cNvPr id="1072" name="table 1072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pic>
        <p:nvPicPr>
          <p:cNvPr id="1074" name="picture 10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1076" name="rect"/>
          <p:cNvSpPr/>
          <p:nvPr/>
        </p:nvSpPr>
        <p:spPr>
          <a:xfrm>
            <a:off x="4876786" y="496696"/>
            <a:ext cx="5986808" cy="33020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picture 1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7996"/>
          </a:xfrm>
          <a:prstGeom prst="rect">
            <a:avLst/>
          </a:prstGeom>
        </p:spPr>
      </p:pic>
      <p:sp>
        <p:nvSpPr>
          <p:cNvPr id="1080" name="textbox 1080"/>
          <p:cNvSpPr/>
          <p:nvPr/>
        </p:nvSpPr>
        <p:spPr>
          <a:xfrm>
            <a:off x="1443507" y="4375048"/>
            <a:ext cx="3222625" cy="1109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限公司</a:t>
            </a:r>
            <a:endParaRPr lang="en-US" altLang="en-US" sz="1200" dirty="0"/>
          </a:p>
          <a:p>
            <a:pPr marL="22860" indent="-8890" algn="l" rtl="0" eaLnBrk="0">
              <a:lnSpc>
                <a:spcPct val="98000"/>
              </a:lnSpc>
              <a:spcBef>
                <a:spcPts val="80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地址</a:t>
            </a:r>
            <a:r>
              <a:rPr sz="1200" kern="0" spc="2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福建省厦门市集美区杏林瑶山路1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3-17号</a:t>
            </a:r>
            <a:r>
              <a:rPr sz="12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</a:t>
            </a:r>
            <a:r>
              <a:rPr sz="1200" kern="0" spc="2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77810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sz="1200" kern="0" spc="1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15392038593</a:t>
            </a:r>
            <a:endParaRPr lang="en-US" altLang="en-US" sz="1200" dirty="0"/>
          </a:p>
          <a:p>
            <a:pPr marL="21590" algn="l" rtl="0" eaLnBrk="0">
              <a:lnSpc>
                <a:spcPct val="83000"/>
              </a:lnSpc>
              <a:spcBef>
                <a:spcPts val="70"/>
              </a:spcBef>
            </a:pP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</a:t>
            </a:r>
            <a:r>
              <a:rPr sz="1200" kern="0" spc="3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en-US" sz="1200" dirty="0"/>
          </a:p>
          <a:p>
            <a:pPr marL="21590" algn="l" rtl="0" eaLnBrk="0">
              <a:lnSpc>
                <a:spcPts val="1595"/>
              </a:lnSpc>
            </a:pPr>
            <a:r>
              <a:rPr sz="1200" kern="0" spc="-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</a:t>
            </a:r>
            <a:r>
              <a:rPr sz="1200" kern="0" spc="2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200" kern="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en-US" sz="1200" dirty="0"/>
          </a:p>
          <a:p>
            <a:pPr marL="19685" algn="l" rtl="0" eaLnBrk="0">
              <a:lnSpc>
                <a:spcPct val="93000"/>
              </a:lnSpc>
              <a:spcBef>
                <a:spcPts val="80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sz="1200" kern="0" spc="2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http://www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.xmbsy.net</a:t>
            </a:r>
            <a:endParaRPr lang="en-US" altLang="en-US" sz="1200" dirty="0"/>
          </a:p>
        </p:txBody>
      </p:sp>
      <p:sp>
        <p:nvSpPr>
          <p:cNvPr id="1082" name="textbox 1082"/>
          <p:cNvSpPr/>
          <p:nvPr/>
        </p:nvSpPr>
        <p:spPr>
          <a:xfrm>
            <a:off x="2040017" y="2047994"/>
            <a:ext cx="4377054" cy="8877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6000" kern="0" spc="-280" dirty="0">
                <a:ln w="21780" cap="flat" cmpd="sng">
                  <a:solidFill>
                    <a:srgbClr val="F37A29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</a:t>
            </a:r>
            <a:r>
              <a:rPr sz="6000" kern="0" spc="87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6000" kern="0" spc="-270" dirty="0">
                <a:ln w="21780" cap="flat" cmpd="sng">
                  <a:solidFill>
                    <a:srgbClr val="F37A29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</a:t>
            </a:r>
            <a:r>
              <a:rPr sz="6000" kern="0" spc="72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6000" kern="0" spc="-270" dirty="0">
                <a:ln w="21780" cap="flat" cmpd="sng">
                  <a:solidFill>
                    <a:srgbClr val="F37A29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观</a:t>
            </a:r>
            <a:r>
              <a:rPr sz="6000" kern="0" spc="73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6000" kern="0" spc="-260" dirty="0">
                <a:ln w="21780" cap="flat" cmpd="sng">
                  <a:solidFill>
                    <a:srgbClr val="F37A29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看</a:t>
            </a:r>
            <a:endParaRPr lang="en-US" altLang="en-US" sz="6000" dirty="0"/>
          </a:p>
        </p:txBody>
      </p:sp>
      <p:sp>
        <p:nvSpPr>
          <p:cNvPr id="1084" name="textbox 1084"/>
          <p:cNvSpPr/>
          <p:nvPr/>
        </p:nvSpPr>
        <p:spPr>
          <a:xfrm>
            <a:off x="236720" y="5853182"/>
            <a:ext cx="3216275" cy="4375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2700" kern="0" spc="90" dirty="0">
                <a:solidFill>
                  <a:srgbClr val="F37A2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源于视觉，不止视觉</a:t>
            </a:r>
            <a:endParaRPr lang="en-US" alt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76908" y="1132139"/>
            <a:ext cx="4481250" cy="4031788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42587" y="1161619"/>
            <a:ext cx="4371739" cy="4002372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sp>
        <p:nvSpPr>
          <p:cNvPr id="90" name="textbox 90"/>
          <p:cNvSpPr/>
          <p:nvPr/>
        </p:nvSpPr>
        <p:spPr>
          <a:xfrm>
            <a:off x="1518485" y="5841656"/>
            <a:ext cx="9116059" cy="2603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845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此项目采用振动盘供料，玻璃转盘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输送至视觉检测工位进行检测，</a:t>
            </a:r>
            <a:r>
              <a:rPr sz="1500" kern="0" spc="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并根据检测结果下料至对应下料口。</a:t>
            </a:r>
            <a:endParaRPr lang="en-US" altLang="en-US" sz="1500" dirty="0"/>
          </a:p>
        </p:txBody>
      </p:sp>
      <p:sp>
        <p:nvSpPr>
          <p:cNvPr id="92" name="textbox 92"/>
          <p:cNvSpPr/>
          <p:nvPr/>
        </p:nvSpPr>
        <p:spPr>
          <a:xfrm>
            <a:off x="-12699" y="250952"/>
            <a:ext cx="3983990" cy="559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400" dirty="0"/>
          </a:p>
          <a:p>
            <a:pPr algn="r" rtl="0" eaLnBrk="0">
              <a:lnSpc>
                <a:spcPct val="98000"/>
              </a:lnSpc>
              <a:spcBef>
                <a:spcPts val="0"/>
              </a:spcBef>
            </a:pP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2、设备外形及尺寸</a:t>
            </a:r>
            <a:endParaRPr lang="en-US" altLang="en-US" sz="3200" dirty="0"/>
          </a:p>
        </p:txBody>
      </p:sp>
      <p:pic>
        <p:nvPicPr>
          <p:cNvPr id="94" name="picture 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graphicFrame>
        <p:nvGraphicFramePr>
          <p:cNvPr id="96" name="table 96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pic>
        <p:nvPicPr>
          <p:cNvPr id="98" name="picture 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100" name="textbox 100"/>
          <p:cNvSpPr/>
          <p:nvPr/>
        </p:nvSpPr>
        <p:spPr>
          <a:xfrm>
            <a:off x="1032840" y="5327065"/>
            <a:ext cx="115760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主要说明：</a:t>
            </a:r>
            <a:endParaRPr lang="en-US" altLang="en-US" sz="1800" dirty="0"/>
          </a:p>
        </p:txBody>
      </p:sp>
      <p:sp>
        <p:nvSpPr>
          <p:cNvPr id="102" name="textbox 102"/>
          <p:cNvSpPr/>
          <p:nvPr/>
        </p:nvSpPr>
        <p:spPr>
          <a:xfrm>
            <a:off x="6471624" y="3305309"/>
            <a:ext cx="349250" cy="285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图2</a:t>
            </a:r>
            <a:endParaRPr lang="en-US" altLang="en-US" sz="1800" dirty="0"/>
          </a:p>
        </p:txBody>
      </p:sp>
      <p:sp>
        <p:nvSpPr>
          <p:cNvPr id="104" name="textbox 104"/>
          <p:cNvSpPr/>
          <p:nvPr/>
        </p:nvSpPr>
        <p:spPr>
          <a:xfrm>
            <a:off x="953134" y="3112008"/>
            <a:ext cx="349250" cy="285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图1</a:t>
            </a:r>
            <a:endParaRPr lang="en-US" altLang="en-US" sz="1800" dirty="0"/>
          </a:p>
        </p:txBody>
      </p:sp>
      <p:sp>
        <p:nvSpPr>
          <p:cNvPr id="106" name="rect"/>
          <p:cNvSpPr/>
          <p:nvPr/>
        </p:nvSpPr>
        <p:spPr>
          <a:xfrm>
            <a:off x="4005071" y="522604"/>
            <a:ext cx="6866255" cy="6350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3762516" y="1173174"/>
            <a:ext cx="5162409" cy="4423412"/>
            <a:chOff x="0" y="0"/>
            <a:chExt cx="5162409" cy="4423412"/>
          </a:xfrm>
        </p:grpSpPr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5162409" cy="4423412"/>
            </a:xfrm>
            <a:prstGeom prst="rect">
              <a:avLst/>
            </a:prstGeom>
          </p:spPr>
        </p:pic>
        <p:sp>
          <p:nvSpPr>
            <p:cNvPr id="110" name="textbox 110"/>
            <p:cNvSpPr/>
            <p:nvPr/>
          </p:nvSpPr>
          <p:spPr>
            <a:xfrm>
              <a:off x="-12700" y="-12700"/>
              <a:ext cx="5187950" cy="44678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9000"/>
                </a:lnSpc>
              </a:pPr>
              <a:endParaRPr lang="en-US" altLang="en-US" sz="1000" dirty="0"/>
            </a:p>
            <a:p>
              <a:pPr marL="2695575" algn="l" rtl="0" eaLnBrk="0">
                <a:lnSpc>
                  <a:spcPts val="2025"/>
                </a:lnSpc>
                <a:spcBef>
                  <a:spcPts val="0"/>
                </a:spcBef>
              </a:pPr>
              <a:r>
                <a:rPr sz="1600" kern="0" spc="-7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左视图：</a:t>
              </a:r>
              <a:endParaRPr lang="en-US" altLang="en-US" sz="1600" dirty="0"/>
            </a:p>
          </p:txBody>
        </p:sp>
      </p:grpSp>
      <p:sp>
        <p:nvSpPr>
          <p:cNvPr id="112" name="textbox 112"/>
          <p:cNvSpPr/>
          <p:nvPr/>
        </p:nvSpPr>
        <p:spPr>
          <a:xfrm>
            <a:off x="128312" y="5994767"/>
            <a:ext cx="11511915" cy="7137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134745" algn="l" rtl="0" eaLnBrk="0">
              <a:lnSpc>
                <a:spcPct val="98000"/>
              </a:lnSpc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说明：  设备总占地约2500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mm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*1500*1855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mm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。（不含报警灯，可折叠）</a:t>
            </a:r>
            <a:r>
              <a:rPr sz="1500" kern="0" spc="38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具体尺寸以实际设计为准。</a:t>
            </a:r>
            <a:endParaRPr lang="en-US" altLang="en-US" sz="1500" dirty="0"/>
          </a:p>
          <a:p>
            <a:pPr marL="9930765" algn="l" rtl="0" eaLnBrk="0">
              <a:lnSpc>
                <a:spcPct val="93000"/>
              </a:lnSpc>
              <a:spcBef>
                <a:spcPts val="1130"/>
              </a:spcBef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sp>
        <p:nvSpPr>
          <p:cNvPr id="118" name="textbox 118"/>
          <p:cNvSpPr/>
          <p:nvPr/>
        </p:nvSpPr>
        <p:spPr>
          <a:xfrm>
            <a:off x="-12699" y="250952"/>
            <a:ext cx="3983990" cy="559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400" dirty="0"/>
          </a:p>
          <a:p>
            <a:pPr algn="r" rtl="0" eaLnBrk="0">
              <a:lnSpc>
                <a:spcPct val="98000"/>
              </a:lnSpc>
              <a:spcBef>
                <a:spcPts val="0"/>
              </a:spcBef>
            </a:pP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2、设备外形及尺寸</a:t>
            </a:r>
            <a:endParaRPr lang="en-US" altLang="en-US" sz="3200" dirty="0"/>
          </a:p>
        </p:txBody>
      </p:sp>
      <p:pic>
        <p:nvPicPr>
          <p:cNvPr id="120" name="picture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graphicFrame>
        <p:nvGraphicFramePr>
          <p:cNvPr id="122" name="table 122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pic>
        <p:nvPicPr>
          <p:cNvPr id="124" name="picture 1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126" name="textbox 126"/>
          <p:cNvSpPr/>
          <p:nvPr/>
        </p:nvSpPr>
        <p:spPr>
          <a:xfrm>
            <a:off x="2751759" y="4755388"/>
            <a:ext cx="880744" cy="2819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020"/>
              </a:lnSpc>
            </a:pPr>
            <a:r>
              <a:rPr sz="1600" kern="0" spc="-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俯视图：</a:t>
            </a:r>
            <a:endParaRPr lang="en-US" altLang="en-US" sz="1600" dirty="0"/>
          </a:p>
        </p:txBody>
      </p:sp>
      <p:sp>
        <p:nvSpPr>
          <p:cNvPr id="128" name="textbox 128"/>
          <p:cNvSpPr/>
          <p:nvPr/>
        </p:nvSpPr>
        <p:spPr>
          <a:xfrm>
            <a:off x="2755036" y="2038477"/>
            <a:ext cx="866775" cy="282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020"/>
              </a:lnSpc>
            </a:pPr>
            <a:r>
              <a:rPr sz="1600" kern="0" spc="-8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主视图：</a:t>
            </a:r>
            <a:endParaRPr lang="en-US" altLang="en-US" sz="1600" dirty="0"/>
          </a:p>
        </p:txBody>
      </p:sp>
      <p:sp>
        <p:nvSpPr>
          <p:cNvPr id="130" name="rect"/>
          <p:cNvSpPr/>
          <p:nvPr/>
        </p:nvSpPr>
        <p:spPr>
          <a:xfrm>
            <a:off x="4005071" y="522604"/>
            <a:ext cx="6866255" cy="6350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2"/>
          <p:cNvSpPr/>
          <p:nvPr/>
        </p:nvSpPr>
        <p:spPr>
          <a:xfrm>
            <a:off x="10012012" y="6362411"/>
            <a:ext cx="1628139" cy="325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46990" algn="l" rtl="0" eaLnBrk="0">
              <a:lnSpc>
                <a:spcPts val="1225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ct val="91000"/>
              </a:lnSpc>
              <a:spcBef>
                <a:spcPts val="4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  Information</a:t>
            </a:r>
            <a:endParaRPr lang="en-US" altLang="en-US" sz="1000" dirty="0"/>
          </a:p>
        </p:txBody>
      </p:sp>
      <p:pic>
        <p:nvPicPr>
          <p:cNvPr id="134" name="picture 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84731" y="902208"/>
            <a:ext cx="8869680" cy="55229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7836789" y="705358"/>
            <a:ext cx="1071245" cy="1722120"/>
            <a:chOff x="0" y="0"/>
            <a:chExt cx="1071245" cy="1722120"/>
          </a:xfrm>
        </p:grpSpPr>
        <p:grpSp>
          <p:nvGrpSpPr>
            <p:cNvPr id="6" name="group 6"/>
            <p:cNvGrpSpPr/>
            <p:nvPr/>
          </p:nvGrpSpPr>
          <p:grpSpPr>
            <a:xfrm rot="21600000">
              <a:off x="0" y="0"/>
              <a:ext cx="1071245" cy="1722120"/>
              <a:chOff x="0" y="0"/>
              <a:chExt cx="1071245" cy="1722120"/>
            </a:xfrm>
          </p:grpSpPr>
          <p:sp>
            <p:nvSpPr>
              <p:cNvPr id="136" name="path"/>
              <p:cNvSpPr/>
              <p:nvPr/>
            </p:nvSpPr>
            <p:spPr>
              <a:xfrm>
                <a:off x="6350" y="6350"/>
                <a:ext cx="1058545" cy="1709420"/>
              </a:xfrm>
              <a:custGeom>
                <a:avLst/>
                <a:gdLst/>
                <a:ahLst/>
                <a:cxnLst/>
                <a:rect l="0" t="0" r="0" b="0"/>
                <a:pathLst>
                  <a:path w="1667" h="2692">
                    <a:moveTo>
                      <a:pt x="193" y="82"/>
                    </a:moveTo>
                    <a:cubicBezTo>
                      <a:pt x="193" y="36"/>
                      <a:pt x="230" y="0"/>
                      <a:pt x="276" y="0"/>
                    </a:cubicBezTo>
                    <a:lnTo>
                      <a:pt x="439" y="0"/>
                    </a:lnTo>
                    <a:lnTo>
                      <a:pt x="439" y="0"/>
                    </a:lnTo>
                    <a:lnTo>
                      <a:pt x="807" y="0"/>
                    </a:lnTo>
                    <a:lnTo>
                      <a:pt x="1584" y="0"/>
                    </a:lnTo>
                    <a:cubicBezTo>
                      <a:pt x="1630" y="0"/>
                      <a:pt x="1667" y="36"/>
                      <a:pt x="1667" y="82"/>
                    </a:cubicBezTo>
                    <a:lnTo>
                      <a:pt x="1667" y="289"/>
                    </a:lnTo>
                    <a:lnTo>
                      <a:pt x="1667" y="289"/>
                    </a:lnTo>
                    <a:lnTo>
                      <a:pt x="1667" y="413"/>
                    </a:lnTo>
                    <a:lnTo>
                      <a:pt x="1667" y="413"/>
                    </a:lnTo>
                    <a:cubicBezTo>
                      <a:pt x="1667" y="459"/>
                      <a:pt x="1630" y="496"/>
                      <a:pt x="1584" y="496"/>
                    </a:cubicBezTo>
                    <a:lnTo>
                      <a:pt x="807" y="496"/>
                    </a:lnTo>
                    <a:lnTo>
                      <a:pt x="0" y="2692"/>
                    </a:lnTo>
                    <a:lnTo>
                      <a:pt x="439" y="496"/>
                    </a:lnTo>
                    <a:lnTo>
                      <a:pt x="276" y="496"/>
                    </a:lnTo>
                    <a:cubicBezTo>
                      <a:pt x="230" y="496"/>
                      <a:pt x="193" y="459"/>
                      <a:pt x="193" y="413"/>
                    </a:cubicBezTo>
                    <a:lnTo>
                      <a:pt x="193" y="413"/>
                    </a:lnTo>
                    <a:lnTo>
                      <a:pt x="193" y="289"/>
                    </a:lnTo>
                    <a:lnTo>
                      <a:pt x="193" y="289"/>
                    </a:lnTo>
                    <a:lnTo>
                      <a:pt x="193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path"/>
              <p:cNvSpPr/>
              <p:nvPr/>
            </p:nvSpPr>
            <p:spPr>
              <a:xfrm>
                <a:off x="0" y="0"/>
                <a:ext cx="1071245" cy="1722120"/>
              </a:xfrm>
              <a:custGeom>
                <a:avLst/>
                <a:gdLst/>
                <a:ahLst/>
                <a:cxnLst/>
                <a:rect l="0" t="0" r="0" b="0"/>
                <a:pathLst>
                  <a:path w="1687" h="2712">
                    <a:moveTo>
                      <a:pt x="203" y="92"/>
                    </a:moveTo>
                    <a:cubicBezTo>
                      <a:pt x="203" y="46"/>
                      <a:pt x="240" y="10"/>
                      <a:pt x="286" y="10"/>
                    </a:cubicBezTo>
                    <a:lnTo>
                      <a:pt x="449" y="10"/>
                    </a:lnTo>
                    <a:lnTo>
                      <a:pt x="449" y="10"/>
                    </a:lnTo>
                    <a:lnTo>
                      <a:pt x="817" y="10"/>
                    </a:lnTo>
                    <a:lnTo>
                      <a:pt x="1594" y="10"/>
                    </a:lnTo>
                    <a:cubicBezTo>
                      <a:pt x="1640" y="10"/>
                      <a:pt x="1677" y="46"/>
                      <a:pt x="1677" y="92"/>
                    </a:cubicBezTo>
                    <a:lnTo>
                      <a:pt x="1677" y="299"/>
                    </a:lnTo>
                    <a:lnTo>
                      <a:pt x="1677" y="299"/>
                    </a:lnTo>
                    <a:lnTo>
                      <a:pt x="1677" y="423"/>
                    </a:lnTo>
                    <a:lnTo>
                      <a:pt x="1677" y="423"/>
                    </a:lnTo>
                    <a:cubicBezTo>
                      <a:pt x="1677" y="469"/>
                      <a:pt x="1640" y="506"/>
                      <a:pt x="1594" y="506"/>
                    </a:cubicBezTo>
                    <a:lnTo>
                      <a:pt x="817" y="506"/>
                    </a:lnTo>
                    <a:lnTo>
                      <a:pt x="10" y="2702"/>
                    </a:lnTo>
                    <a:lnTo>
                      <a:pt x="449" y="506"/>
                    </a:lnTo>
                    <a:lnTo>
                      <a:pt x="286" y="506"/>
                    </a:lnTo>
                    <a:cubicBezTo>
                      <a:pt x="240" y="506"/>
                      <a:pt x="203" y="469"/>
                      <a:pt x="203" y="423"/>
                    </a:cubicBezTo>
                    <a:lnTo>
                      <a:pt x="203" y="423"/>
                    </a:lnTo>
                    <a:lnTo>
                      <a:pt x="203" y="299"/>
                    </a:lnTo>
                    <a:lnTo>
                      <a:pt x="203" y="299"/>
                    </a:lnTo>
                    <a:lnTo>
                      <a:pt x="203" y="9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0" name="textbox 140"/>
            <p:cNvSpPr/>
            <p:nvPr/>
          </p:nvSpPr>
          <p:spPr>
            <a:xfrm>
              <a:off x="-12700" y="-12700"/>
              <a:ext cx="1097280" cy="175958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lang="en-US" altLang="en-US" sz="600" dirty="0"/>
            </a:p>
            <a:p>
              <a:pPr marL="309880" algn="l" rtl="0" eaLnBrk="0">
                <a:lnSpc>
                  <a:spcPct val="93000"/>
                </a:lnSpc>
                <a:spcBef>
                  <a:spcPts val="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定位光纤</a:t>
              </a:r>
              <a:endParaRPr lang="en-US" altLang="en-US" sz="120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8744204" y="716026"/>
            <a:ext cx="1459230" cy="1964309"/>
            <a:chOff x="0" y="0"/>
            <a:chExt cx="1459230" cy="1964309"/>
          </a:xfrm>
        </p:grpSpPr>
        <p:grpSp>
          <p:nvGrpSpPr>
            <p:cNvPr id="10" name="group 10"/>
            <p:cNvGrpSpPr/>
            <p:nvPr/>
          </p:nvGrpSpPr>
          <p:grpSpPr>
            <a:xfrm rot="21600000">
              <a:off x="0" y="0"/>
              <a:ext cx="1459230" cy="1964309"/>
              <a:chOff x="0" y="0"/>
              <a:chExt cx="1459230" cy="1964309"/>
            </a:xfrm>
          </p:grpSpPr>
          <p:sp>
            <p:nvSpPr>
              <p:cNvPr id="142" name="path"/>
              <p:cNvSpPr/>
              <p:nvPr/>
            </p:nvSpPr>
            <p:spPr>
              <a:xfrm>
                <a:off x="6350" y="6350"/>
                <a:ext cx="1446530" cy="1951609"/>
              </a:xfrm>
              <a:custGeom>
                <a:avLst/>
                <a:gdLst/>
                <a:ahLst/>
                <a:cxnLst/>
                <a:rect l="0" t="0" r="0" b="0"/>
                <a:pathLst>
                  <a:path w="2278" h="3073">
                    <a:moveTo>
                      <a:pt x="806" y="82"/>
                    </a:moveTo>
                    <a:cubicBezTo>
                      <a:pt x="806" y="36"/>
                      <a:pt x="843" y="0"/>
                      <a:pt x="889" y="0"/>
                    </a:cubicBezTo>
                    <a:lnTo>
                      <a:pt x="1051" y="0"/>
                    </a:lnTo>
                    <a:lnTo>
                      <a:pt x="1051" y="0"/>
                    </a:lnTo>
                    <a:lnTo>
                      <a:pt x="1419" y="0"/>
                    </a:lnTo>
                    <a:lnTo>
                      <a:pt x="2195" y="0"/>
                    </a:lnTo>
                    <a:cubicBezTo>
                      <a:pt x="2240" y="0"/>
                      <a:pt x="2278" y="36"/>
                      <a:pt x="2278" y="82"/>
                    </a:cubicBezTo>
                    <a:lnTo>
                      <a:pt x="2278" y="289"/>
                    </a:lnTo>
                    <a:lnTo>
                      <a:pt x="2278" y="289"/>
                    </a:lnTo>
                    <a:lnTo>
                      <a:pt x="2278" y="414"/>
                    </a:lnTo>
                    <a:lnTo>
                      <a:pt x="2278" y="414"/>
                    </a:lnTo>
                    <a:cubicBezTo>
                      <a:pt x="2278" y="459"/>
                      <a:pt x="2240" y="496"/>
                      <a:pt x="2195" y="496"/>
                    </a:cubicBezTo>
                    <a:lnTo>
                      <a:pt x="1419" y="496"/>
                    </a:lnTo>
                    <a:lnTo>
                      <a:pt x="0" y="3073"/>
                    </a:lnTo>
                    <a:lnTo>
                      <a:pt x="1051" y="496"/>
                    </a:lnTo>
                    <a:lnTo>
                      <a:pt x="889" y="496"/>
                    </a:lnTo>
                    <a:cubicBezTo>
                      <a:pt x="843" y="496"/>
                      <a:pt x="806" y="459"/>
                      <a:pt x="806" y="414"/>
                    </a:cubicBezTo>
                    <a:lnTo>
                      <a:pt x="806" y="414"/>
                    </a:lnTo>
                    <a:lnTo>
                      <a:pt x="806" y="289"/>
                    </a:lnTo>
                    <a:lnTo>
                      <a:pt x="806" y="289"/>
                    </a:lnTo>
                    <a:lnTo>
                      <a:pt x="806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path"/>
              <p:cNvSpPr/>
              <p:nvPr/>
            </p:nvSpPr>
            <p:spPr>
              <a:xfrm>
                <a:off x="0" y="0"/>
                <a:ext cx="1459230" cy="1964309"/>
              </a:xfrm>
              <a:custGeom>
                <a:avLst/>
                <a:gdLst/>
                <a:ahLst/>
                <a:cxnLst/>
                <a:rect l="0" t="0" r="0" b="0"/>
                <a:pathLst>
                  <a:path w="2298" h="3093">
                    <a:moveTo>
                      <a:pt x="816" y="92"/>
                    </a:moveTo>
                    <a:cubicBezTo>
                      <a:pt x="816" y="46"/>
                      <a:pt x="853" y="10"/>
                      <a:pt x="899" y="10"/>
                    </a:cubicBezTo>
                    <a:lnTo>
                      <a:pt x="1061" y="10"/>
                    </a:lnTo>
                    <a:lnTo>
                      <a:pt x="1061" y="10"/>
                    </a:lnTo>
                    <a:lnTo>
                      <a:pt x="1429" y="10"/>
                    </a:lnTo>
                    <a:lnTo>
                      <a:pt x="2205" y="10"/>
                    </a:lnTo>
                    <a:cubicBezTo>
                      <a:pt x="2250" y="10"/>
                      <a:pt x="2288" y="46"/>
                      <a:pt x="2288" y="92"/>
                    </a:cubicBezTo>
                    <a:lnTo>
                      <a:pt x="2288" y="299"/>
                    </a:lnTo>
                    <a:lnTo>
                      <a:pt x="2288" y="299"/>
                    </a:lnTo>
                    <a:lnTo>
                      <a:pt x="2288" y="424"/>
                    </a:lnTo>
                    <a:lnTo>
                      <a:pt x="2288" y="424"/>
                    </a:lnTo>
                    <a:cubicBezTo>
                      <a:pt x="2288" y="469"/>
                      <a:pt x="2250" y="506"/>
                      <a:pt x="2205" y="506"/>
                    </a:cubicBezTo>
                    <a:lnTo>
                      <a:pt x="1429" y="506"/>
                    </a:lnTo>
                    <a:lnTo>
                      <a:pt x="10" y="3083"/>
                    </a:lnTo>
                    <a:lnTo>
                      <a:pt x="1061" y="506"/>
                    </a:lnTo>
                    <a:lnTo>
                      <a:pt x="899" y="506"/>
                    </a:lnTo>
                    <a:cubicBezTo>
                      <a:pt x="853" y="506"/>
                      <a:pt x="816" y="469"/>
                      <a:pt x="816" y="424"/>
                    </a:cubicBezTo>
                    <a:lnTo>
                      <a:pt x="816" y="424"/>
                    </a:lnTo>
                    <a:lnTo>
                      <a:pt x="816" y="299"/>
                    </a:lnTo>
                    <a:lnTo>
                      <a:pt x="816" y="299"/>
                    </a:lnTo>
                    <a:lnTo>
                      <a:pt x="816" y="9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6" name="textbox 146"/>
            <p:cNvSpPr/>
            <p:nvPr/>
          </p:nvSpPr>
          <p:spPr>
            <a:xfrm>
              <a:off x="-12700" y="-12700"/>
              <a:ext cx="1485264" cy="20193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lang="en-US" altLang="en-US" sz="800" dirty="0"/>
            </a:p>
            <a:p>
              <a:pPr marL="819785" algn="l" rtl="0" eaLnBrk="0">
                <a:lnSpc>
                  <a:spcPct val="75000"/>
                </a:lnSpc>
                <a:spcBef>
                  <a:spcPts val="0"/>
                </a:spcBef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CCD1</a:t>
              </a:r>
              <a:endParaRPr lang="en-US" altLang="en-US" sz="1200"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7858379" y="4497070"/>
            <a:ext cx="1048130" cy="1934463"/>
            <a:chOff x="0" y="0"/>
            <a:chExt cx="1048130" cy="1934463"/>
          </a:xfrm>
        </p:grpSpPr>
        <p:grpSp>
          <p:nvGrpSpPr>
            <p:cNvPr id="14" name="group 14"/>
            <p:cNvGrpSpPr/>
            <p:nvPr/>
          </p:nvGrpSpPr>
          <p:grpSpPr>
            <a:xfrm rot="21600000">
              <a:off x="0" y="0"/>
              <a:ext cx="1048130" cy="1934463"/>
              <a:chOff x="0" y="0"/>
              <a:chExt cx="1048130" cy="1934463"/>
            </a:xfrm>
          </p:grpSpPr>
          <p:sp>
            <p:nvSpPr>
              <p:cNvPr id="148" name="path"/>
              <p:cNvSpPr/>
              <p:nvPr/>
            </p:nvSpPr>
            <p:spPr>
              <a:xfrm>
                <a:off x="6350" y="6350"/>
                <a:ext cx="1035430" cy="1921763"/>
              </a:xfrm>
              <a:custGeom>
                <a:avLst/>
                <a:gdLst/>
                <a:ahLst/>
                <a:cxnLst/>
                <a:rect l="0" t="0" r="0" b="0"/>
                <a:pathLst>
                  <a:path w="1630" h="3026">
                    <a:moveTo>
                      <a:pt x="214" y="2612"/>
                    </a:moveTo>
                    <a:cubicBezTo>
                      <a:pt x="214" y="2566"/>
                      <a:pt x="251" y="2529"/>
                      <a:pt x="297" y="2529"/>
                    </a:cubicBezTo>
                    <a:lnTo>
                      <a:pt x="450" y="2529"/>
                    </a:lnTo>
                    <a:lnTo>
                      <a:pt x="0" y="0"/>
                    </a:lnTo>
                    <a:lnTo>
                      <a:pt x="804" y="2529"/>
                    </a:lnTo>
                    <a:lnTo>
                      <a:pt x="1547" y="2529"/>
                    </a:lnTo>
                    <a:cubicBezTo>
                      <a:pt x="1593" y="2529"/>
                      <a:pt x="1630" y="2566"/>
                      <a:pt x="1630" y="2612"/>
                    </a:cubicBezTo>
                    <a:lnTo>
                      <a:pt x="1630" y="2612"/>
                    </a:lnTo>
                    <a:lnTo>
                      <a:pt x="1630" y="2612"/>
                    </a:lnTo>
                    <a:lnTo>
                      <a:pt x="1630" y="2736"/>
                    </a:lnTo>
                    <a:lnTo>
                      <a:pt x="1630" y="2943"/>
                    </a:lnTo>
                    <a:cubicBezTo>
                      <a:pt x="1630" y="2989"/>
                      <a:pt x="1593" y="3026"/>
                      <a:pt x="1547" y="3026"/>
                    </a:cubicBezTo>
                    <a:lnTo>
                      <a:pt x="804" y="3026"/>
                    </a:lnTo>
                    <a:lnTo>
                      <a:pt x="450" y="3026"/>
                    </a:lnTo>
                    <a:lnTo>
                      <a:pt x="450" y="3026"/>
                    </a:lnTo>
                    <a:lnTo>
                      <a:pt x="297" y="3026"/>
                    </a:lnTo>
                    <a:cubicBezTo>
                      <a:pt x="251" y="3026"/>
                      <a:pt x="214" y="2989"/>
                      <a:pt x="214" y="2943"/>
                    </a:cubicBezTo>
                    <a:lnTo>
                      <a:pt x="214" y="2736"/>
                    </a:lnTo>
                    <a:lnTo>
                      <a:pt x="214" y="2612"/>
                    </a:lnTo>
                    <a:lnTo>
                      <a:pt x="214" y="261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path"/>
              <p:cNvSpPr/>
              <p:nvPr/>
            </p:nvSpPr>
            <p:spPr>
              <a:xfrm>
                <a:off x="0" y="0"/>
                <a:ext cx="1048130" cy="1934463"/>
              </a:xfrm>
              <a:custGeom>
                <a:avLst/>
                <a:gdLst/>
                <a:ahLst/>
                <a:cxnLst/>
                <a:rect l="0" t="0" r="0" b="0"/>
                <a:pathLst>
                  <a:path w="1650" h="3046">
                    <a:moveTo>
                      <a:pt x="224" y="2622"/>
                    </a:moveTo>
                    <a:cubicBezTo>
                      <a:pt x="224" y="2576"/>
                      <a:pt x="261" y="2539"/>
                      <a:pt x="307" y="2539"/>
                    </a:cubicBezTo>
                    <a:lnTo>
                      <a:pt x="460" y="2539"/>
                    </a:lnTo>
                    <a:lnTo>
                      <a:pt x="10" y="10"/>
                    </a:lnTo>
                    <a:lnTo>
                      <a:pt x="814" y="2539"/>
                    </a:lnTo>
                    <a:lnTo>
                      <a:pt x="1557" y="2539"/>
                    </a:lnTo>
                    <a:cubicBezTo>
                      <a:pt x="1603" y="2539"/>
                      <a:pt x="1640" y="2576"/>
                      <a:pt x="1640" y="2622"/>
                    </a:cubicBezTo>
                    <a:lnTo>
                      <a:pt x="1640" y="2622"/>
                    </a:lnTo>
                    <a:lnTo>
                      <a:pt x="1640" y="2622"/>
                    </a:lnTo>
                    <a:lnTo>
                      <a:pt x="1640" y="2746"/>
                    </a:lnTo>
                    <a:lnTo>
                      <a:pt x="1640" y="2953"/>
                    </a:lnTo>
                    <a:cubicBezTo>
                      <a:pt x="1640" y="2999"/>
                      <a:pt x="1603" y="3036"/>
                      <a:pt x="1557" y="3036"/>
                    </a:cubicBezTo>
                    <a:lnTo>
                      <a:pt x="814" y="3036"/>
                    </a:lnTo>
                    <a:lnTo>
                      <a:pt x="460" y="3036"/>
                    </a:lnTo>
                    <a:lnTo>
                      <a:pt x="460" y="3036"/>
                    </a:lnTo>
                    <a:lnTo>
                      <a:pt x="307" y="3036"/>
                    </a:lnTo>
                    <a:cubicBezTo>
                      <a:pt x="261" y="3036"/>
                      <a:pt x="224" y="2999"/>
                      <a:pt x="224" y="2953"/>
                    </a:cubicBezTo>
                    <a:lnTo>
                      <a:pt x="224" y="2746"/>
                    </a:lnTo>
                    <a:lnTo>
                      <a:pt x="224" y="2622"/>
                    </a:lnTo>
                    <a:lnTo>
                      <a:pt x="224" y="262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2" name="textbox 152"/>
            <p:cNvSpPr/>
            <p:nvPr/>
          </p:nvSpPr>
          <p:spPr>
            <a:xfrm>
              <a:off x="-12700" y="-12700"/>
              <a:ext cx="1073785" cy="197294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307340" algn="l" rtl="0" eaLnBrk="0">
                <a:lnSpc>
                  <a:spcPct val="94000"/>
                </a:lnSpc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玻璃转盘</a:t>
              </a:r>
              <a:endParaRPr lang="en-US" altLang="en-US" sz="1200" dirty="0"/>
            </a:p>
          </p:txBody>
        </p:sp>
      </p:grpSp>
      <p:graphicFrame>
        <p:nvGraphicFramePr>
          <p:cNvPr id="154" name="table 154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6"/>
          <p:cNvGrpSpPr/>
          <p:nvPr/>
        </p:nvGrpSpPr>
        <p:grpSpPr>
          <a:xfrm rot="21600000">
            <a:off x="9081643" y="2566161"/>
            <a:ext cx="1926463" cy="906017"/>
            <a:chOff x="0" y="0"/>
            <a:chExt cx="1926463" cy="906017"/>
          </a:xfrm>
        </p:grpSpPr>
        <p:grpSp>
          <p:nvGrpSpPr>
            <p:cNvPr id="18" name="group 18"/>
            <p:cNvGrpSpPr/>
            <p:nvPr/>
          </p:nvGrpSpPr>
          <p:grpSpPr>
            <a:xfrm rot="21600000">
              <a:off x="0" y="0"/>
              <a:ext cx="1926463" cy="906017"/>
              <a:chOff x="0" y="0"/>
              <a:chExt cx="1926463" cy="906017"/>
            </a:xfrm>
          </p:grpSpPr>
          <p:sp>
            <p:nvSpPr>
              <p:cNvPr id="156" name="path"/>
              <p:cNvSpPr/>
              <p:nvPr/>
            </p:nvSpPr>
            <p:spPr>
              <a:xfrm>
                <a:off x="6350" y="6350"/>
                <a:ext cx="1913763" cy="893317"/>
              </a:xfrm>
              <a:custGeom>
                <a:avLst/>
                <a:gdLst/>
                <a:ahLst/>
                <a:cxnLst/>
                <a:rect l="0" t="0" r="0" b="0"/>
                <a:pathLst>
                  <a:path w="3013" h="1406">
                    <a:moveTo>
                      <a:pt x="1542" y="82"/>
                    </a:moveTo>
                    <a:cubicBezTo>
                      <a:pt x="1542" y="36"/>
                      <a:pt x="1579" y="0"/>
                      <a:pt x="1624" y="0"/>
                    </a:cubicBezTo>
                    <a:lnTo>
                      <a:pt x="1787" y="0"/>
                    </a:lnTo>
                    <a:lnTo>
                      <a:pt x="1787" y="0"/>
                    </a:lnTo>
                    <a:lnTo>
                      <a:pt x="2155" y="0"/>
                    </a:lnTo>
                    <a:lnTo>
                      <a:pt x="2931" y="0"/>
                    </a:lnTo>
                    <a:cubicBezTo>
                      <a:pt x="2976" y="0"/>
                      <a:pt x="3013" y="36"/>
                      <a:pt x="3013" y="82"/>
                    </a:cubicBezTo>
                    <a:lnTo>
                      <a:pt x="3013" y="288"/>
                    </a:lnTo>
                    <a:lnTo>
                      <a:pt x="3013" y="288"/>
                    </a:lnTo>
                    <a:lnTo>
                      <a:pt x="3013" y="412"/>
                    </a:lnTo>
                    <a:lnTo>
                      <a:pt x="3013" y="412"/>
                    </a:lnTo>
                    <a:cubicBezTo>
                      <a:pt x="3013" y="457"/>
                      <a:pt x="2976" y="494"/>
                      <a:pt x="2931" y="494"/>
                    </a:cubicBezTo>
                    <a:lnTo>
                      <a:pt x="2155" y="494"/>
                    </a:lnTo>
                    <a:lnTo>
                      <a:pt x="0" y="1406"/>
                    </a:lnTo>
                    <a:lnTo>
                      <a:pt x="1787" y="494"/>
                    </a:lnTo>
                    <a:lnTo>
                      <a:pt x="1624" y="494"/>
                    </a:lnTo>
                    <a:cubicBezTo>
                      <a:pt x="1579" y="494"/>
                      <a:pt x="1542" y="457"/>
                      <a:pt x="1542" y="412"/>
                    </a:cubicBezTo>
                    <a:lnTo>
                      <a:pt x="1542" y="412"/>
                    </a:lnTo>
                    <a:lnTo>
                      <a:pt x="1542" y="288"/>
                    </a:lnTo>
                    <a:lnTo>
                      <a:pt x="1542" y="288"/>
                    </a:lnTo>
                    <a:lnTo>
                      <a:pt x="1542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path"/>
              <p:cNvSpPr/>
              <p:nvPr/>
            </p:nvSpPr>
            <p:spPr>
              <a:xfrm>
                <a:off x="0" y="0"/>
                <a:ext cx="1926463" cy="906017"/>
              </a:xfrm>
              <a:custGeom>
                <a:avLst/>
                <a:gdLst/>
                <a:ahLst/>
                <a:cxnLst/>
                <a:rect l="0" t="0" r="0" b="0"/>
                <a:pathLst>
                  <a:path w="3033" h="1426">
                    <a:moveTo>
                      <a:pt x="1552" y="92"/>
                    </a:moveTo>
                    <a:cubicBezTo>
                      <a:pt x="1552" y="46"/>
                      <a:pt x="1589" y="10"/>
                      <a:pt x="1634" y="10"/>
                    </a:cubicBezTo>
                    <a:lnTo>
                      <a:pt x="1797" y="10"/>
                    </a:lnTo>
                    <a:lnTo>
                      <a:pt x="1797" y="10"/>
                    </a:lnTo>
                    <a:lnTo>
                      <a:pt x="2165" y="10"/>
                    </a:lnTo>
                    <a:lnTo>
                      <a:pt x="2941" y="10"/>
                    </a:lnTo>
                    <a:cubicBezTo>
                      <a:pt x="2986" y="10"/>
                      <a:pt x="3023" y="46"/>
                      <a:pt x="3023" y="92"/>
                    </a:cubicBezTo>
                    <a:lnTo>
                      <a:pt x="3023" y="298"/>
                    </a:lnTo>
                    <a:lnTo>
                      <a:pt x="3023" y="298"/>
                    </a:lnTo>
                    <a:lnTo>
                      <a:pt x="3023" y="422"/>
                    </a:lnTo>
                    <a:lnTo>
                      <a:pt x="3023" y="422"/>
                    </a:lnTo>
                    <a:cubicBezTo>
                      <a:pt x="3023" y="467"/>
                      <a:pt x="2986" y="504"/>
                      <a:pt x="2941" y="504"/>
                    </a:cubicBezTo>
                    <a:lnTo>
                      <a:pt x="2165" y="504"/>
                    </a:lnTo>
                    <a:lnTo>
                      <a:pt x="10" y="1416"/>
                    </a:lnTo>
                    <a:lnTo>
                      <a:pt x="1797" y="504"/>
                    </a:lnTo>
                    <a:lnTo>
                      <a:pt x="1634" y="504"/>
                    </a:lnTo>
                    <a:cubicBezTo>
                      <a:pt x="1589" y="504"/>
                      <a:pt x="1552" y="467"/>
                      <a:pt x="1552" y="422"/>
                    </a:cubicBezTo>
                    <a:lnTo>
                      <a:pt x="1552" y="422"/>
                    </a:lnTo>
                    <a:lnTo>
                      <a:pt x="1552" y="298"/>
                    </a:lnTo>
                    <a:lnTo>
                      <a:pt x="1552" y="298"/>
                    </a:lnTo>
                    <a:lnTo>
                      <a:pt x="1552" y="9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0" name="textbox 160"/>
            <p:cNvSpPr/>
            <p:nvPr/>
          </p:nvSpPr>
          <p:spPr>
            <a:xfrm>
              <a:off x="-12700" y="-12700"/>
              <a:ext cx="1951989" cy="9607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800" dirty="0"/>
            </a:p>
            <a:p>
              <a:pPr marL="1287780" algn="l" rtl="0" eaLnBrk="0">
                <a:lnSpc>
                  <a:spcPct val="75000"/>
                </a:lnSpc>
                <a:spcBef>
                  <a:spcPts val="5"/>
                </a:spcBef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CCD2</a:t>
              </a:r>
              <a:endParaRPr lang="en-US" altLang="en-US" sz="1200"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5629402" y="4915027"/>
            <a:ext cx="948435" cy="1514982"/>
            <a:chOff x="0" y="0"/>
            <a:chExt cx="948435" cy="1514982"/>
          </a:xfrm>
        </p:grpSpPr>
        <p:grpSp>
          <p:nvGrpSpPr>
            <p:cNvPr id="22" name="group 22"/>
            <p:cNvGrpSpPr/>
            <p:nvPr/>
          </p:nvGrpSpPr>
          <p:grpSpPr>
            <a:xfrm rot="21600000">
              <a:off x="0" y="0"/>
              <a:ext cx="948435" cy="1514982"/>
              <a:chOff x="0" y="0"/>
              <a:chExt cx="948435" cy="1514982"/>
            </a:xfrm>
          </p:grpSpPr>
          <p:sp>
            <p:nvSpPr>
              <p:cNvPr id="162" name="path"/>
              <p:cNvSpPr/>
              <p:nvPr/>
            </p:nvSpPr>
            <p:spPr>
              <a:xfrm>
                <a:off x="6350" y="6350"/>
                <a:ext cx="935735" cy="1502282"/>
              </a:xfrm>
              <a:custGeom>
                <a:avLst/>
                <a:gdLst/>
                <a:ahLst/>
                <a:cxnLst/>
                <a:rect l="0" t="0" r="0" b="0"/>
                <a:pathLst>
                  <a:path w="1473" h="2365">
                    <a:moveTo>
                      <a:pt x="0" y="1953"/>
                    </a:moveTo>
                    <a:cubicBezTo>
                      <a:pt x="0" y="1908"/>
                      <a:pt x="36" y="1871"/>
                      <a:pt x="82" y="1871"/>
                    </a:cubicBezTo>
                    <a:lnTo>
                      <a:pt x="859" y="1871"/>
                    </a:lnTo>
                    <a:lnTo>
                      <a:pt x="1323" y="0"/>
                    </a:lnTo>
                    <a:lnTo>
                      <a:pt x="1227" y="1871"/>
                    </a:lnTo>
                    <a:lnTo>
                      <a:pt x="1391" y="1871"/>
                    </a:lnTo>
                    <a:cubicBezTo>
                      <a:pt x="1436" y="1871"/>
                      <a:pt x="1473" y="1908"/>
                      <a:pt x="1473" y="1953"/>
                    </a:cubicBezTo>
                    <a:lnTo>
                      <a:pt x="1473" y="1953"/>
                    </a:lnTo>
                    <a:lnTo>
                      <a:pt x="1473" y="1953"/>
                    </a:lnTo>
                    <a:lnTo>
                      <a:pt x="1473" y="2077"/>
                    </a:lnTo>
                    <a:lnTo>
                      <a:pt x="1473" y="2283"/>
                    </a:lnTo>
                    <a:cubicBezTo>
                      <a:pt x="1473" y="2328"/>
                      <a:pt x="1436" y="2365"/>
                      <a:pt x="1391" y="2365"/>
                    </a:cubicBezTo>
                    <a:lnTo>
                      <a:pt x="1227" y="2365"/>
                    </a:lnTo>
                    <a:lnTo>
                      <a:pt x="859" y="2365"/>
                    </a:lnTo>
                    <a:lnTo>
                      <a:pt x="859" y="2365"/>
                    </a:lnTo>
                    <a:lnTo>
                      <a:pt x="82" y="2365"/>
                    </a:lnTo>
                    <a:cubicBezTo>
                      <a:pt x="36" y="2365"/>
                      <a:pt x="0" y="2328"/>
                      <a:pt x="0" y="2283"/>
                    </a:cubicBezTo>
                    <a:lnTo>
                      <a:pt x="0" y="2077"/>
                    </a:lnTo>
                    <a:lnTo>
                      <a:pt x="0" y="1953"/>
                    </a:lnTo>
                    <a:lnTo>
                      <a:pt x="0" y="1953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path"/>
              <p:cNvSpPr/>
              <p:nvPr/>
            </p:nvSpPr>
            <p:spPr>
              <a:xfrm>
                <a:off x="0" y="0"/>
                <a:ext cx="948435" cy="1514982"/>
              </a:xfrm>
              <a:custGeom>
                <a:avLst/>
                <a:gdLst/>
                <a:ahLst/>
                <a:cxnLst/>
                <a:rect l="0" t="0" r="0" b="0"/>
                <a:pathLst>
                  <a:path w="1493" h="2385">
                    <a:moveTo>
                      <a:pt x="10" y="1963"/>
                    </a:moveTo>
                    <a:cubicBezTo>
                      <a:pt x="10" y="1918"/>
                      <a:pt x="46" y="1881"/>
                      <a:pt x="92" y="1881"/>
                    </a:cubicBezTo>
                    <a:lnTo>
                      <a:pt x="869" y="1881"/>
                    </a:lnTo>
                    <a:lnTo>
                      <a:pt x="1333" y="10"/>
                    </a:lnTo>
                    <a:lnTo>
                      <a:pt x="1237" y="1881"/>
                    </a:lnTo>
                    <a:lnTo>
                      <a:pt x="1401" y="1881"/>
                    </a:lnTo>
                    <a:cubicBezTo>
                      <a:pt x="1446" y="1881"/>
                      <a:pt x="1483" y="1918"/>
                      <a:pt x="1483" y="1963"/>
                    </a:cubicBezTo>
                    <a:lnTo>
                      <a:pt x="1483" y="1963"/>
                    </a:lnTo>
                    <a:lnTo>
                      <a:pt x="1483" y="1963"/>
                    </a:lnTo>
                    <a:lnTo>
                      <a:pt x="1483" y="2087"/>
                    </a:lnTo>
                    <a:lnTo>
                      <a:pt x="1483" y="2293"/>
                    </a:lnTo>
                    <a:cubicBezTo>
                      <a:pt x="1483" y="2338"/>
                      <a:pt x="1446" y="2375"/>
                      <a:pt x="1401" y="2375"/>
                    </a:cubicBezTo>
                    <a:lnTo>
                      <a:pt x="1237" y="2375"/>
                    </a:lnTo>
                    <a:lnTo>
                      <a:pt x="869" y="2375"/>
                    </a:lnTo>
                    <a:lnTo>
                      <a:pt x="869" y="2375"/>
                    </a:lnTo>
                    <a:lnTo>
                      <a:pt x="92" y="2375"/>
                    </a:lnTo>
                    <a:cubicBezTo>
                      <a:pt x="46" y="2375"/>
                      <a:pt x="10" y="2338"/>
                      <a:pt x="10" y="2293"/>
                    </a:cubicBezTo>
                    <a:lnTo>
                      <a:pt x="10" y="2087"/>
                    </a:lnTo>
                    <a:lnTo>
                      <a:pt x="10" y="1963"/>
                    </a:lnTo>
                    <a:lnTo>
                      <a:pt x="10" y="1963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6" name="textbox 166"/>
            <p:cNvSpPr/>
            <p:nvPr/>
          </p:nvSpPr>
          <p:spPr>
            <a:xfrm>
              <a:off x="-12700" y="-12700"/>
              <a:ext cx="974089" cy="15697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marL="308610" algn="l" rtl="0" eaLnBrk="0">
                <a:lnSpc>
                  <a:spcPct val="75000"/>
                </a:lnSpc>
                <a:spcBef>
                  <a:spcPts val="0"/>
                </a:spcBef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CCD5</a:t>
              </a:r>
              <a:endParaRPr lang="en-US" altLang="en-US" sz="1200" dirty="0"/>
            </a:p>
          </p:txBody>
        </p:sp>
      </p:grpSp>
      <p:grpSp>
        <p:nvGrpSpPr>
          <p:cNvPr id="24" name="group 24"/>
          <p:cNvGrpSpPr/>
          <p:nvPr/>
        </p:nvGrpSpPr>
        <p:grpSpPr>
          <a:xfrm rot="21600000">
            <a:off x="4443729" y="3948683"/>
            <a:ext cx="1537080" cy="1033526"/>
            <a:chOff x="0" y="0"/>
            <a:chExt cx="1537080" cy="1033526"/>
          </a:xfrm>
        </p:grpSpPr>
        <p:grpSp>
          <p:nvGrpSpPr>
            <p:cNvPr id="26" name="group 26"/>
            <p:cNvGrpSpPr/>
            <p:nvPr/>
          </p:nvGrpSpPr>
          <p:grpSpPr>
            <a:xfrm rot="21600000">
              <a:off x="0" y="0"/>
              <a:ext cx="1537080" cy="1033526"/>
              <a:chOff x="0" y="0"/>
              <a:chExt cx="1537080" cy="1033526"/>
            </a:xfrm>
          </p:grpSpPr>
          <p:sp>
            <p:nvSpPr>
              <p:cNvPr id="168" name="path"/>
              <p:cNvSpPr/>
              <p:nvPr/>
            </p:nvSpPr>
            <p:spPr>
              <a:xfrm>
                <a:off x="6350" y="6350"/>
                <a:ext cx="1524380" cy="1020826"/>
              </a:xfrm>
              <a:custGeom>
                <a:avLst/>
                <a:gdLst/>
                <a:ahLst/>
                <a:cxnLst/>
                <a:rect l="0" t="0" r="0" b="0"/>
                <a:pathLst>
                  <a:path w="2400" h="1607">
                    <a:moveTo>
                      <a:pt x="0" y="1193"/>
                    </a:moveTo>
                    <a:cubicBezTo>
                      <a:pt x="0" y="1147"/>
                      <a:pt x="37" y="1110"/>
                      <a:pt x="82" y="1110"/>
                    </a:cubicBezTo>
                    <a:lnTo>
                      <a:pt x="826" y="1110"/>
                    </a:lnTo>
                    <a:lnTo>
                      <a:pt x="2400" y="0"/>
                    </a:lnTo>
                    <a:lnTo>
                      <a:pt x="1180" y="1110"/>
                    </a:lnTo>
                    <a:lnTo>
                      <a:pt x="1333" y="1110"/>
                    </a:lnTo>
                    <a:cubicBezTo>
                      <a:pt x="1378" y="1110"/>
                      <a:pt x="1416" y="1147"/>
                      <a:pt x="1416" y="1193"/>
                    </a:cubicBezTo>
                    <a:lnTo>
                      <a:pt x="1416" y="1193"/>
                    </a:lnTo>
                    <a:lnTo>
                      <a:pt x="1416" y="1193"/>
                    </a:lnTo>
                    <a:lnTo>
                      <a:pt x="1416" y="1317"/>
                    </a:lnTo>
                    <a:lnTo>
                      <a:pt x="1416" y="1524"/>
                    </a:lnTo>
                    <a:cubicBezTo>
                      <a:pt x="1416" y="1570"/>
                      <a:pt x="1378" y="1607"/>
                      <a:pt x="1333" y="1607"/>
                    </a:cubicBezTo>
                    <a:lnTo>
                      <a:pt x="1180" y="1607"/>
                    </a:lnTo>
                    <a:lnTo>
                      <a:pt x="826" y="1607"/>
                    </a:lnTo>
                    <a:lnTo>
                      <a:pt x="826" y="1607"/>
                    </a:lnTo>
                    <a:lnTo>
                      <a:pt x="82" y="1607"/>
                    </a:lnTo>
                    <a:cubicBezTo>
                      <a:pt x="37" y="1607"/>
                      <a:pt x="0" y="1570"/>
                      <a:pt x="0" y="1524"/>
                    </a:cubicBezTo>
                    <a:lnTo>
                      <a:pt x="0" y="1317"/>
                    </a:lnTo>
                    <a:lnTo>
                      <a:pt x="0" y="1193"/>
                    </a:lnTo>
                    <a:lnTo>
                      <a:pt x="0" y="1193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path"/>
              <p:cNvSpPr/>
              <p:nvPr/>
            </p:nvSpPr>
            <p:spPr>
              <a:xfrm>
                <a:off x="0" y="0"/>
                <a:ext cx="1537080" cy="1033526"/>
              </a:xfrm>
              <a:custGeom>
                <a:avLst/>
                <a:gdLst/>
                <a:ahLst/>
                <a:cxnLst/>
                <a:rect l="0" t="0" r="0" b="0"/>
                <a:pathLst>
                  <a:path w="2420" h="1627">
                    <a:moveTo>
                      <a:pt x="10" y="1203"/>
                    </a:moveTo>
                    <a:cubicBezTo>
                      <a:pt x="10" y="1157"/>
                      <a:pt x="47" y="1120"/>
                      <a:pt x="92" y="1120"/>
                    </a:cubicBezTo>
                    <a:lnTo>
                      <a:pt x="836" y="1120"/>
                    </a:lnTo>
                    <a:lnTo>
                      <a:pt x="2410" y="10"/>
                    </a:lnTo>
                    <a:lnTo>
                      <a:pt x="1190" y="1120"/>
                    </a:lnTo>
                    <a:lnTo>
                      <a:pt x="1343" y="1120"/>
                    </a:lnTo>
                    <a:cubicBezTo>
                      <a:pt x="1388" y="1120"/>
                      <a:pt x="1426" y="1157"/>
                      <a:pt x="1426" y="1203"/>
                    </a:cubicBezTo>
                    <a:lnTo>
                      <a:pt x="1426" y="1203"/>
                    </a:lnTo>
                    <a:lnTo>
                      <a:pt x="1426" y="1203"/>
                    </a:lnTo>
                    <a:lnTo>
                      <a:pt x="1426" y="1327"/>
                    </a:lnTo>
                    <a:lnTo>
                      <a:pt x="1426" y="1534"/>
                    </a:lnTo>
                    <a:cubicBezTo>
                      <a:pt x="1426" y="1580"/>
                      <a:pt x="1388" y="1617"/>
                      <a:pt x="1343" y="1617"/>
                    </a:cubicBezTo>
                    <a:lnTo>
                      <a:pt x="1190" y="1617"/>
                    </a:lnTo>
                    <a:lnTo>
                      <a:pt x="836" y="1617"/>
                    </a:lnTo>
                    <a:lnTo>
                      <a:pt x="836" y="1617"/>
                    </a:lnTo>
                    <a:lnTo>
                      <a:pt x="92" y="1617"/>
                    </a:lnTo>
                    <a:cubicBezTo>
                      <a:pt x="47" y="1617"/>
                      <a:pt x="10" y="1580"/>
                      <a:pt x="10" y="1534"/>
                    </a:cubicBezTo>
                    <a:lnTo>
                      <a:pt x="10" y="1327"/>
                    </a:lnTo>
                    <a:lnTo>
                      <a:pt x="10" y="1203"/>
                    </a:lnTo>
                    <a:lnTo>
                      <a:pt x="10" y="1203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2" name="textbox 172"/>
            <p:cNvSpPr/>
            <p:nvPr/>
          </p:nvSpPr>
          <p:spPr>
            <a:xfrm>
              <a:off x="-12700" y="-12700"/>
              <a:ext cx="1562735" cy="10718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marL="147955" algn="l" rtl="0" eaLnBrk="0">
                <a:lnSpc>
                  <a:spcPct val="94000"/>
                </a:lnSpc>
                <a:spcBef>
                  <a:spcPts val="0"/>
                </a:spcBef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OK下料口</a:t>
              </a:r>
              <a:endParaRPr lang="en-US" altLang="en-US" sz="1200" dirty="0"/>
            </a:p>
          </p:txBody>
        </p:sp>
      </p:grpSp>
      <p:grpSp>
        <p:nvGrpSpPr>
          <p:cNvPr id="28" name="group 28"/>
          <p:cNvGrpSpPr/>
          <p:nvPr/>
        </p:nvGrpSpPr>
        <p:grpSpPr>
          <a:xfrm rot="21600000">
            <a:off x="2156205" y="1002538"/>
            <a:ext cx="934593" cy="1479169"/>
            <a:chOff x="0" y="0"/>
            <a:chExt cx="934593" cy="1479169"/>
          </a:xfrm>
        </p:grpSpPr>
        <p:grpSp>
          <p:nvGrpSpPr>
            <p:cNvPr id="30" name="group 30"/>
            <p:cNvGrpSpPr/>
            <p:nvPr/>
          </p:nvGrpSpPr>
          <p:grpSpPr>
            <a:xfrm rot="21600000">
              <a:off x="0" y="0"/>
              <a:ext cx="934593" cy="1479169"/>
              <a:chOff x="0" y="0"/>
              <a:chExt cx="934593" cy="1479169"/>
            </a:xfrm>
          </p:grpSpPr>
          <p:sp>
            <p:nvSpPr>
              <p:cNvPr id="174" name="path"/>
              <p:cNvSpPr/>
              <p:nvPr/>
            </p:nvSpPr>
            <p:spPr>
              <a:xfrm>
                <a:off x="6350" y="6350"/>
                <a:ext cx="921893" cy="1466469"/>
              </a:xfrm>
              <a:custGeom>
                <a:avLst/>
                <a:gdLst/>
                <a:ahLst/>
                <a:cxnLst/>
                <a:rect l="0" t="0" r="0" b="0"/>
                <a:pathLst>
                  <a:path w="1451" h="2309">
                    <a:moveTo>
                      <a:pt x="0" y="82"/>
                    </a:moveTo>
                    <a:cubicBezTo>
                      <a:pt x="0" y="36"/>
                      <a:pt x="36" y="0"/>
                      <a:pt x="82" y="0"/>
                    </a:cubicBezTo>
                    <a:lnTo>
                      <a:pt x="691" y="0"/>
                    </a:lnTo>
                    <a:lnTo>
                      <a:pt x="691" y="0"/>
                    </a:lnTo>
                    <a:lnTo>
                      <a:pt x="988" y="0"/>
                    </a:lnTo>
                    <a:lnTo>
                      <a:pt x="1103" y="0"/>
                    </a:lnTo>
                    <a:cubicBezTo>
                      <a:pt x="1148" y="0"/>
                      <a:pt x="1185" y="36"/>
                      <a:pt x="1185" y="82"/>
                    </a:cubicBezTo>
                    <a:lnTo>
                      <a:pt x="1185" y="288"/>
                    </a:lnTo>
                    <a:lnTo>
                      <a:pt x="1185" y="288"/>
                    </a:lnTo>
                    <a:lnTo>
                      <a:pt x="1185" y="412"/>
                    </a:lnTo>
                    <a:lnTo>
                      <a:pt x="1185" y="412"/>
                    </a:lnTo>
                    <a:cubicBezTo>
                      <a:pt x="1185" y="457"/>
                      <a:pt x="1148" y="494"/>
                      <a:pt x="1103" y="494"/>
                    </a:cubicBezTo>
                    <a:lnTo>
                      <a:pt x="988" y="494"/>
                    </a:lnTo>
                    <a:lnTo>
                      <a:pt x="1451" y="2309"/>
                    </a:lnTo>
                    <a:lnTo>
                      <a:pt x="691" y="494"/>
                    </a:lnTo>
                    <a:lnTo>
                      <a:pt x="82" y="494"/>
                    </a:lnTo>
                    <a:cubicBezTo>
                      <a:pt x="36" y="494"/>
                      <a:pt x="0" y="457"/>
                      <a:pt x="0" y="412"/>
                    </a:cubicBezTo>
                    <a:lnTo>
                      <a:pt x="0" y="412"/>
                    </a:lnTo>
                    <a:lnTo>
                      <a:pt x="0" y="288"/>
                    </a:lnTo>
                    <a:lnTo>
                      <a:pt x="0" y="288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path"/>
              <p:cNvSpPr/>
              <p:nvPr/>
            </p:nvSpPr>
            <p:spPr>
              <a:xfrm>
                <a:off x="0" y="0"/>
                <a:ext cx="934593" cy="1479169"/>
              </a:xfrm>
              <a:custGeom>
                <a:avLst/>
                <a:gdLst/>
                <a:ahLst/>
                <a:cxnLst/>
                <a:rect l="0" t="0" r="0" b="0"/>
                <a:pathLst>
                  <a:path w="1471" h="2329">
                    <a:moveTo>
                      <a:pt x="10" y="92"/>
                    </a:moveTo>
                    <a:cubicBezTo>
                      <a:pt x="10" y="46"/>
                      <a:pt x="46" y="10"/>
                      <a:pt x="92" y="10"/>
                    </a:cubicBezTo>
                    <a:lnTo>
                      <a:pt x="701" y="10"/>
                    </a:lnTo>
                    <a:lnTo>
                      <a:pt x="701" y="10"/>
                    </a:lnTo>
                    <a:lnTo>
                      <a:pt x="998" y="10"/>
                    </a:lnTo>
                    <a:lnTo>
                      <a:pt x="1113" y="10"/>
                    </a:lnTo>
                    <a:cubicBezTo>
                      <a:pt x="1158" y="10"/>
                      <a:pt x="1195" y="46"/>
                      <a:pt x="1195" y="92"/>
                    </a:cubicBezTo>
                    <a:lnTo>
                      <a:pt x="1195" y="298"/>
                    </a:lnTo>
                    <a:lnTo>
                      <a:pt x="1195" y="298"/>
                    </a:lnTo>
                    <a:lnTo>
                      <a:pt x="1195" y="422"/>
                    </a:lnTo>
                    <a:lnTo>
                      <a:pt x="1195" y="422"/>
                    </a:lnTo>
                    <a:cubicBezTo>
                      <a:pt x="1195" y="467"/>
                      <a:pt x="1158" y="504"/>
                      <a:pt x="1113" y="504"/>
                    </a:cubicBezTo>
                    <a:lnTo>
                      <a:pt x="998" y="504"/>
                    </a:lnTo>
                    <a:lnTo>
                      <a:pt x="1461" y="2319"/>
                    </a:lnTo>
                    <a:lnTo>
                      <a:pt x="701" y="504"/>
                    </a:lnTo>
                    <a:lnTo>
                      <a:pt x="92" y="504"/>
                    </a:lnTo>
                    <a:cubicBezTo>
                      <a:pt x="46" y="504"/>
                      <a:pt x="10" y="467"/>
                      <a:pt x="10" y="422"/>
                    </a:cubicBezTo>
                    <a:lnTo>
                      <a:pt x="10" y="422"/>
                    </a:lnTo>
                    <a:lnTo>
                      <a:pt x="10" y="298"/>
                    </a:lnTo>
                    <a:lnTo>
                      <a:pt x="10" y="298"/>
                    </a:lnTo>
                    <a:lnTo>
                      <a:pt x="10" y="9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8" name="textbox 178"/>
            <p:cNvSpPr/>
            <p:nvPr/>
          </p:nvSpPr>
          <p:spPr>
            <a:xfrm>
              <a:off x="-12700" y="-12700"/>
              <a:ext cx="960119" cy="151828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lang="en-US" altLang="en-US" sz="600" dirty="0"/>
            </a:p>
            <a:p>
              <a:pPr marL="170180" algn="l" rtl="0" eaLnBrk="0">
                <a:lnSpc>
                  <a:spcPct val="94000"/>
                </a:lnSpc>
                <a:spcBef>
                  <a:spcPts val="0"/>
                </a:spcBef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振动盘</a:t>
              </a:r>
              <a:endParaRPr lang="en-US" altLang="en-US" sz="1200" dirty="0"/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6879081" y="5000879"/>
            <a:ext cx="946912" cy="1429130"/>
            <a:chOff x="0" y="0"/>
            <a:chExt cx="946912" cy="1429130"/>
          </a:xfrm>
        </p:grpSpPr>
        <p:grpSp>
          <p:nvGrpSpPr>
            <p:cNvPr id="34" name="group 34"/>
            <p:cNvGrpSpPr/>
            <p:nvPr/>
          </p:nvGrpSpPr>
          <p:grpSpPr>
            <a:xfrm rot="21600000">
              <a:off x="0" y="0"/>
              <a:ext cx="946912" cy="1429130"/>
              <a:chOff x="0" y="0"/>
              <a:chExt cx="946912" cy="1429130"/>
            </a:xfrm>
          </p:grpSpPr>
          <p:sp>
            <p:nvSpPr>
              <p:cNvPr id="180" name="path"/>
              <p:cNvSpPr/>
              <p:nvPr/>
            </p:nvSpPr>
            <p:spPr>
              <a:xfrm>
                <a:off x="6350" y="6350"/>
                <a:ext cx="934212" cy="1416430"/>
              </a:xfrm>
              <a:custGeom>
                <a:avLst/>
                <a:gdLst/>
                <a:ahLst/>
                <a:cxnLst/>
                <a:rect l="0" t="0" r="0" b="0"/>
                <a:pathLst>
                  <a:path w="1471" h="2230">
                    <a:moveTo>
                      <a:pt x="0" y="1818"/>
                    </a:moveTo>
                    <a:cubicBezTo>
                      <a:pt x="0" y="1773"/>
                      <a:pt x="36" y="1736"/>
                      <a:pt x="82" y="1736"/>
                    </a:cubicBezTo>
                    <a:lnTo>
                      <a:pt x="245" y="1736"/>
                    </a:lnTo>
                    <a:lnTo>
                      <a:pt x="646" y="0"/>
                    </a:lnTo>
                    <a:lnTo>
                      <a:pt x="613" y="1736"/>
                    </a:lnTo>
                    <a:lnTo>
                      <a:pt x="1388" y="1736"/>
                    </a:lnTo>
                    <a:cubicBezTo>
                      <a:pt x="1434" y="1736"/>
                      <a:pt x="1471" y="1773"/>
                      <a:pt x="1471" y="1818"/>
                    </a:cubicBezTo>
                    <a:lnTo>
                      <a:pt x="1471" y="1818"/>
                    </a:lnTo>
                    <a:lnTo>
                      <a:pt x="1471" y="1818"/>
                    </a:lnTo>
                    <a:lnTo>
                      <a:pt x="1471" y="1942"/>
                    </a:lnTo>
                    <a:lnTo>
                      <a:pt x="1471" y="2148"/>
                    </a:lnTo>
                    <a:cubicBezTo>
                      <a:pt x="1471" y="2193"/>
                      <a:pt x="1434" y="2230"/>
                      <a:pt x="1388" y="2230"/>
                    </a:cubicBezTo>
                    <a:lnTo>
                      <a:pt x="613" y="2230"/>
                    </a:lnTo>
                    <a:lnTo>
                      <a:pt x="245" y="2230"/>
                    </a:lnTo>
                    <a:lnTo>
                      <a:pt x="245" y="2230"/>
                    </a:lnTo>
                    <a:lnTo>
                      <a:pt x="82" y="2230"/>
                    </a:lnTo>
                    <a:cubicBezTo>
                      <a:pt x="36" y="2230"/>
                      <a:pt x="0" y="2193"/>
                      <a:pt x="0" y="2148"/>
                    </a:cubicBezTo>
                    <a:lnTo>
                      <a:pt x="0" y="1942"/>
                    </a:lnTo>
                    <a:lnTo>
                      <a:pt x="0" y="1818"/>
                    </a:lnTo>
                    <a:lnTo>
                      <a:pt x="0" y="1818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path"/>
              <p:cNvSpPr/>
              <p:nvPr/>
            </p:nvSpPr>
            <p:spPr>
              <a:xfrm>
                <a:off x="0" y="0"/>
                <a:ext cx="946912" cy="1429130"/>
              </a:xfrm>
              <a:custGeom>
                <a:avLst/>
                <a:gdLst/>
                <a:ahLst/>
                <a:cxnLst/>
                <a:rect l="0" t="0" r="0" b="0"/>
                <a:pathLst>
                  <a:path w="1491" h="2250">
                    <a:moveTo>
                      <a:pt x="10" y="1828"/>
                    </a:moveTo>
                    <a:cubicBezTo>
                      <a:pt x="10" y="1783"/>
                      <a:pt x="46" y="1746"/>
                      <a:pt x="92" y="1746"/>
                    </a:cubicBezTo>
                    <a:lnTo>
                      <a:pt x="255" y="1746"/>
                    </a:lnTo>
                    <a:lnTo>
                      <a:pt x="656" y="10"/>
                    </a:lnTo>
                    <a:lnTo>
                      <a:pt x="623" y="1746"/>
                    </a:lnTo>
                    <a:lnTo>
                      <a:pt x="1398" y="1746"/>
                    </a:lnTo>
                    <a:cubicBezTo>
                      <a:pt x="1444" y="1746"/>
                      <a:pt x="1481" y="1783"/>
                      <a:pt x="1481" y="1828"/>
                    </a:cubicBezTo>
                    <a:lnTo>
                      <a:pt x="1481" y="1828"/>
                    </a:lnTo>
                    <a:lnTo>
                      <a:pt x="1481" y="1828"/>
                    </a:lnTo>
                    <a:lnTo>
                      <a:pt x="1481" y="1952"/>
                    </a:lnTo>
                    <a:lnTo>
                      <a:pt x="1481" y="2158"/>
                    </a:lnTo>
                    <a:cubicBezTo>
                      <a:pt x="1481" y="2203"/>
                      <a:pt x="1444" y="2240"/>
                      <a:pt x="1398" y="2240"/>
                    </a:cubicBezTo>
                    <a:lnTo>
                      <a:pt x="623" y="2240"/>
                    </a:lnTo>
                    <a:lnTo>
                      <a:pt x="255" y="2240"/>
                    </a:lnTo>
                    <a:lnTo>
                      <a:pt x="255" y="2240"/>
                    </a:lnTo>
                    <a:lnTo>
                      <a:pt x="92" y="2240"/>
                    </a:lnTo>
                    <a:cubicBezTo>
                      <a:pt x="46" y="2240"/>
                      <a:pt x="10" y="2203"/>
                      <a:pt x="10" y="2158"/>
                    </a:cubicBezTo>
                    <a:lnTo>
                      <a:pt x="10" y="1952"/>
                    </a:lnTo>
                    <a:lnTo>
                      <a:pt x="10" y="1828"/>
                    </a:lnTo>
                    <a:lnTo>
                      <a:pt x="10" y="1828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4" name="textbox 184"/>
            <p:cNvSpPr/>
            <p:nvPr/>
          </p:nvSpPr>
          <p:spPr>
            <a:xfrm>
              <a:off x="-12700" y="-12700"/>
              <a:ext cx="972819" cy="14839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307975" algn="l" rtl="0" eaLnBrk="0">
                <a:lnSpc>
                  <a:spcPct val="75000"/>
                </a:lnSpc>
                <a:spcBef>
                  <a:spcPts val="0"/>
                </a:spcBef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CCD4</a:t>
              </a:r>
              <a:endParaRPr lang="en-US" altLang="en-US" sz="1200" dirty="0"/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8726551" y="3779266"/>
            <a:ext cx="2281555" cy="555751"/>
            <a:chOff x="0" y="0"/>
            <a:chExt cx="2281555" cy="555751"/>
          </a:xfrm>
        </p:grpSpPr>
        <p:grpSp>
          <p:nvGrpSpPr>
            <p:cNvPr id="38" name="group 38"/>
            <p:cNvGrpSpPr/>
            <p:nvPr/>
          </p:nvGrpSpPr>
          <p:grpSpPr>
            <a:xfrm rot="21600000">
              <a:off x="0" y="0"/>
              <a:ext cx="2281555" cy="555751"/>
              <a:chOff x="0" y="0"/>
              <a:chExt cx="2281555" cy="555751"/>
            </a:xfrm>
          </p:grpSpPr>
          <p:sp>
            <p:nvSpPr>
              <p:cNvPr id="186" name="path"/>
              <p:cNvSpPr/>
              <p:nvPr/>
            </p:nvSpPr>
            <p:spPr>
              <a:xfrm>
                <a:off x="6350" y="6350"/>
                <a:ext cx="2268855" cy="543051"/>
              </a:xfrm>
              <a:custGeom>
                <a:avLst/>
                <a:gdLst/>
                <a:ahLst/>
                <a:cxnLst/>
                <a:rect l="0" t="0" r="0" b="0"/>
                <a:pathLst>
                  <a:path w="3573" h="855">
                    <a:moveTo>
                      <a:pt x="2101" y="82"/>
                    </a:moveTo>
                    <a:cubicBezTo>
                      <a:pt x="2101" y="36"/>
                      <a:pt x="2138" y="0"/>
                      <a:pt x="2184" y="0"/>
                    </a:cubicBezTo>
                    <a:lnTo>
                      <a:pt x="2347" y="0"/>
                    </a:lnTo>
                    <a:lnTo>
                      <a:pt x="2347" y="0"/>
                    </a:lnTo>
                    <a:lnTo>
                      <a:pt x="2714" y="0"/>
                    </a:lnTo>
                    <a:lnTo>
                      <a:pt x="3490" y="0"/>
                    </a:lnTo>
                    <a:cubicBezTo>
                      <a:pt x="3536" y="0"/>
                      <a:pt x="3573" y="36"/>
                      <a:pt x="3573" y="82"/>
                    </a:cubicBezTo>
                    <a:lnTo>
                      <a:pt x="3573" y="288"/>
                    </a:lnTo>
                    <a:lnTo>
                      <a:pt x="3573" y="288"/>
                    </a:lnTo>
                    <a:lnTo>
                      <a:pt x="3573" y="411"/>
                    </a:lnTo>
                    <a:lnTo>
                      <a:pt x="3573" y="411"/>
                    </a:lnTo>
                    <a:cubicBezTo>
                      <a:pt x="3573" y="457"/>
                      <a:pt x="3536" y="494"/>
                      <a:pt x="3490" y="494"/>
                    </a:cubicBezTo>
                    <a:lnTo>
                      <a:pt x="2714" y="494"/>
                    </a:lnTo>
                    <a:lnTo>
                      <a:pt x="2347" y="494"/>
                    </a:lnTo>
                    <a:lnTo>
                      <a:pt x="2347" y="494"/>
                    </a:lnTo>
                    <a:lnTo>
                      <a:pt x="2184" y="494"/>
                    </a:lnTo>
                    <a:cubicBezTo>
                      <a:pt x="2138" y="494"/>
                      <a:pt x="2101" y="457"/>
                      <a:pt x="2101" y="411"/>
                    </a:cubicBezTo>
                    <a:lnTo>
                      <a:pt x="2101" y="411"/>
                    </a:lnTo>
                    <a:lnTo>
                      <a:pt x="0" y="855"/>
                    </a:lnTo>
                    <a:lnTo>
                      <a:pt x="2101" y="288"/>
                    </a:lnTo>
                    <a:lnTo>
                      <a:pt x="2101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path"/>
              <p:cNvSpPr/>
              <p:nvPr/>
            </p:nvSpPr>
            <p:spPr>
              <a:xfrm>
                <a:off x="0" y="0"/>
                <a:ext cx="2281555" cy="555751"/>
              </a:xfrm>
              <a:custGeom>
                <a:avLst/>
                <a:gdLst/>
                <a:ahLst/>
                <a:cxnLst/>
                <a:rect l="0" t="0" r="0" b="0"/>
                <a:pathLst>
                  <a:path w="3593" h="875">
                    <a:moveTo>
                      <a:pt x="2111" y="92"/>
                    </a:moveTo>
                    <a:cubicBezTo>
                      <a:pt x="2111" y="46"/>
                      <a:pt x="2148" y="10"/>
                      <a:pt x="2194" y="10"/>
                    </a:cubicBezTo>
                    <a:lnTo>
                      <a:pt x="2357" y="10"/>
                    </a:lnTo>
                    <a:lnTo>
                      <a:pt x="2357" y="10"/>
                    </a:lnTo>
                    <a:lnTo>
                      <a:pt x="2724" y="10"/>
                    </a:lnTo>
                    <a:lnTo>
                      <a:pt x="3500" y="10"/>
                    </a:lnTo>
                    <a:cubicBezTo>
                      <a:pt x="3546" y="10"/>
                      <a:pt x="3583" y="46"/>
                      <a:pt x="3583" y="92"/>
                    </a:cubicBezTo>
                    <a:lnTo>
                      <a:pt x="3583" y="298"/>
                    </a:lnTo>
                    <a:lnTo>
                      <a:pt x="3583" y="298"/>
                    </a:lnTo>
                    <a:lnTo>
                      <a:pt x="3583" y="421"/>
                    </a:lnTo>
                    <a:lnTo>
                      <a:pt x="3583" y="421"/>
                    </a:lnTo>
                    <a:cubicBezTo>
                      <a:pt x="3583" y="467"/>
                      <a:pt x="3546" y="504"/>
                      <a:pt x="3500" y="504"/>
                    </a:cubicBezTo>
                    <a:lnTo>
                      <a:pt x="2724" y="504"/>
                    </a:lnTo>
                    <a:lnTo>
                      <a:pt x="2357" y="504"/>
                    </a:lnTo>
                    <a:lnTo>
                      <a:pt x="2357" y="504"/>
                    </a:lnTo>
                    <a:lnTo>
                      <a:pt x="2194" y="504"/>
                    </a:lnTo>
                    <a:cubicBezTo>
                      <a:pt x="2148" y="504"/>
                      <a:pt x="2111" y="467"/>
                      <a:pt x="2111" y="421"/>
                    </a:cubicBezTo>
                    <a:lnTo>
                      <a:pt x="2111" y="421"/>
                    </a:lnTo>
                    <a:lnTo>
                      <a:pt x="10" y="865"/>
                    </a:lnTo>
                    <a:lnTo>
                      <a:pt x="2111" y="298"/>
                    </a:lnTo>
                    <a:lnTo>
                      <a:pt x="2111" y="9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0" name="textbox 190"/>
            <p:cNvSpPr/>
            <p:nvPr/>
          </p:nvSpPr>
          <p:spPr>
            <a:xfrm>
              <a:off x="-12700" y="-12700"/>
              <a:ext cx="2307589" cy="6108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800" dirty="0"/>
            </a:p>
            <a:p>
              <a:pPr marL="1642745" algn="l" rtl="0" eaLnBrk="0">
                <a:lnSpc>
                  <a:spcPct val="75000"/>
                </a:lnSpc>
                <a:spcBef>
                  <a:spcPts val="5"/>
                </a:spcBef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CCD3</a:t>
              </a:r>
              <a:endParaRPr lang="en-US" altLang="en-US" sz="1200" dirty="0"/>
            </a:p>
          </p:txBody>
        </p:sp>
      </p:grpSp>
      <p:grpSp>
        <p:nvGrpSpPr>
          <p:cNvPr id="40" name="group 40"/>
          <p:cNvGrpSpPr/>
          <p:nvPr/>
        </p:nvGrpSpPr>
        <p:grpSpPr>
          <a:xfrm rot="21600000">
            <a:off x="6565138" y="716026"/>
            <a:ext cx="1045971" cy="1196848"/>
            <a:chOff x="0" y="0"/>
            <a:chExt cx="1045971" cy="1196848"/>
          </a:xfrm>
        </p:grpSpPr>
        <p:grpSp>
          <p:nvGrpSpPr>
            <p:cNvPr id="42" name="group 42"/>
            <p:cNvGrpSpPr/>
            <p:nvPr/>
          </p:nvGrpSpPr>
          <p:grpSpPr>
            <a:xfrm rot="21600000">
              <a:off x="0" y="0"/>
              <a:ext cx="1045971" cy="1196848"/>
              <a:chOff x="0" y="0"/>
              <a:chExt cx="1045971" cy="1196848"/>
            </a:xfrm>
          </p:grpSpPr>
          <p:sp>
            <p:nvSpPr>
              <p:cNvPr id="192" name="path"/>
              <p:cNvSpPr/>
              <p:nvPr/>
            </p:nvSpPr>
            <p:spPr>
              <a:xfrm>
                <a:off x="6350" y="6350"/>
                <a:ext cx="1033271" cy="1184148"/>
              </a:xfrm>
              <a:custGeom>
                <a:avLst/>
                <a:gdLst/>
                <a:ahLst/>
                <a:cxnLst/>
                <a:rect l="0" t="0" r="0" b="0"/>
                <a:pathLst>
                  <a:path w="1627" h="1864">
                    <a:moveTo>
                      <a:pt x="0" y="82"/>
                    </a:moveTo>
                    <a:cubicBezTo>
                      <a:pt x="0" y="36"/>
                      <a:pt x="37" y="0"/>
                      <a:pt x="82" y="0"/>
                    </a:cubicBezTo>
                    <a:lnTo>
                      <a:pt x="949" y="0"/>
                    </a:lnTo>
                    <a:lnTo>
                      <a:pt x="949" y="0"/>
                    </a:lnTo>
                    <a:lnTo>
                      <a:pt x="1355" y="0"/>
                    </a:lnTo>
                    <a:lnTo>
                      <a:pt x="1544" y="0"/>
                    </a:lnTo>
                    <a:cubicBezTo>
                      <a:pt x="1590" y="0"/>
                      <a:pt x="1627" y="36"/>
                      <a:pt x="1627" y="82"/>
                    </a:cubicBezTo>
                    <a:lnTo>
                      <a:pt x="1627" y="289"/>
                    </a:lnTo>
                    <a:lnTo>
                      <a:pt x="1627" y="289"/>
                    </a:lnTo>
                    <a:lnTo>
                      <a:pt x="1627" y="414"/>
                    </a:lnTo>
                    <a:lnTo>
                      <a:pt x="1627" y="414"/>
                    </a:lnTo>
                    <a:cubicBezTo>
                      <a:pt x="1627" y="459"/>
                      <a:pt x="1590" y="496"/>
                      <a:pt x="1544" y="496"/>
                    </a:cubicBezTo>
                    <a:lnTo>
                      <a:pt x="1355" y="496"/>
                    </a:lnTo>
                    <a:lnTo>
                      <a:pt x="1375" y="1864"/>
                    </a:lnTo>
                    <a:lnTo>
                      <a:pt x="949" y="496"/>
                    </a:lnTo>
                    <a:lnTo>
                      <a:pt x="82" y="496"/>
                    </a:lnTo>
                    <a:cubicBezTo>
                      <a:pt x="37" y="496"/>
                      <a:pt x="0" y="459"/>
                      <a:pt x="0" y="414"/>
                    </a:cubicBezTo>
                    <a:lnTo>
                      <a:pt x="0" y="414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path"/>
              <p:cNvSpPr/>
              <p:nvPr/>
            </p:nvSpPr>
            <p:spPr>
              <a:xfrm>
                <a:off x="0" y="0"/>
                <a:ext cx="1045971" cy="1196848"/>
              </a:xfrm>
              <a:custGeom>
                <a:avLst/>
                <a:gdLst/>
                <a:ahLst/>
                <a:cxnLst/>
                <a:rect l="0" t="0" r="0" b="0"/>
                <a:pathLst>
                  <a:path w="1647" h="1884">
                    <a:moveTo>
                      <a:pt x="10" y="92"/>
                    </a:moveTo>
                    <a:cubicBezTo>
                      <a:pt x="10" y="46"/>
                      <a:pt x="47" y="10"/>
                      <a:pt x="92" y="10"/>
                    </a:cubicBezTo>
                    <a:lnTo>
                      <a:pt x="959" y="10"/>
                    </a:lnTo>
                    <a:lnTo>
                      <a:pt x="959" y="10"/>
                    </a:lnTo>
                    <a:lnTo>
                      <a:pt x="1365" y="10"/>
                    </a:lnTo>
                    <a:lnTo>
                      <a:pt x="1554" y="10"/>
                    </a:lnTo>
                    <a:cubicBezTo>
                      <a:pt x="1600" y="10"/>
                      <a:pt x="1637" y="46"/>
                      <a:pt x="1637" y="92"/>
                    </a:cubicBezTo>
                    <a:lnTo>
                      <a:pt x="1637" y="299"/>
                    </a:lnTo>
                    <a:lnTo>
                      <a:pt x="1637" y="299"/>
                    </a:lnTo>
                    <a:lnTo>
                      <a:pt x="1637" y="424"/>
                    </a:lnTo>
                    <a:lnTo>
                      <a:pt x="1637" y="424"/>
                    </a:lnTo>
                    <a:cubicBezTo>
                      <a:pt x="1637" y="469"/>
                      <a:pt x="1600" y="506"/>
                      <a:pt x="1554" y="506"/>
                    </a:cubicBezTo>
                    <a:lnTo>
                      <a:pt x="1365" y="506"/>
                    </a:lnTo>
                    <a:lnTo>
                      <a:pt x="1385" y="1874"/>
                    </a:lnTo>
                    <a:lnTo>
                      <a:pt x="959" y="506"/>
                    </a:lnTo>
                    <a:lnTo>
                      <a:pt x="92" y="506"/>
                    </a:lnTo>
                    <a:cubicBezTo>
                      <a:pt x="47" y="506"/>
                      <a:pt x="10" y="469"/>
                      <a:pt x="10" y="424"/>
                    </a:cubicBezTo>
                    <a:lnTo>
                      <a:pt x="10" y="424"/>
                    </a:lnTo>
                    <a:lnTo>
                      <a:pt x="10" y="299"/>
                    </a:lnTo>
                    <a:lnTo>
                      <a:pt x="10" y="299"/>
                    </a:lnTo>
                    <a:lnTo>
                      <a:pt x="10" y="9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6" name="textbox 196"/>
            <p:cNvSpPr/>
            <p:nvPr/>
          </p:nvSpPr>
          <p:spPr>
            <a:xfrm>
              <a:off x="-12700" y="-12700"/>
              <a:ext cx="1071880" cy="12357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lang="en-US" altLang="en-US" sz="600" dirty="0"/>
            </a:p>
            <a:p>
              <a:pPr marL="316865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导向轮</a:t>
              </a:r>
              <a:endParaRPr lang="en-US" altLang="en-US" sz="1200" dirty="0"/>
            </a:p>
          </p:txBody>
        </p:sp>
      </p:grpSp>
      <p:grpSp>
        <p:nvGrpSpPr>
          <p:cNvPr id="44" name="group 44"/>
          <p:cNvGrpSpPr/>
          <p:nvPr/>
        </p:nvGrpSpPr>
        <p:grpSpPr>
          <a:xfrm rot="21600000">
            <a:off x="662686" y="5114544"/>
            <a:ext cx="2066163" cy="500125"/>
            <a:chOff x="0" y="0"/>
            <a:chExt cx="2066163" cy="500125"/>
          </a:xfrm>
        </p:grpSpPr>
        <p:grpSp>
          <p:nvGrpSpPr>
            <p:cNvPr id="46" name="group 46"/>
            <p:cNvGrpSpPr/>
            <p:nvPr/>
          </p:nvGrpSpPr>
          <p:grpSpPr>
            <a:xfrm rot="21600000">
              <a:off x="0" y="0"/>
              <a:ext cx="2066163" cy="500125"/>
              <a:chOff x="0" y="0"/>
              <a:chExt cx="2066163" cy="500125"/>
            </a:xfrm>
          </p:grpSpPr>
          <p:sp>
            <p:nvSpPr>
              <p:cNvPr id="198" name="path"/>
              <p:cNvSpPr/>
              <p:nvPr/>
            </p:nvSpPr>
            <p:spPr>
              <a:xfrm>
                <a:off x="6350" y="6350"/>
                <a:ext cx="2053463" cy="487425"/>
              </a:xfrm>
              <a:custGeom>
                <a:avLst/>
                <a:gdLst/>
                <a:ahLst/>
                <a:cxnLst/>
                <a:rect l="0" t="0" r="0" b="0"/>
                <a:pathLst>
                  <a:path w="3233" h="767">
                    <a:moveTo>
                      <a:pt x="0" y="353"/>
                    </a:moveTo>
                    <a:cubicBezTo>
                      <a:pt x="0" y="307"/>
                      <a:pt x="37" y="270"/>
                      <a:pt x="82" y="270"/>
                    </a:cubicBezTo>
                    <a:lnTo>
                      <a:pt x="949" y="270"/>
                    </a:lnTo>
                    <a:lnTo>
                      <a:pt x="949" y="270"/>
                    </a:lnTo>
                    <a:lnTo>
                      <a:pt x="1356" y="270"/>
                    </a:lnTo>
                    <a:lnTo>
                      <a:pt x="1544" y="270"/>
                    </a:lnTo>
                    <a:cubicBezTo>
                      <a:pt x="1590" y="270"/>
                      <a:pt x="1627" y="307"/>
                      <a:pt x="1627" y="353"/>
                    </a:cubicBezTo>
                    <a:lnTo>
                      <a:pt x="1627" y="353"/>
                    </a:lnTo>
                    <a:lnTo>
                      <a:pt x="3233" y="0"/>
                    </a:lnTo>
                    <a:lnTo>
                      <a:pt x="1627" y="477"/>
                    </a:lnTo>
                    <a:lnTo>
                      <a:pt x="1627" y="684"/>
                    </a:lnTo>
                    <a:cubicBezTo>
                      <a:pt x="1627" y="730"/>
                      <a:pt x="1590" y="767"/>
                      <a:pt x="1544" y="767"/>
                    </a:cubicBezTo>
                    <a:lnTo>
                      <a:pt x="1356" y="767"/>
                    </a:lnTo>
                    <a:lnTo>
                      <a:pt x="949" y="767"/>
                    </a:lnTo>
                    <a:lnTo>
                      <a:pt x="949" y="767"/>
                    </a:lnTo>
                    <a:lnTo>
                      <a:pt x="82" y="767"/>
                    </a:lnTo>
                    <a:cubicBezTo>
                      <a:pt x="37" y="767"/>
                      <a:pt x="0" y="730"/>
                      <a:pt x="0" y="684"/>
                    </a:cubicBezTo>
                    <a:lnTo>
                      <a:pt x="0" y="477"/>
                    </a:lnTo>
                    <a:lnTo>
                      <a:pt x="0" y="353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path"/>
              <p:cNvSpPr/>
              <p:nvPr/>
            </p:nvSpPr>
            <p:spPr>
              <a:xfrm>
                <a:off x="0" y="0"/>
                <a:ext cx="2066163" cy="500125"/>
              </a:xfrm>
              <a:custGeom>
                <a:avLst/>
                <a:gdLst/>
                <a:ahLst/>
                <a:cxnLst/>
                <a:rect l="0" t="0" r="0" b="0"/>
                <a:pathLst>
                  <a:path w="3253" h="787">
                    <a:moveTo>
                      <a:pt x="10" y="363"/>
                    </a:moveTo>
                    <a:cubicBezTo>
                      <a:pt x="10" y="317"/>
                      <a:pt x="47" y="280"/>
                      <a:pt x="92" y="280"/>
                    </a:cubicBezTo>
                    <a:lnTo>
                      <a:pt x="959" y="280"/>
                    </a:lnTo>
                    <a:lnTo>
                      <a:pt x="959" y="280"/>
                    </a:lnTo>
                    <a:lnTo>
                      <a:pt x="1366" y="280"/>
                    </a:lnTo>
                    <a:lnTo>
                      <a:pt x="1554" y="280"/>
                    </a:lnTo>
                    <a:cubicBezTo>
                      <a:pt x="1600" y="280"/>
                      <a:pt x="1637" y="317"/>
                      <a:pt x="1637" y="363"/>
                    </a:cubicBezTo>
                    <a:lnTo>
                      <a:pt x="1637" y="363"/>
                    </a:lnTo>
                    <a:lnTo>
                      <a:pt x="3243" y="10"/>
                    </a:lnTo>
                    <a:lnTo>
                      <a:pt x="1637" y="487"/>
                    </a:lnTo>
                    <a:lnTo>
                      <a:pt x="1637" y="694"/>
                    </a:lnTo>
                    <a:cubicBezTo>
                      <a:pt x="1637" y="740"/>
                      <a:pt x="1600" y="777"/>
                      <a:pt x="1554" y="777"/>
                    </a:cubicBezTo>
                    <a:lnTo>
                      <a:pt x="1366" y="777"/>
                    </a:lnTo>
                    <a:lnTo>
                      <a:pt x="959" y="777"/>
                    </a:lnTo>
                    <a:lnTo>
                      <a:pt x="959" y="777"/>
                    </a:lnTo>
                    <a:lnTo>
                      <a:pt x="92" y="777"/>
                    </a:lnTo>
                    <a:cubicBezTo>
                      <a:pt x="47" y="777"/>
                      <a:pt x="10" y="740"/>
                      <a:pt x="10" y="694"/>
                    </a:cubicBezTo>
                    <a:lnTo>
                      <a:pt x="10" y="487"/>
                    </a:lnTo>
                    <a:lnTo>
                      <a:pt x="10" y="363"/>
                    </a:lnTo>
                    <a:lnTo>
                      <a:pt x="10" y="363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2" name="textbox 202"/>
            <p:cNvSpPr/>
            <p:nvPr/>
          </p:nvSpPr>
          <p:spPr>
            <a:xfrm>
              <a:off x="-12700" y="-12700"/>
              <a:ext cx="2091689" cy="5384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1000"/>
                </a:lnSpc>
              </a:pPr>
              <a:endParaRPr lang="en-US" altLang="en-US" sz="1000" dirty="0"/>
            </a:p>
            <a:p>
              <a:pPr marL="182245" algn="l" rtl="0" eaLnBrk="0">
                <a:lnSpc>
                  <a:spcPct val="94000"/>
                </a:lnSpc>
                <a:spcBef>
                  <a:spcPts val="0"/>
                </a:spcBef>
              </a:pP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自动上料仓</a:t>
              </a:r>
              <a:endParaRPr lang="en-US" altLang="en-US" sz="1200" dirty="0"/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3184905" y="993394"/>
            <a:ext cx="1029969" cy="1001014"/>
            <a:chOff x="0" y="0"/>
            <a:chExt cx="1029969" cy="1001014"/>
          </a:xfrm>
        </p:grpSpPr>
        <p:grpSp>
          <p:nvGrpSpPr>
            <p:cNvPr id="50" name="group 50"/>
            <p:cNvGrpSpPr/>
            <p:nvPr/>
          </p:nvGrpSpPr>
          <p:grpSpPr>
            <a:xfrm rot="21600000">
              <a:off x="0" y="0"/>
              <a:ext cx="1029969" cy="1001014"/>
              <a:chOff x="0" y="0"/>
              <a:chExt cx="1029969" cy="1001014"/>
            </a:xfrm>
          </p:grpSpPr>
          <p:sp>
            <p:nvSpPr>
              <p:cNvPr id="204" name="path"/>
              <p:cNvSpPr/>
              <p:nvPr/>
            </p:nvSpPr>
            <p:spPr>
              <a:xfrm>
                <a:off x="6350" y="6350"/>
                <a:ext cx="1017269" cy="988314"/>
              </a:xfrm>
              <a:custGeom>
                <a:avLst/>
                <a:gdLst/>
                <a:ahLst/>
                <a:cxnLst/>
                <a:rect l="0" t="0" r="0" b="0"/>
                <a:pathLst>
                  <a:path w="1601" h="1556">
                    <a:moveTo>
                      <a:pt x="0" y="82"/>
                    </a:moveTo>
                    <a:cubicBezTo>
                      <a:pt x="0" y="36"/>
                      <a:pt x="36" y="0"/>
                      <a:pt x="82" y="0"/>
                    </a:cubicBezTo>
                    <a:lnTo>
                      <a:pt x="690" y="0"/>
                    </a:lnTo>
                    <a:lnTo>
                      <a:pt x="690" y="0"/>
                    </a:lnTo>
                    <a:lnTo>
                      <a:pt x="985" y="0"/>
                    </a:lnTo>
                    <a:lnTo>
                      <a:pt x="1100" y="0"/>
                    </a:lnTo>
                    <a:cubicBezTo>
                      <a:pt x="1146" y="0"/>
                      <a:pt x="1183" y="36"/>
                      <a:pt x="1183" y="82"/>
                    </a:cubicBezTo>
                    <a:lnTo>
                      <a:pt x="1183" y="288"/>
                    </a:lnTo>
                    <a:lnTo>
                      <a:pt x="1183" y="288"/>
                    </a:lnTo>
                    <a:lnTo>
                      <a:pt x="1183" y="412"/>
                    </a:lnTo>
                    <a:lnTo>
                      <a:pt x="1183" y="412"/>
                    </a:lnTo>
                    <a:cubicBezTo>
                      <a:pt x="1183" y="457"/>
                      <a:pt x="1146" y="494"/>
                      <a:pt x="1100" y="494"/>
                    </a:cubicBezTo>
                    <a:lnTo>
                      <a:pt x="985" y="494"/>
                    </a:lnTo>
                    <a:lnTo>
                      <a:pt x="1601" y="1556"/>
                    </a:lnTo>
                    <a:lnTo>
                      <a:pt x="690" y="494"/>
                    </a:lnTo>
                    <a:lnTo>
                      <a:pt x="82" y="494"/>
                    </a:lnTo>
                    <a:cubicBezTo>
                      <a:pt x="36" y="494"/>
                      <a:pt x="0" y="457"/>
                      <a:pt x="0" y="412"/>
                    </a:cubicBezTo>
                    <a:lnTo>
                      <a:pt x="0" y="412"/>
                    </a:lnTo>
                    <a:lnTo>
                      <a:pt x="0" y="288"/>
                    </a:lnTo>
                    <a:lnTo>
                      <a:pt x="0" y="288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path"/>
              <p:cNvSpPr/>
              <p:nvPr/>
            </p:nvSpPr>
            <p:spPr>
              <a:xfrm>
                <a:off x="0" y="0"/>
                <a:ext cx="1029969" cy="1001014"/>
              </a:xfrm>
              <a:custGeom>
                <a:avLst/>
                <a:gdLst/>
                <a:ahLst/>
                <a:cxnLst/>
                <a:rect l="0" t="0" r="0" b="0"/>
                <a:pathLst>
                  <a:path w="1621" h="1576">
                    <a:moveTo>
                      <a:pt x="10" y="92"/>
                    </a:moveTo>
                    <a:cubicBezTo>
                      <a:pt x="10" y="46"/>
                      <a:pt x="46" y="10"/>
                      <a:pt x="92" y="10"/>
                    </a:cubicBezTo>
                    <a:lnTo>
                      <a:pt x="700" y="10"/>
                    </a:lnTo>
                    <a:lnTo>
                      <a:pt x="700" y="10"/>
                    </a:lnTo>
                    <a:lnTo>
                      <a:pt x="995" y="10"/>
                    </a:lnTo>
                    <a:lnTo>
                      <a:pt x="1110" y="10"/>
                    </a:lnTo>
                    <a:cubicBezTo>
                      <a:pt x="1156" y="10"/>
                      <a:pt x="1193" y="46"/>
                      <a:pt x="1193" y="92"/>
                    </a:cubicBezTo>
                    <a:lnTo>
                      <a:pt x="1193" y="298"/>
                    </a:lnTo>
                    <a:lnTo>
                      <a:pt x="1193" y="298"/>
                    </a:lnTo>
                    <a:lnTo>
                      <a:pt x="1193" y="422"/>
                    </a:lnTo>
                    <a:lnTo>
                      <a:pt x="1193" y="422"/>
                    </a:lnTo>
                    <a:cubicBezTo>
                      <a:pt x="1193" y="467"/>
                      <a:pt x="1156" y="504"/>
                      <a:pt x="1110" y="504"/>
                    </a:cubicBezTo>
                    <a:lnTo>
                      <a:pt x="995" y="504"/>
                    </a:lnTo>
                    <a:lnTo>
                      <a:pt x="1611" y="1566"/>
                    </a:lnTo>
                    <a:lnTo>
                      <a:pt x="700" y="504"/>
                    </a:lnTo>
                    <a:lnTo>
                      <a:pt x="92" y="504"/>
                    </a:lnTo>
                    <a:cubicBezTo>
                      <a:pt x="46" y="504"/>
                      <a:pt x="10" y="467"/>
                      <a:pt x="10" y="422"/>
                    </a:cubicBezTo>
                    <a:lnTo>
                      <a:pt x="10" y="422"/>
                    </a:lnTo>
                    <a:lnTo>
                      <a:pt x="10" y="298"/>
                    </a:lnTo>
                    <a:lnTo>
                      <a:pt x="10" y="298"/>
                    </a:lnTo>
                    <a:lnTo>
                      <a:pt x="10" y="9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8" name="textbox 208"/>
            <p:cNvSpPr/>
            <p:nvPr/>
          </p:nvSpPr>
          <p:spPr>
            <a:xfrm>
              <a:off x="-12700" y="-12700"/>
              <a:ext cx="1055369" cy="10401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600" dirty="0"/>
            </a:p>
            <a:p>
              <a:pPr marL="249555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直振</a:t>
              </a:r>
              <a:endParaRPr lang="en-US" altLang="en-US" sz="1200" dirty="0"/>
            </a:p>
          </p:txBody>
        </p:sp>
      </p:grpSp>
      <p:sp>
        <p:nvSpPr>
          <p:cNvPr id="210" name="textbox 210"/>
          <p:cNvSpPr/>
          <p:nvPr/>
        </p:nvSpPr>
        <p:spPr>
          <a:xfrm>
            <a:off x="526323" y="260649"/>
            <a:ext cx="2244089" cy="5010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3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3、设备布局</a:t>
            </a:r>
            <a:endParaRPr lang="en-US" altLang="en-US" sz="3200" dirty="0"/>
          </a:p>
        </p:txBody>
      </p:sp>
      <p:grpSp>
        <p:nvGrpSpPr>
          <p:cNvPr id="52" name="group 52"/>
          <p:cNvGrpSpPr/>
          <p:nvPr/>
        </p:nvGrpSpPr>
        <p:grpSpPr>
          <a:xfrm rot="21600000">
            <a:off x="4219702" y="1020826"/>
            <a:ext cx="1045971" cy="862583"/>
            <a:chOff x="0" y="0"/>
            <a:chExt cx="1045971" cy="862583"/>
          </a:xfrm>
        </p:grpSpPr>
        <p:grpSp>
          <p:nvGrpSpPr>
            <p:cNvPr id="54" name="group 54"/>
            <p:cNvGrpSpPr/>
            <p:nvPr/>
          </p:nvGrpSpPr>
          <p:grpSpPr>
            <a:xfrm rot="21600000">
              <a:off x="0" y="0"/>
              <a:ext cx="1045971" cy="862583"/>
              <a:chOff x="0" y="0"/>
              <a:chExt cx="1045971" cy="862583"/>
            </a:xfrm>
          </p:grpSpPr>
          <p:sp>
            <p:nvSpPr>
              <p:cNvPr id="212" name="path"/>
              <p:cNvSpPr/>
              <p:nvPr/>
            </p:nvSpPr>
            <p:spPr>
              <a:xfrm>
                <a:off x="6350" y="6350"/>
                <a:ext cx="1033271" cy="849883"/>
              </a:xfrm>
              <a:custGeom>
                <a:avLst/>
                <a:gdLst/>
                <a:ahLst/>
                <a:cxnLst/>
                <a:rect l="0" t="0" r="0" b="0"/>
                <a:pathLst>
                  <a:path w="1627" h="1338">
                    <a:moveTo>
                      <a:pt x="0" y="82"/>
                    </a:moveTo>
                    <a:cubicBezTo>
                      <a:pt x="0" y="36"/>
                      <a:pt x="37" y="0"/>
                      <a:pt x="82" y="0"/>
                    </a:cubicBezTo>
                    <a:lnTo>
                      <a:pt x="949" y="0"/>
                    </a:lnTo>
                    <a:lnTo>
                      <a:pt x="949" y="0"/>
                    </a:lnTo>
                    <a:lnTo>
                      <a:pt x="1355" y="0"/>
                    </a:lnTo>
                    <a:lnTo>
                      <a:pt x="1544" y="0"/>
                    </a:lnTo>
                    <a:cubicBezTo>
                      <a:pt x="1590" y="0"/>
                      <a:pt x="1627" y="36"/>
                      <a:pt x="1627" y="82"/>
                    </a:cubicBezTo>
                    <a:lnTo>
                      <a:pt x="1627" y="289"/>
                    </a:lnTo>
                    <a:lnTo>
                      <a:pt x="1627" y="289"/>
                    </a:lnTo>
                    <a:lnTo>
                      <a:pt x="1627" y="414"/>
                    </a:lnTo>
                    <a:lnTo>
                      <a:pt x="1627" y="414"/>
                    </a:lnTo>
                    <a:cubicBezTo>
                      <a:pt x="1627" y="459"/>
                      <a:pt x="1590" y="496"/>
                      <a:pt x="1544" y="496"/>
                    </a:cubicBezTo>
                    <a:lnTo>
                      <a:pt x="1355" y="496"/>
                    </a:lnTo>
                    <a:lnTo>
                      <a:pt x="1480" y="1338"/>
                    </a:lnTo>
                    <a:lnTo>
                      <a:pt x="949" y="496"/>
                    </a:lnTo>
                    <a:lnTo>
                      <a:pt x="82" y="496"/>
                    </a:lnTo>
                    <a:cubicBezTo>
                      <a:pt x="37" y="496"/>
                      <a:pt x="0" y="459"/>
                      <a:pt x="0" y="414"/>
                    </a:cubicBezTo>
                    <a:lnTo>
                      <a:pt x="0" y="414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path"/>
              <p:cNvSpPr/>
              <p:nvPr/>
            </p:nvSpPr>
            <p:spPr>
              <a:xfrm>
                <a:off x="0" y="0"/>
                <a:ext cx="1045971" cy="862583"/>
              </a:xfrm>
              <a:custGeom>
                <a:avLst/>
                <a:gdLst/>
                <a:ahLst/>
                <a:cxnLst/>
                <a:rect l="0" t="0" r="0" b="0"/>
                <a:pathLst>
                  <a:path w="1647" h="1358">
                    <a:moveTo>
                      <a:pt x="10" y="92"/>
                    </a:moveTo>
                    <a:cubicBezTo>
                      <a:pt x="10" y="46"/>
                      <a:pt x="47" y="10"/>
                      <a:pt x="92" y="10"/>
                    </a:cubicBezTo>
                    <a:lnTo>
                      <a:pt x="959" y="10"/>
                    </a:lnTo>
                    <a:lnTo>
                      <a:pt x="959" y="10"/>
                    </a:lnTo>
                    <a:lnTo>
                      <a:pt x="1365" y="10"/>
                    </a:lnTo>
                    <a:lnTo>
                      <a:pt x="1554" y="10"/>
                    </a:lnTo>
                    <a:cubicBezTo>
                      <a:pt x="1600" y="10"/>
                      <a:pt x="1637" y="46"/>
                      <a:pt x="1637" y="92"/>
                    </a:cubicBezTo>
                    <a:lnTo>
                      <a:pt x="1637" y="299"/>
                    </a:lnTo>
                    <a:lnTo>
                      <a:pt x="1637" y="299"/>
                    </a:lnTo>
                    <a:lnTo>
                      <a:pt x="1637" y="424"/>
                    </a:lnTo>
                    <a:lnTo>
                      <a:pt x="1637" y="424"/>
                    </a:lnTo>
                    <a:cubicBezTo>
                      <a:pt x="1637" y="469"/>
                      <a:pt x="1600" y="506"/>
                      <a:pt x="1554" y="506"/>
                    </a:cubicBezTo>
                    <a:lnTo>
                      <a:pt x="1365" y="506"/>
                    </a:lnTo>
                    <a:lnTo>
                      <a:pt x="1490" y="1348"/>
                    </a:lnTo>
                    <a:lnTo>
                      <a:pt x="959" y="506"/>
                    </a:lnTo>
                    <a:lnTo>
                      <a:pt x="92" y="506"/>
                    </a:lnTo>
                    <a:cubicBezTo>
                      <a:pt x="47" y="506"/>
                      <a:pt x="10" y="469"/>
                      <a:pt x="10" y="424"/>
                    </a:cubicBezTo>
                    <a:lnTo>
                      <a:pt x="10" y="424"/>
                    </a:lnTo>
                    <a:lnTo>
                      <a:pt x="10" y="299"/>
                    </a:lnTo>
                    <a:lnTo>
                      <a:pt x="10" y="299"/>
                    </a:lnTo>
                    <a:lnTo>
                      <a:pt x="10" y="9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textbox 216"/>
            <p:cNvSpPr/>
            <p:nvPr/>
          </p:nvSpPr>
          <p:spPr>
            <a:xfrm>
              <a:off x="-12700" y="-12700"/>
              <a:ext cx="1071880" cy="9010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600" dirty="0"/>
            </a:p>
            <a:p>
              <a:pPr marL="165735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上料传送带</a:t>
              </a:r>
              <a:endParaRPr lang="en-US" altLang="en-US" sz="1200" dirty="0"/>
            </a:p>
          </p:txBody>
        </p:sp>
      </p:grpSp>
      <p:pic>
        <p:nvPicPr>
          <p:cNvPr id="218" name="picture 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 rot="21600000">
            <a:off x="4443729" y="2371090"/>
            <a:ext cx="2027428" cy="328167"/>
            <a:chOff x="0" y="0"/>
            <a:chExt cx="2027428" cy="328167"/>
          </a:xfrm>
        </p:grpSpPr>
        <p:grpSp>
          <p:nvGrpSpPr>
            <p:cNvPr id="58" name="group 58"/>
            <p:cNvGrpSpPr/>
            <p:nvPr/>
          </p:nvGrpSpPr>
          <p:grpSpPr>
            <a:xfrm rot="21600000">
              <a:off x="0" y="0"/>
              <a:ext cx="2027428" cy="328167"/>
              <a:chOff x="0" y="0"/>
              <a:chExt cx="2027428" cy="328167"/>
            </a:xfrm>
          </p:grpSpPr>
          <p:sp>
            <p:nvSpPr>
              <p:cNvPr id="220" name="path"/>
              <p:cNvSpPr/>
              <p:nvPr/>
            </p:nvSpPr>
            <p:spPr>
              <a:xfrm>
                <a:off x="6350" y="6350"/>
                <a:ext cx="2014728" cy="315467"/>
              </a:xfrm>
              <a:custGeom>
                <a:avLst/>
                <a:gdLst/>
                <a:ahLst/>
                <a:cxnLst/>
                <a:rect l="0" t="0" r="0" b="0"/>
                <a:pathLst>
                  <a:path w="3172" h="496">
                    <a:moveTo>
                      <a:pt x="0" y="82"/>
                    </a:moveTo>
                    <a:cubicBezTo>
                      <a:pt x="0" y="37"/>
                      <a:pt x="37" y="0"/>
                      <a:pt x="82" y="0"/>
                    </a:cubicBezTo>
                    <a:lnTo>
                      <a:pt x="897" y="0"/>
                    </a:lnTo>
                    <a:lnTo>
                      <a:pt x="897" y="0"/>
                    </a:lnTo>
                    <a:lnTo>
                      <a:pt x="1282" y="0"/>
                    </a:lnTo>
                    <a:lnTo>
                      <a:pt x="1455" y="0"/>
                    </a:lnTo>
                    <a:cubicBezTo>
                      <a:pt x="1501" y="0"/>
                      <a:pt x="1538" y="37"/>
                      <a:pt x="1538" y="82"/>
                    </a:cubicBezTo>
                    <a:lnTo>
                      <a:pt x="1538" y="82"/>
                    </a:lnTo>
                    <a:lnTo>
                      <a:pt x="3172" y="77"/>
                    </a:lnTo>
                    <a:lnTo>
                      <a:pt x="1538" y="207"/>
                    </a:lnTo>
                    <a:lnTo>
                      <a:pt x="1538" y="413"/>
                    </a:lnTo>
                    <a:cubicBezTo>
                      <a:pt x="1538" y="459"/>
                      <a:pt x="1501" y="496"/>
                      <a:pt x="1455" y="496"/>
                    </a:cubicBezTo>
                    <a:lnTo>
                      <a:pt x="1282" y="496"/>
                    </a:lnTo>
                    <a:lnTo>
                      <a:pt x="897" y="496"/>
                    </a:lnTo>
                    <a:lnTo>
                      <a:pt x="897" y="496"/>
                    </a:lnTo>
                    <a:lnTo>
                      <a:pt x="82" y="496"/>
                    </a:lnTo>
                    <a:cubicBezTo>
                      <a:pt x="37" y="496"/>
                      <a:pt x="0" y="459"/>
                      <a:pt x="0" y="413"/>
                    </a:cubicBezTo>
                    <a:lnTo>
                      <a:pt x="0" y="207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path"/>
              <p:cNvSpPr/>
              <p:nvPr/>
            </p:nvSpPr>
            <p:spPr>
              <a:xfrm>
                <a:off x="0" y="0"/>
                <a:ext cx="2027428" cy="328167"/>
              </a:xfrm>
              <a:custGeom>
                <a:avLst/>
                <a:gdLst/>
                <a:ahLst/>
                <a:cxnLst/>
                <a:rect l="0" t="0" r="0" b="0"/>
                <a:pathLst>
                  <a:path w="3192" h="516">
                    <a:moveTo>
                      <a:pt x="10" y="92"/>
                    </a:moveTo>
                    <a:cubicBezTo>
                      <a:pt x="10" y="47"/>
                      <a:pt x="47" y="10"/>
                      <a:pt x="92" y="10"/>
                    </a:cubicBezTo>
                    <a:lnTo>
                      <a:pt x="907" y="10"/>
                    </a:lnTo>
                    <a:lnTo>
                      <a:pt x="907" y="10"/>
                    </a:lnTo>
                    <a:lnTo>
                      <a:pt x="1292" y="10"/>
                    </a:lnTo>
                    <a:lnTo>
                      <a:pt x="1465" y="10"/>
                    </a:lnTo>
                    <a:cubicBezTo>
                      <a:pt x="1511" y="10"/>
                      <a:pt x="1548" y="47"/>
                      <a:pt x="1548" y="92"/>
                    </a:cubicBezTo>
                    <a:lnTo>
                      <a:pt x="1548" y="92"/>
                    </a:lnTo>
                    <a:lnTo>
                      <a:pt x="3182" y="87"/>
                    </a:lnTo>
                    <a:lnTo>
                      <a:pt x="1548" y="217"/>
                    </a:lnTo>
                    <a:lnTo>
                      <a:pt x="1548" y="423"/>
                    </a:lnTo>
                    <a:cubicBezTo>
                      <a:pt x="1548" y="469"/>
                      <a:pt x="1511" y="506"/>
                      <a:pt x="1465" y="506"/>
                    </a:cubicBezTo>
                    <a:lnTo>
                      <a:pt x="1292" y="506"/>
                    </a:lnTo>
                    <a:lnTo>
                      <a:pt x="907" y="506"/>
                    </a:lnTo>
                    <a:lnTo>
                      <a:pt x="907" y="506"/>
                    </a:lnTo>
                    <a:lnTo>
                      <a:pt x="92" y="506"/>
                    </a:lnTo>
                    <a:cubicBezTo>
                      <a:pt x="47" y="506"/>
                      <a:pt x="10" y="469"/>
                      <a:pt x="10" y="423"/>
                    </a:cubicBezTo>
                    <a:lnTo>
                      <a:pt x="10" y="217"/>
                    </a:lnTo>
                    <a:lnTo>
                      <a:pt x="10" y="92"/>
                    </a:lnTo>
                    <a:lnTo>
                      <a:pt x="10" y="9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4" name="textbox 224"/>
            <p:cNvSpPr/>
            <p:nvPr/>
          </p:nvSpPr>
          <p:spPr>
            <a:xfrm>
              <a:off x="-12700" y="-12700"/>
              <a:ext cx="2052954" cy="36639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lang="en-US" altLang="en-US" sz="600" dirty="0"/>
            </a:p>
            <a:p>
              <a:pPr marL="135890" algn="l" rtl="0" eaLnBrk="0">
                <a:lnSpc>
                  <a:spcPct val="94000"/>
                </a:lnSpc>
                <a:spcBef>
                  <a:spcPts val="0"/>
                </a:spcBef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漏检下料口</a:t>
              </a:r>
              <a:endParaRPr lang="en-US" altLang="en-US" sz="1200" dirty="0"/>
            </a:p>
          </p:txBody>
        </p:sp>
      </p:grpSp>
      <p:grpSp>
        <p:nvGrpSpPr>
          <p:cNvPr id="60" name="group 60"/>
          <p:cNvGrpSpPr/>
          <p:nvPr/>
        </p:nvGrpSpPr>
        <p:grpSpPr>
          <a:xfrm rot="21600000">
            <a:off x="4451350" y="2992882"/>
            <a:ext cx="1464055" cy="326644"/>
            <a:chOff x="0" y="0"/>
            <a:chExt cx="1464055" cy="326644"/>
          </a:xfrm>
        </p:grpSpPr>
        <p:grpSp>
          <p:nvGrpSpPr>
            <p:cNvPr id="62" name="group 62"/>
            <p:cNvGrpSpPr/>
            <p:nvPr/>
          </p:nvGrpSpPr>
          <p:grpSpPr>
            <a:xfrm rot="21600000">
              <a:off x="0" y="0"/>
              <a:ext cx="1464055" cy="326644"/>
              <a:chOff x="0" y="0"/>
              <a:chExt cx="1464055" cy="326644"/>
            </a:xfrm>
          </p:grpSpPr>
          <p:sp>
            <p:nvSpPr>
              <p:cNvPr id="226" name="path"/>
              <p:cNvSpPr/>
              <p:nvPr/>
            </p:nvSpPr>
            <p:spPr>
              <a:xfrm>
                <a:off x="6350" y="6350"/>
                <a:ext cx="1451355" cy="313944"/>
              </a:xfrm>
              <a:custGeom>
                <a:avLst/>
                <a:gdLst/>
                <a:ahLst/>
                <a:cxnLst/>
                <a:rect l="0" t="0" r="0" b="0"/>
                <a:pathLst>
                  <a:path w="2285" h="494">
                    <a:moveTo>
                      <a:pt x="0" y="82"/>
                    </a:moveTo>
                    <a:cubicBezTo>
                      <a:pt x="0" y="36"/>
                      <a:pt x="36" y="0"/>
                      <a:pt x="82" y="0"/>
                    </a:cubicBezTo>
                    <a:lnTo>
                      <a:pt x="825" y="0"/>
                    </a:lnTo>
                    <a:lnTo>
                      <a:pt x="825" y="0"/>
                    </a:lnTo>
                    <a:lnTo>
                      <a:pt x="1180" y="0"/>
                    </a:lnTo>
                    <a:lnTo>
                      <a:pt x="1333" y="0"/>
                    </a:lnTo>
                    <a:cubicBezTo>
                      <a:pt x="1379" y="0"/>
                      <a:pt x="1415" y="36"/>
                      <a:pt x="1415" y="82"/>
                    </a:cubicBezTo>
                    <a:lnTo>
                      <a:pt x="1415" y="82"/>
                    </a:lnTo>
                    <a:lnTo>
                      <a:pt x="2285" y="89"/>
                    </a:lnTo>
                    <a:lnTo>
                      <a:pt x="1415" y="205"/>
                    </a:lnTo>
                    <a:lnTo>
                      <a:pt x="1415" y="411"/>
                    </a:lnTo>
                    <a:cubicBezTo>
                      <a:pt x="1415" y="457"/>
                      <a:pt x="1379" y="494"/>
                      <a:pt x="1333" y="494"/>
                    </a:cubicBezTo>
                    <a:lnTo>
                      <a:pt x="1180" y="494"/>
                    </a:lnTo>
                    <a:lnTo>
                      <a:pt x="825" y="494"/>
                    </a:lnTo>
                    <a:lnTo>
                      <a:pt x="825" y="494"/>
                    </a:lnTo>
                    <a:lnTo>
                      <a:pt x="82" y="494"/>
                    </a:lnTo>
                    <a:cubicBezTo>
                      <a:pt x="36" y="494"/>
                      <a:pt x="0" y="457"/>
                      <a:pt x="0" y="411"/>
                    </a:cubicBezTo>
                    <a:lnTo>
                      <a:pt x="0" y="205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path"/>
              <p:cNvSpPr/>
              <p:nvPr/>
            </p:nvSpPr>
            <p:spPr>
              <a:xfrm>
                <a:off x="0" y="0"/>
                <a:ext cx="1464055" cy="326644"/>
              </a:xfrm>
              <a:custGeom>
                <a:avLst/>
                <a:gdLst/>
                <a:ahLst/>
                <a:cxnLst/>
                <a:rect l="0" t="0" r="0" b="0"/>
                <a:pathLst>
                  <a:path w="2305" h="514">
                    <a:moveTo>
                      <a:pt x="10" y="92"/>
                    </a:moveTo>
                    <a:cubicBezTo>
                      <a:pt x="10" y="46"/>
                      <a:pt x="46" y="10"/>
                      <a:pt x="92" y="10"/>
                    </a:cubicBezTo>
                    <a:lnTo>
                      <a:pt x="835" y="10"/>
                    </a:lnTo>
                    <a:lnTo>
                      <a:pt x="835" y="10"/>
                    </a:lnTo>
                    <a:lnTo>
                      <a:pt x="1190" y="10"/>
                    </a:lnTo>
                    <a:lnTo>
                      <a:pt x="1343" y="10"/>
                    </a:lnTo>
                    <a:cubicBezTo>
                      <a:pt x="1389" y="10"/>
                      <a:pt x="1425" y="46"/>
                      <a:pt x="1425" y="92"/>
                    </a:cubicBezTo>
                    <a:lnTo>
                      <a:pt x="1425" y="92"/>
                    </a:lnTo>
                    <a:lnTo>
                      <a:pt x="2295" y="99"/>
                    </a:lnTo>
                    <a:lnTo>
                      <a:pt x="1425" y="215"/>
                    </a:lnTo>
                    <a:lnTo>
                      <a:pt x="1425" y="421"/>
                    </a:lnTo>
                    <a:cubicBezTo>
                      <a:pt x="1425" y="467"/>
                      <a:pt x="1389" y="504"/>
                      <a:pt x="1343" y="504"/>
                    </a:cubicBezTo>
                    <a:lnTo>
                      <a:pt x="1190" y="504"/>
                    </a:lnTo>
                    <a:lnTo>
                      <a:pt x="835" y="504"/>
                    </a:lnTo>
                    <a:lnTo>
                      <a:pt x="835" y="504"/>
                    </a:lnTo>
                    <a:lnTo>
                      <a:pt x="92" y="504"/>
                    </a:lnTo>
                    <a:cubicBezTo>
                      <a:pt x="46" y="504"/>
                      <a:pt x="10" y="467"/>
                      <a:pt x="10" y="421"/>
                    </a:cubicBezTo>
                    <a:lnTo>
                      <a:pt x="10" y="215"/>
                    </a:lnTo>
                    <a:lnTo>
                      <a:pt x="10" y="92"/>
                    </a:lnTo>
                    <a:lnTo>
                      <a:pt x="10" y="9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0" name="textbox 230"/>
            <p:cNvSpPr/>
            <p:nvPr/>
          </p:nvSpPr>
          <p:spPr>
            <a:xfrm>
              <a:off x="-12700" y="-12700"/>
              <a:ext cx="1489710" cy="3651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600" dirty="0"/>
            </a:p>
            <a:p>
              <a:pPr marL="145415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NG下料口</a:t>
              </a:r>
              <a:endParaRPr lang="en-US" altLang="en-US" sz="1200" dirty="0"/>
            </a:p>
          </p:txBody>
        </p:sp>
      </p:grpSp>
      <p:sp>
        <p:nvSpPr>
          <p:cNvPr id="232" name="textbox 232"/>
          <p:cNvSpPr/>
          <p:nvPr/>
        </p:nvSpPr>
        <p:spPr>
          <a:xfrm>
            <a:off x="4859632" y="6504328"/>
            <a:ext cx="2650489" cy="187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4000"/>
              </a:lnSpc>
            </a:pPr>
            <a:endParaRPr lang="en-US" altLang="en-US" sz="200" dirty="0"/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</a:pPr>
            <a:r>
              <a:rPr sz="900" kern="0" spc="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1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endParaRPr lang="en-US" altLang="en-US" sz="900" dirty="0"/>
          </a:p>
        </p:txBody>
      </p:sp>
      <p:pic>
        <p:nvPicPr>
          <p:cNvPr id="234" name="picture 2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04564" y="6517028"/>
            <a:ext cx="145570" cy="145659"/>
          </a:xfrm>
          <a:prstGeom prst="rect">
            <a:avLst/>
          </a:prstGeom>
        </p:spPr>
      </p:pic>
      <p:sp>
        <p:nvSpPr>
          <p:cNvPr id="236" name="textbox 236"/>
          <p:cNvSpPr/>
          <p:nvPr/>
        </p:nvSpPr>
        <p:spPr>
          <a:xfrm>
            <a:off x="384356" y="965042"/>
            <a:ext cx="1296035" cy="3067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①布局说明</a:t>
            </a:r>
            <a:endParaRPr lang="en-US" altLang="en-US" sz="2000" dirty="0"/>
          </a:p>
        </p:txBody>
      </p:sp>
      <p:sp>
        <p:nvSpPr>
          <p:cNvPr id="238" name="textbox 238"/>
          <p:cNvSpPr/>
          <p:nvPr/>
        </p:nvSpPr>
        <p:spPr>
          <a:xfrm>
            <a:off x="128312" y="6547821"/>
            <a:ext cx="1920875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0"/>
              </a:lnSpc>
            </a:pP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endParaRPr lang="en-US" altLang="en-US" sz="900" dirty="0"/>
          </a:p>
        </p:txBody>
      </p:sp>
      <p:sp>
        <p:nvSpPr>
          <p:cNvPr id="240" name="rect"/>
          <p:cNvSpPr/>
          <p:nvPr/>
        </p:nvSpPr>
        <p:spPr>
          <a:xfrm>
            <a:off x="0" y="263652"/>
            <a:ext cx="380999" cy="467867"/>
          </a:xfrm>
          <a:prstGeom prst="rect">
            <a:avLst/>
          </a:prstGeom>
          <a:solidFill>
            <a:srgbClr val="D6680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2" name="rect"/>
          <p:cNvSpPr/>
          <p:nvPr/>
        </p:nvSpPr>
        <p:spPr>
          <a:xfrm>
            <a:off x="2820919" y="528701"/>
            <a:ext cx="801243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4" name="picture 2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65264" y="6553503"/>
            <a:ext cx="109239" cy="1092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93920" y="1522666"/>
            <a:ext cx="4418329" cy="2957702"/>
          </a:xfrm>
          <a:prstGeom prst="rect">
            <a:avLst/>
          </a:prstGeom>
        </p:spPr>
      </p:pic>
      <p:sp>
        <p:nvSpPr>
          <p:cNvPr id="248" name="textbox 248"/>
          <p:cNvSpPr/>
          <p:nvPr/>
        </p:nvSpPr>
        <p:spPr>
          <a:xfrm>
            <a:off x="128312" y="5667964"/>
            <a:ext cx="11511915" cy="10401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863090" indent="-1005205" algn="l" rtl="0" eaLnBrk="0">
              <a:lnSpc>
                <a:spcPct val="106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机构说明：视觉检测机构配备相机上下调焦模组、镜头调焦模块、光源自动调整模组用于切换产品时自动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                   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调整，切换不同产品只需切换程序，无需人工操作。</a:t>
            </a:r>
            <a:endParaRPr lang="en-US" altLang="en-US" sz="15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marL="9930765" algn="l" rtl="0" eaLnBrk="0">
              <a:lnSpc>
                <a:spcPct val="93000"/>
              </a:lnSpc>
              <a:spcBef>
                <a:spcPts val="310"/>
              </a:spcBef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250" name="picture 2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252" name="picture 2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pic>
        <p:nvPicPr>
          <p:cNvPr id="254" name="picture 2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803400" y="1317783"/>
            <a:ext cx="1435100" cy="3686461"/>
          </a:xfrm>
          <a:prstGeom prst="rect">
            <a:avLst/>
          </a:prstGeom>
        </p:spPr>
      </p:pic>
      <p:sp>
        <p:nvSpPr>
          <p:cNvPr id="256" name="textbox 256"/>
          <p:cNvSpPr/>
          <p:nvPr/>
        </p:nvSpPr>
        <p:spPr>
          <a:xfrm>
            <a:off x="-12699" y="250952"/>
            <a:ext cx="2809875" cy="982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" dirty="0"/>
          </a:p>
          <a:p>
            <a:pPr marL="393065" algn="l" rtl="0" eaLnBrk="0">
              <a:lnSpc>
                <a:spcPct val="98000"/>
              </a:lnSpc>
              <a:spcBef>
                <a:spcPts val="0"/>
              </a:spcBef>
              <a:tabLst>
                <a:tab pos="551180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3、设备布局</a:t>
            </a:r>
            <a:endParaRPr lang="en-US" altLang="en-US" sz="3200" dirty="0"/>
          </a:p>
          <a:p>
            <a:pPr algn="l" rtl="0" eaLnBrk="0">
              <a:lnSpc>
                <a:spcPct val="104000"/>
              </a:lnSpc>
            </a:pPr>
            <a:endParaRPr lang="en-US" altLang="en-US" sz="12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409575" algn="l" rtl="0" eaLnBrk="0">
              <a:lnSpc>
                <a:spcPct val="92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②自动调焦机构说明</a:t>
            </a:r>
            <a:endParaRPr lang="en-US" altLang="en-US" sz="2000" dirty="0"/>
          </a:p>
        </p:txBody>
      </p:sp>
      <p:pic>
        <p:nvPicPr>
          <p:cNvPr id="258" name="picture 2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graphicFrame>
        <p:nvGraphicFramePr>
          <p:cNvPr id="260" name="table 260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grpSp>
        <p:nvGrpSpPr>
          <p:cNvPr id="64" name="group 64"/>
          <p:cNvGrpSpPr/>
          <p:nvPr/>
        </p:nvGrpSpPr>
        <p:grpSpPr>
          <a:xfrm rot="21600000">
            <a:off x="412750" y="2201926"/>
            <a:ext cx="1804161" cy="657098"/>
            <a:chOff x="0" y="0"/>
            <a:chExt cx="1804161" cy="657098"/>
          </a:xfrm>
        </p:grpSpPr>
        <p:grpSp>
          <p:nvGrpSpPr>
            <p:cNvPr id="66" name="group 66"/>
            <p:cNvGrpSpPr/>
            <p:nvPr/>
          </p:nvGrpSpPr>
          <p:grpSpPr>
            <a:xfrm rot="21600000">
              <a:off x="0" y="0"/>
              <a:ext cx="1804161" cy="657098"/>
              <a:chOff x="0" y="0"/>
              <a:chExt cx="1804161" cy="657098"/>
            </a:xfrm>
          </p:grpSpPr>
          <p:sp>
            <p:nvSpPr>
              <p:cNvPr id="262" name="path"/>
              <p:cNvSpPr/>
              <p:nvPr/>
            </p:nvSpPr>
            <p:spPr>
              <a:xfrm>
                <a:off x="6350" y="6350"/>
                <a:ext cx="1791461" cy="644398"/>
              </a:xfrm>
              <a:custGeom>
                <a:avLst/>
                <a:gdLst/>
                <a:ahLst/>
                <a:cxnLst/>
                <a:rect l="0" t="0" r="0" b="0"/>
                <a:pathLst>
                  <a:path w="2821" h="1014">
                    <a:moveTo>
                      <a:pt x="0" y="82"/>
                    </a:moveTo>
                    <a:cubicBezTo>
                      <a:pt x="0" y="36"/>
                      <a:pt x="36" y="0"/>
                      <a:pt x="82" y="0"/>
                    </a:cubicBezTo>
                    <a:lnTo>
                      <a:pt x="1122" y="0"/>
                    </a:lnTo>
                    <a:lnTo>
                      <a:pt x="1122" y="0"/>
                    </a:lnTo>
                    <a:lnTo>
                      <a:pt x="1603" y="0"/>
                    </a:lnTo>
                    <a:lnTo>
                      <a:pt x="1842" y="0"/>
                    </a:lnTo>
                    <a:cubicBezTo>
                      <a:pt x="1888" y="0"/>
                      <a:pt x="1924" y="36"/>
                      <a:pt x="1924" y="82"/>
                    </a:cubicBezTo>
                    <a:lnTo>
                      <a:pt x="1924" y="288"/>
                    </a:lnTo>
                    <a:lnTo>
                      <a:pt x="1924" y="288"/>
                    </a:lnTo>
                    <a:lnTo>
                      <a:pt x="1924" y="412"/>
                    </a:lnTo>
                    <a:lnTo>
                      <a:pt x="1924" y="412"/>
                    </a:lnTo>
                    <a:cubicBezTo>
                      <a:pt x="1924" y="457"/>
                      <a:pt x="1888" y="494"/>
                      <a:pt x="1842" y="494"/>
                    </a:cubicBezTo>
                    <a:lnTo>
                      <a:pt x="1603" y="494"/>
                    </a:lnTo>
                    <a:lnTo>
                      <a:pt x="2821" y="1014"/>
                    </a:lnTo>
                    <a:lnTo>
                      <a:pt x="1122" y="494"/>
                    </a:lnTo>
                    <a:lnTo>
                      <a:pt x="82" y="494"/>
                    </a:lnTo>
                    <a:cubicBezTo>
                      <a:pt x="36" y="494"/>
                      <a:pt x="0" y="457"/>
                      <a:pt x="0" y="412"/>
                    </a:cubicBezTo>
                    <a:lnTo>
                      <a:pt x="0" y="412"/>
                    </a:lnTo>
                    <a:lnTo>
                      <a:pt x="0" y="288"/>
                    </a:lnTo>
                    <a:lnTo>
                      <a:pt x="0" y="288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path"/>
              <p:cNvSpPr/>
              <p:nvPr/>
            </p:nvSpPr>
            <p:spPr>
              <a:xfrm>
                <a:off x="0" y="0"/>
                <a:ext cx="1804161" cy="657098"/>
              </a:xfrm>
              <a:custGeom>
                <a:avLst/>
                <a:gdLst/>
                <a:ahLst/>
                <a:cxnLst/>
                <a:rect l="0" t="0" r="0" b="0"/>
                <a:pathLst>
                  <a:path w="2841" h="1034">
                    <a:moveTo>
                      <a:pt x="10" y="92"/>
                    </a:moveTo>
                    <a:cubicBezTo>
                      <a:pt x="10" y="46"/>
                      <a:pt x="46" y="10"/>
                      <a:pt x="92" y="10"/>
                    </a:cubicBezTo>
                    <a:lnTo>
                      <a:pt x="1132" y="10"/>
                    </a:lnTo>
                    <a:lnTo>
                      <a:pt x="1132" y="10"/>
                    </a:lnTo>
                    <a:lnTo>
                      <a:pt x="1613" y="10"/>
                    </a:lnTo>
                    <a:lnTo>
                      <a:pt x="1852" y="10"/>
                    </a:lnTo>
                    <a:cubicBezTo>
                      <a:pt x="1898" y="10"/>
                      <a:pt x="1934" y="46"/>
                      <a:pt x="1934" y="92"/>
                    </a:cubicBezTo>
                    <a:lnTo>
                      <a:pt x="1934" y="298"/>
                    </a:lnTo>
                    <a:lnTo>
                      <a:pt x="1934" y="298"/>
                    </a:lnTo>
                    <a:lnTo>
                      <a:pt x="1934" y="422"/>
                    </a:lnTo>
                    <a:lnTo>
                      <a:pt x="1934" y="422"/>
                    </a:lnTo>
                    <a:cubicBezTo>
                      <a:pt x="1934" y="467"/>
                      <a:pt x="1898" y="504"/>
                      <a:pt x="1852" y="504"/>
                    </a:cubicBezTo>
                    <a:lnTo>
                      <a:pt x="1613" y="504"/>
                    </a:lnTo>
                    <a:lnTo>
                      <a:pt x="2831" y="1024"/>
                    </a:lnTo>
                    <a:lnTo>
                      <a:pt x="1132" y="504"/>
                    </a:lnTo>
                    <a:lnTo>
                      <a:pt x="92" y="504"/>
                    </a:lnTo>
                    <a:cubicBezTo>
                      <a:pt x="46" y="504"/>
                      <a:pt x="10" y="467"/>
                      <a:pt x="10" y="422"/>
                    </a:cubicBezTo>
                    <a:lnTo>
                      <a:pt x="10" y="422"/>
                    </a:lnTo>
                    <a:lnTo>
                      <a:pt x="10" y="298"/>
                    </a:lnTo>
                    <a:lnTo>
                      <a:pt x="10" y="298"/>
                    </a:lnTo>
                    <a:lnTo>
                      <a:pt x="10" y="9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6" name="textbox 266"/>
            <p:cNvSpPr/>
            <p:nvPr/>
          </p:nvSpPr>
          <p:spPr>
            <a:xfrm>
              <a:off x="-12700" y="-12700"/>
              <a:ext cx="1830070" cy="6946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lang="en-US" altLang="en-US" sz="600" dirty="0"/>
            </a:p>
            <a:p>
              <a:pPr marL="176530" algn="l" rtl="0" eaLnBrk="0">
                <a:lnSpc>
                  <a:spcPct val="93000"/>
                </a:lnSpc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镜头调焦模块</a:t>
              </a:r>
              <a:endParaRPr lang="en-US" altLang="en-US" sz="1200" dirty="0"/>
            </a:p>
          </p:txBody>
        </p:sp>
      </p:grpSp>
      <p:grpSp>
        <p:nvGrpSpPr>
          <p:cNvPr id="68" name="group 68"/>
          <p:cNvGrpSpPr/>
          <p:nvPr/>
        </p:nvGrpSpPr>
        <p:grpSpPr>
          <a:xfrm rot="21600000">
            <a:off x="2664967" y="3890517"/>
            <a:ext cx="1632965" cy="578611"/>
            <a:chOff x="0" y="0"/>
            <a:chExt cx="1632965" cy="578611"/>
          </a:xfrm>
        </p:grpSpPr>
        <p:grpSp>
          <p:nvGrpSpPr>
            <p:cNvPr id="70" name="group 70"/>
            <p:cNvGrpSpPr/>
            <p:nvPr/>
          </p:nvGrpSpPr>
          <p:grpSpPr>
            <a:xfrm rot="21600000">
              <a:off x="0" y="0"/>
              <a:ext cx="1632965" cy="578611"/>
              <a:chOff x="0" y="0"/>
              <a:chExt cx="1632965" cy="578611"/>
            </a:xfrm>
          </p:grpSpPr>
          <p:sp>
            <p:nvSpPr>
              <p:cNvPr id="268" name="path"/>
              <p:cNvSpPr/>
              <p:nvPr/>
            </p:nvSpPr>
            <p:spPr>
              <a:xfrm>
                <a:off x="6350" y="6350"/>
                <a:ext cx="1620265" cy="565911"/>
              </a:xfrm>
              <a:custGeom>
                <a:avLst/>
                <a:gdLst/>
                <a:ahLst/>
                <a:cxnLst/>
                <a:rect l="0" t="0" r="0" b="0"/>
                <a:pathLst>
                  <a:path w="2551" h="891">
                    <a:moveTo>
                      <a:pt x="756" y="82"/>
                    </a:moveTo>
                    <a:cubicBezTo>
                      <a:pt x="756" y="36"/>
                      <a:pt x="793" y="0"/>
                      <a:pt x="838" y="0"/>
                    </a:cubicBezTo>
                    <a:lnTo>
                      <a:pt x="1055" y="0"/>
                    </a:lnTo>
                    <a:lnTo>
                      <a:pt x="1055" y="0"/>
                    </a:lnTo>
                    <a:lnTo>
                      <a:pt x="1504" y="0"/>
                    </a:lnTo>
                    <a:lnTo>
                      <a:pt x="2469" y="0"/>
                    </a:lnTo>
                    <a:cubicBezTo>
                      <a:pt x="2514" y="0"/>
                      <a:pt x="2551" y="36"/>
                      <a:pt x="2551" y="82"/>
                    </a:cubicBezTo>
                    <a:lnTo>
                      <a:pt x="2551" y="288"/>
                    </a:lnTo>
                    <a:lnTo>
                      <a:pt x="2551" y="288"/>
                    </a:lnTo>
                    <a:lnTo>
                      <a:pt x="2551" y="412"/>
                    </a:lnTo>
                    <a:lnTo>
                      <a:pt x="2551" y="412"/>
                    </a:lnTo>
                    <a:cubicBezTo>
                      <a:pt x="2551" y="457"/>
                      <a:pt x="2514" y="494"/>
                      <a:pt x="2469" y="494"/>
                    </a:cubicBezTo>
                    <a:lnTo>
                      <a:pt x="1504" y="494"/>
                    </a:lnTo>
                    <a:lnTo>
                      <a:pt x="0" y="891"/>
                    </a:lnTo>
                    <a:lnTo>
                      <a:pt x="1055" y="494"/>
                    </a:lnTo>
                    <a:lnTo>
                      <a:pt x="838" y="494"/>
                    </a:lnTo>
                    <a:cubicBezTo>
                      <a:pt x="793" y="494"/>
                      <a:pt x="756" y="457"/>
                      <a:pt x="756" y="412"/>
                    </a:cubicBezTo>
                    <a:lnTo>
                      <a:pt x="756" y="412"/>
                    </a:lnTo>
                    <a:lnTo>
                      <a:pt x="756" y="288"/>
                    </a:lnTo>
                    <a:lnTo>
                      <a:pt x="756" y="288"/>
                    </a:lnTo>
                    <a:lnTo>
                      <a:pt x="756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path"/>
              <p:cNvSpPr/>
              <p:nvPr/>
            </p:nvSpPr>
            <p:spPr>
              <a:xfrm>
                <a:off x="0" y="0"/>
                <a:ext cx="1632965" cy="578611"/>
              </a:xfrm>
              <a:custGeom>
                <a:avLst/>
                <a:gdLst/>
                <a:ahLst/>
                <a:cxnLst/>
                <a:rect l="0" t="0" r="0" b="0"/>
                <a:pathLst>
                  <a:path w="2571" h="911">
                    <a:moveTo>
                      <a:pt x="766" y="92"/>
                    </a:moveTo>
                    <a:cubicBezTo>
                      <a:pt x="766" y="46"/>
                      <a:pt x="803" y="10"/>
                      <a:pt x="848" y="10"/>
                    </a:cubicBezTo>
                    <a:lnTo>
                      <a:pt x="1065" y="10"/>
                    </a:lnTo>
                    <a:lnTo>
                      <a:pt x="1065" y="10"/>
                    </a:lnTo>
                    <a:lnTo>
                      <a:pt x="1514" y="10"/>
                    </a:lnTo>
                    <a:lnTo>
                      <a:pt x="2479" y="10"/>
                    </a:lnTo>
                    <a:cubicBezTo>
                      <a:pt x="2524" y="10"/>
                      <a:pt x="2561" y="46"/>
                      <a:pt x="2561" y="92"/>
                    </a:cubicBezTo>
                    <a:lnTo>
                      <a:pt x="2561" y="298"/>
                    </a:lnTo>
                    <a:lnTo>
                      <a:pt x="2561" y="298"/>
                    </a:lnTo>
                    <a:lnTo>
                      <a:pt x="2561" y="422"/>
                    </a:lnTo>
                    <a:lnTo>
                      <a:pt x="2561" y="422"/>
                    </a:lnTo>
                    <a:cubicBezTo>
                      <a:pt x="2561" y="467"/>
                      <a:pt x="2524" y="504"/>
                      <a:pt x="2479" y="504"/>
                    </a:cubicBezTo>
                    <a:lnTo>
                      <a:pt x="1514" y="504"/>
                    </a:lnTo>
                    <a:lnTo>
                      <a:pt x="10" y="901"/>
                    </a:lnTo>
                    <a:lnTo>
                      <a:pt x="1065" y="504"/>
                    </a:lnTo>
                    <a:lnTo>
                      <a:pt x="848" y="504"/>
                    </a:lnTo>
                    <a:cubicBezTo>
                      <a:pt x="803" y="504"/>
                      <a:pt x="766" y="467"/>
                      <a:pt x="766" y="422"/>
                    </a:cubicBezTo>
                    <a:lnTo>
                      <a:pt x="766" y="422"/>
                    </a:lnTo>
                    <a:lnTo>
                      <a:pt x="766" y="298"/>
                    </a:lnTo>
                    <a:lnTo>
                      <a:pt x="766" y="298"/>
                    </a:lnTo>
                    <a:lnTo>
                      <a:pt x="766" y="9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2" name="textbox 272"/>
            <p:cNvSpPr/>
            <p:nvPr/>
          </p:nvSpPr>
          <p:spPr>
            <a:xfrm>
              <a:off x="-12700" y="-12700"/>
              <a:ext cx="1658620" cy="6172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lang="en-US" altLang="en-US" sz="600" dirty="0"/>
            </a:p>
            <a:p>
              <a:pPr marL="619125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光源调整模组</a:t>
              </a:r>
              <a:endParaRPr lang="en-US" altLang="en-US" sz="1200" dirty="0"/>
            </a:p>
          </p:txBody>
        </p:sp>
      </p:grpSp>
      <p:grpSp>
        <p:nvGrpSpPr>
          <p:cNvPr id="72" name="group 72"/>
          <p:cNvGrpSpPr/>
          <p:nvPr/>
        </p:nvGrpSpPr>
        <p:grpSpPr>
          <a:xfrm rot="21600000">
            <a:off x="2544952" y="2034286"/>
            <a:ext cx="1751456" cy="538860"/>
            <a:chOff x="0" y="0"/>
            <a:chExt cx="1751456" cy="538860"/>
          </a:xfrm>
        </p:grpSpPr>
        <p:grpSp>
          <p:nvGrpSpPr>
            <p:cNvPr id="74" name="group 74"/>
            <p:cNvGrpSpPr/>
            <p:nvPr/>
          </p:nvGrpSpPr>
          <p:grpSpPr>
            <a:xfrm rot="21600000">
              <a:off x="0" y="0"/>
              <a:ext cx="1751456" cy="538860"/>
              <a:chOff x="0" y="0"/>
              <a:chExt cx="1751456" cy="538860"/>
            </a:xfrm>
          </p:grpSpPr>
          <p:sp>
            <p:nvSpPr>
              <p:cNvPr id="274" name="path"/>
              <p:cNvSpPr/>
              <p:nvPr/>
            </p:nvSpPr>
            <p:spPr>
              <a:xfrm>
                <a:off x="6350" y="6350"/>
                <a:ext cx="1738756" cy="526160"/>
              </a:xfrm>
              <a:custGeom>
                <a:avLst/>
                <a:gdLst/>
                <a:ahLst/>
                <a:cxnLst/>
                <a:rect l="0" t="0" r="0" b="0"/>
                <a:pathLst>
                  <a:path w="2738" h="828">
                    <a:moveTo>
                      <a:pt x="945" y="82"/>
                    </a:moveTo>
                    <a:cubicBezTo>
                      <a:pt x="945" y="36"/>
                      <a:pt x="982" y="0"/>
                      <a:pt x="1028" y="0"/>
                    </a:cubicBezTo>
                    <a:lnTo>
                      <a:pt x="1244" y="0"/>
                    </a:lnTo>
                    <a:lnTo>
                      <a:pt x="1244" y="0"/>
                    </a:lnTo>
                    <a:lnTo>
                      <a:pt x="1692" y="0"/>
                    </a:lnTo>
                    <a:lnTo>
                      <a:pt x="2655" y="0"/>
                    </a:lnTo>
                    <a:cubicBezTo>
                      <a:pt x="2701" y="0"/>
                      <a:pt x="2738" y="36"/>
                      <a:pt x="2738" y="82"/>
                    </a:cubicBezTo>
                    <a:lnTo>
                      <a:pt x="2738" y="289"/>
                    </a:lnTo>
                    <a:lnTo>
                      <a:pt x="2738" y="289"/>
                    </a:lnTo>
                    <a:lnTo>
                      <a:pt x="2738" y="413"/>
                    </a:lnTo>
                    <a:lnTo>
                      <a:pt x="2738" y="413"/>
                    </a:lnTo>
                    <a:cubicBezTo>
                      <a:pt x="2738" y="459"/>
                      <a:pt x="2701" y="496"/>
                      <a:pt x="2655" y="496"/>
                    </a:cubicBezTo>
                    <a:lnTo>
                      <a:pt x="1692" y="496"/>
                    </a:lnTo>
                    <a:lnTo>
                      <a:pt x="0" y="828"/>
                    </a:lnTo>
                    <a:lnTo>
                      <a:pt x="1244" y="496"/>
                    </a:lnTo>
                    <a:lnTo>
                      <a:pt x="1028" y="496"/>
                    </a:lnTo>
                    <a:cubicBezTo>
                      <a:pt x="982" y="496"/>
                      <a:pt x="945" y="459"/>
                      <a:pt x="945" y="413"/>
                    </a:cubicBezTo>
                    <a:lnTo>
                      <a:pt x="945" y="413"/>
                    </a:lnTo>
                    <a:lnTo>
                      <a:pt x="945" y="289"/>
                    </a:lnTo>
                    <a:lnTo>
                      <a:pt x="945" y="289"/>
                    </a:lnTo>
                    <a:lnTo>
                      <a:pt x="945" y="8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" name="path"/>
              <p:cNvSpPr/>
              <p:nvPr/>
            </p:nvSpPr>
            <p:spPr>
              <a:xfrm>
                <a:off x="0" y="0"/>
                <a:ext cx="1751456" cy="538860"/>
              </a:xfrm>
              <a:custGeom>
                <a:avLst/>
                <a:gdLst/>
                <a:ahLst/>
                <a:cxnLst/>
                <a:rect l="0" t="0" r="0" b="0"/>
                <a:pathLst>
                  <a:path w="2758" h="848">
                    <a:moveTo>
                      <a:pt x="955" y="92"/>
                    </a:moveTo>
                    <a:cubicBezTo>
                      <a:pt x="955" y="46"/>
                      <a:pt x="992" y="10"/>
                      <a:pt x="1038" y="10"/>
                    </a:cubicBezTo>
                    <a:lnTo>
                      <a:pt x="1254" y="10"/>
                    </a:lnTo>
                    <a:lnTo>
                      <a:pt x="1254" y="10"/>
                    </a:lnTo>
                    <a:lnTo>
                      <a:pt x="1702" y="10"/>
                    </a:lnTo>
                    <a:lnTo>
                      <a:pt x="2665" y="10"/>
                    </a:lnTo>
                    <a:cubicBezTo>
                      <a:pt x="2711" y="10"/>
                      <a:pt x="2748" y="46"/>
                      <a:pt x="2748" y="92"/>
                    </a:cubicBezTo>
                    <a:lnTo>
                      <a:pt x="2748" y="299"/>
                    </a:lnTo>
                    <a:lnTo>
                      <a:pt x="2748" y="299"/>
                    </a:lnTo>
                    <a:lnTo>
                      <a:pt x="2748" y="423"/>
                    </a:lnTo>
                    <a:lnTo>
                      <a:pt x="2748" y="423"/>
                    </a:lnTo>
                    <a:cubicBezTo>
                      <a:pt x="2748" y="469"/>
                      <a:pt x="2711" y="506"/>
                      <a:pt x="2665" y="506"/>
                    </a:cubicBezTo>
                    <a:lnTo>
                      <a:pt x="1702" y="506"/>
                    </a:lnTo>
                    <a:lnTo>
                      <a:pt x="10" y="838"/>
                    </a:lnTo>
                    <a:lnTo>
                      <a:pt x="1254" y="506"/>
                    </a:lnTo>
                    <a:lnTo>
                      <a:pt x="1038" y="506"/>
                    </a:lnTo>
                    <a:cubicBezTo>
                      <a:pt x="992" y="506"/>
                      <a:pt x="955" y="469"/>
                      <a:pt x="955" y="423"/>
                    </a:cubicBezTo>
                    <a:lnTo>
                      <a:pt x="955" y="423"/>
                    </a:lnTo>
                    <a:lnTo>
                      <a:pt x="955" y="299"/>
                    </a:lnTo>
                    <a:lnTo>
                      <a:pt x="955" y="299"/>
                    </a:lnTo>
                    <a:lnTo>
                      <a:pt x="955" y="92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alpha val="100000"/>
                  </a:srgbClr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8" name="textbox 278"/>
            <p:cNvSpPr/>
            <p:nvPr/>
          </p:nvSpPr>
          <p:spPr>
            <a:xfrm>
              <a:off x="-12700" y="-12700"/>
              <a:ext cx="1777364" cy="5778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lang="en-US" altLang="en-US" sz="600" dirty="0"/>
            </a:p>
            <a:p>
              <a:pPr marL="735330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相机调焦模组</a:t>
              </a:r>
              <a:endParaRPr lang="en-US" altLang="en-US" sz="1200" dirty="0"/>
            </a:p>
          </p:txBody>
        </p:sp>
      </p:grpSp>
      <p:pic>
        <p:nvPicPr>
          <p:cNvPr id="280" name="picture 2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grpSp>
        <p:nvGrpSpPr>
          <p:cNvPr id="76" name="group 76"/>
          <p:cNvGrpSpPr/>
          <p:nvPr/>
        </p:nvGrpSpPr>
        <p:grpSpPr>
          <a:xfrm rot="21600000">
            <a:off x="2719577" y="2930135"/>
            <a:ext cx="2268990" cy="124476"/>
            <a:chOff x="0" y="0"/>
            <a:chExt cx="2268990" cy="124476"/>
          </a:xfrm>
        </p:grpSpPr>
        <p:sp>
          <p:nvSpPr>
            <p:cNvPr id="282" name="path"/>
            <p:cNvSpPr/>
            <p:nvPr/>
          </p:nvSpPr>
          <p:spPr>
            <a:xfrm>
              <a:off x="0" y="13470"/>
              <a:ext cx="2255520" cy="97535"/>
            </a:xfrm>
            <a:custGeom>
              <a:avLst/>
              <a:gdLst/>
              <a:ahLst/>
              <a:cxnLst/>
              <a:rect l="0" t="0" r="0" b="0"/>
              <a:pathLst>
                <a:path w="3552" h="153">
                  <a:moveTo>
                    <a:pt x="0" y="38"/>
                  </a:moveTo>
                  <a:lnTo>
                    <a:pt x="3475" y="38"/>
                  </a:lnTo>
                  <a:lnTo>
                    <a:pt x="3475" y="0"/>
                  </a:lnTo>
                  <a:lnTo>
                    <a:pt x="3552" y="76"/>
                  </a:lnTo>
                  <a:lnTo>
                    <a:pt x="3475" y="153"/>
                  </a:lnTo>
                  <a:lnTo>
                    <a:pt x="3475" y="115"/>
                  </a:lnTo>
                  <a:lnTo>
                    <a:pt x="0" y="11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4" name="path"/>
            <p:cNvSpPr/>
            <p:nvPr/>
          </p:nvSpPr>
          <p:spPr>
            <a:xfrm>
              <a:off x="0" y="0"/>
              <a:ext cx="2268990" cy="124476"/>
            </a:xfrm>
            <a:custGeom>
              <a:avLst/>
              <a:gdLst/>
              <a:ahLst/>
              <a:cxnLst/>
              <a:rect l="0" t="0" r="0" b="0"/>
              <a:pathLst>
                <a:path w="3573" h="196">
                  <a:moveTo>
                    <a:pt x="0" y="59"/>
                  </a:moveTo>
                  <a:lnTo>
                    <a:pt x="3475" y="59"/>
                  </a:lnTo>
                  <a:lnTo>
                    <a:pt x="3475" y="21"/>
                  </a:lnTo>
                  <a:lnTo>
                    <a:pt x="3552" y="98"/>
                  </a:lnTo>
                  <a:lnTo>
                    <a:pt x="3475" y="174"/>
                  </a:lnTo>
                  <a:lnTo>
                    <a:pt x="3475" y="136"/>
                  </a:lnTo>
                  <a:lnTo>
                    <a:pt x="0" y="136"/>
                  </a:lnTo>
                </a:path>
              </a:pathLst>
            </a:custGeom>
            <a:noFill/>
            <a:ln w="38100" cap="flat">
              <a:solidFill>
                <a:srgbClr val="FF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86" name="textbox 286"/>
          <p:cNvSpPr/>
          <p:nvPr/>
        </p:nvSpPr>
        <p:spPr>
          <a:xfrm>
            <a:off x="8354162" y="2197353"/>
            <a:ext cx="628650" cy="197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调焦电机</a:t>
            </a:r>
            <a:endParaRPr lang="en-US" altLang="en-US" sz="1200" dirty="0"/>
          </a:p>
        </p:txBody>
      </p:sp>
      <p:sp>
        <p:nvSpPr>
          <p:cNvPr id="288" name="textbox 288"/>
          <p:cNvSpPr/>
          <p:nvPr/>
        </p:nvSpPr>
        <p:spPr>
          <a:xfrm>
            <a:off x="8354162" y="2915792"/>
            <a:ext cx="628650" cy="197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调焦齿轮</a:t>
            </a:r>
            <a:endParaRPr lang="en-US" altLang="en-US" sz="1200" dirty="0"/>
          </a:p>
        </p:txBody>
      </p:sp>
      <p:sp>
        <p:nvSpPr>
          <p:cNvPr id="290" name="rect"/>
          <p:cNvSpPr/>
          <p:nvPr/>
        </p:nvSpPr>
        <p:spPr>
          <a:xfrm>
            <a:off x="2871215" y="540892"/>
            <a:ext cx="7961631" cy="7620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" name="table 292"/>
          <p:cNvGraphicFramePr>
            <a:graphicFrameLocks noGrp="1"/>
          </p:cNvGraphicFramePr>
          <p:nvPr/>
        </p:nvGraphicFramePr>
        <p:xfrm>
          <a:off x="4394073" y="1742313"/>
          <a:ext cx="5137785" cy="2179955"/>
        </p:xfrm>
        <a:graphic>
          <a:graphicData uri="http://schemas.openxmlformats.org/drawingml/2006/table">
            <a:tbl>
              <a:tblPr/>
              <a:tblGrid>
                <a:gridCol w="436244"/>
                <a:gridCol w="4701540"/>
              </a:tblGrid>
              <a:tr h="209867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56235" algn="l" rtl="0" eaLnBrk="0">
                        <a:lnSpc>
                          <a:spcPct val="92000"/>
                        </a:lnSpc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主要配置与参数</a:t>
                      </a:r>
                      <a:endParaRPr lang="en-US" altLang="en-US" sz="1700" dirty="0"/>
                    </a:p>
                  </a:txBody>
                  <a:tcPr marL="0" marR="0" marT="0" marB="0" vert="eaVert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marL="104775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1.产品振动料盘上料,缺料报警提示，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采用补料仓方式。</a:t>
                      </a:r>
                      <a:endParaRPr lang="en-US" altLang="en-US" sz="1000" dirty="0"/>
                    </a:p>
                    <a:p>
                      <a:pPr marL="98425" algn="l" rtl="0" eaLnBrk="0">
                        <a:lnSpc>
                          <a:spcPct val="94000"/>
                        </a:lnSpc>
                        <a:spcBef>
                          <a:spcPts val="155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2.振动料补料时间＞2小时/次</a:t>
                      </a:r>
                      <a:endParaRPr lang="en-US" altLang="en-US" sz="1000" dirty="0"/>
                    </a:p>
                    <a:p>
                      <a:pPr marL="100330" algn="l" rtl="0" eaLnBrk="0">
                        <a:lnSpc>
                          <a:spcPts val="139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3.节拍≤2s/每件</a:t>
                      </a:r>
                      <a:endParaRPr lang="en-US" altLang="en-US" sz="1000" dirty="0"/>
                    </a:p>
                    <a:p>
                      <a:pPr marL="91440" algn="l" rtl="0" eaLnBrk="0">
                        <a:lnSpc>
                          <a:spcPct val="94000"/>
                        </a:lnSpc>
                        <a:spcBef>
                          <a:spcPts val="255"/>
                        </a:spcBef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4.自动下料,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NG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品自动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剔除</a:t>
                      </a:r>
                      <a:endParaRPr lang="en-US" altLang="en-US" sz="1000" dirty="0"/>
                    </a:p>
                    <a:p>
                      <a:pPr marL="102235" algn="l" rtl="0" eaLnBrk="0">
                        <a:lnSpc>
                          <a:spcPts val="1390"/>
                        </a:lnSpc>
                      </a:pPr>
                      <a:r>
                        <a:rPr sz="10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5.产品种类：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0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1种</a:t>
                      </a: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marL="92710" algn="l" rtl="0" eaLnBrk="0">
                        <a:lnSpc>
                          <a:spcPct val="99000"/>
                        </a:lnSpc>
                        <a:spcBef>
                          <a:spcPts val="370"/>
                        </a:spcBef>
                      </a:pPr>
                      <a:r>
                        <a:rPr sz="12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设备参数</a:t>
                      </a:r>
                      <a:endParaRPr lang="en-US" altLang="en-US" sz="1200" dirty="0"/>
                    </a:p>
                    <a:p>
                      <a:pPr marL="92075" algn="l" rtl="0" eaLnBrk="0">
                        <a:lnSpc>
                          <a:spcPct val="94000"/>
                        </a:lnSpc>
                        <a:spcBef>
                          <a:spcPts val="150"/>
                        </a:spcBef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视觉程序：通用视觉检测平台+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深度学习算法</a:t>
                      </a:r>
                      <a:endParaRPr lang="en-US" altLang="en-US" sz="1000" dirty="0"/>
                    </a:p>
                    <a:p>
                      <a:pPr marL="93980" algn="l" rtl="0" eaLnBrk="0">
                        <a:lnSpc>
                          <a:spcPts val="1390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配置: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15.6寸屏幕x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1、振动盘x1</a:t>
                      </a:r>
                      <a:endParaRPr lang="en-US" altLang="en-US" sz="1000" dirty="0"/>
                    </a:p>
                    <a:p>
                      <a:pPr marL="92075" algn="l" rtl="0" eaLnBrk="0">
                        <a:lnSpc>
                          <a:spcPts val="1230"/>
                        </a:lnSpc>
                        <a:spcBef>
                          <a:spcPts val="255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玻璃转盘x1</a:t>
                      </a:r>
                      <a:endParaRPr lang="en-US" altLang="en-US" sz="1000" dirty="0"/>
                    </a:p>
                    <a:p>
                      <a:pPr marL="102235" algn="l" rtl="0" eaLnBrk="0">
                        <a:lnSpc>
                          <a:spcPts val="1225"/>
                        </a:lnSpc>
                        <a:spcBef>
                          <a:spcPts val="160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5组视觉-含八棱镜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镜头x2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 marL="0" marR="0" marT="0" marB="0" vert="eaVert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590"/>
                        </a:lnSpc>
                      </a:pPr>
                      <a:endParaRPr lang="en-US" altLang="en-US" sz="400" dirty="0"/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D668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94" name="textbox 294"/>
          <p:cNvSpPr/>
          <p:nvPr/>
        </p:nvSpPr>
        <p:spPr>
          <a:xfrm>
            <a:off x="731012" y="638048"/>
            <a:ext cx="9585959" cy="4997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400" dirty="0"/>
          </a:p>
          <a:p>
            <a:pPr marL="350520" algn="l" rtl="0" eaLnBrk="0">
              <a:lnSpc>
                <a:spcPct val="98000"/>
              </a:lnSpc>
              <a:spcBef>
                <a:spcPts val="5"/>
              </a:spcBef>
              <a:tabLst>
                <a:tab pos="543560" algn="l"/>
                <a:tab pos="9572625" algn="l"/>
              </a:tabLst>
            </a:pPr>
            <a:r>
              <a:rPr sz="2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匹配案例</a:t>
            </a:r>
            <a:r>
              <a:rPr sz="2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2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800" strike="sngStrike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2800" dirty="0"/>
          </a:p>
        </p:txBody>
      </p:sp>
      <p:sp>
        <p:nvSpPr>
          <p:cNvPr id="296" name="path"/>
          <p:cNvSpPr/>
          <p:nvPr/>
        </p:nvSpPr>
        <p:spPr>
          <a:xfrm>
            <a:off x="743712" y="650748"/>
            <a:ext cx="338328" cy="409955"/>
          </a:xfrm>
          <a:custGeom>
            <a:avLst/>
            <a:gdLst/>
            <a:ahLst/>
            <a:cxnLst/>
            <a:rect l="0" t="0" r="0" b="0"/>
            <a:pathLst>
              <a:path w="532" h="645">
                <a:moveTo>
                  <a:pt x="0" y="645"/>
                </a:moveTo>
                <a:lnTo>
                  <a:pt x="532" y="645"/>
                </a:lnTo>
                <a:lnTo>
                  <a:pt x="532" y="0"/>
                </a:lnTo>
                <a:lnTo>
                  <a:pt x="0" y="0"/>
                </a:lnTo>
                <a:lnTo>
                  <a:pt x="0" y="645"/>
                </a:lnTo>
                <a:close/>
              </a:path>
            </a:pathLst>
          </a:custGeom>
          <a:solidFill>
            <a:srgbClr val="D6680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98" name="picture 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63495" y="1898903"/>
            <a:ext cx="2133599" cy="1798320"/>
          </a:xfrm>
          <a:prstGeom prst="rect">
            <a:avLst/>
          </a:prstGeom>
        </p:spPr>
      </p:pic>
      <p:pic>
        <p:nvPicPr>
          <p:cNvPr id="300" name="picture 3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59941" y="4376928"/>
            <a:ext cx="2899410" cy="1312925"/>
          </a:xfrm>
          <a:prstGeom prst="rect">
            <a:avLst/>
          </a:prstGeom>
        </p:spPr>
      </p:pic>
      <p:sp>
        <p:nvSpPr>
          <p:cNvPr id="302" name="textbox 302"/>
          <p:cNvSpPr/>
          <p:nvPr/>
        </p:nvSpPr>
        <p:spPr>
          <a:xfrm>
            <a:off x="128312" y="6362411"/>
            <a:ext cx="1151191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993076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255"/>
              </a:lnSpc>
              <a:spcBef>
                <a:spcPts val="140"/>
              </a:spcBef>
            </a:pPr>
            <a:r>
              <a:rPr sz="1500" kern="0" spc="30" baseline="200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                 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www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xmbsy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net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304" name="picture 3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6702" y="6517484"/>
            <a:ext cx="145570" cy="145286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84433" y="6553866"/>
            <a:ext cx="109239" cy="108963"/>
          </a:xfrm>
          <a:prstGeom prst="rect">
            <a:avLst/>
          </a:prstGeom>
        </p:spPr>
      </p:pic>
      <p:pic>
        <p:nvPicPr>
          <p:cNvPr id="308" name="picture 3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017390" y="4355592"/>
            <a:ext cx="2534285" cy="1324355"/>
          </a:xfrm>
          <a:prstGeom prst="rect">
            <a:avLst/>
          </a:prstGeom>
        </p:spPr>
      </p:pic>
      <p:pic>
        <p:nvPicPr>
          <p:cNvPr id="310" name="picture 3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601967" y="4347971"/>
            <a:ext cx="2484501" cy="1339596"/>
          </a:xfrm>
          <a:prstGeom prst="rect">
            <a:avLst/>
          </a:prstGeom>
        </p:spPr>
      </p:pic>
      <p:graphicFrame>
        <p:nvGraphicFramePr>
          <p:cNvPr id="312" name="table 312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314" name="textbox 314"/>
          <p:cNvSpPr/>
          <p:nvPr/>
        </p:nvSpPr>
        <p:spPr>
          <a:xfrm>
            <a:off x="743712" y="1175004"/>
            <a:ext cx="3453765" cy="355600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500" dirty="0"/>
          </a:p>
          <a:p>
            <a:pPr marL="461645" algn="l" rtl="0" eaLnBrk="0">
              <a:lnSpc>
                <a:spcPct val="100000"/>
              </a:lnSpc>
              <a:spcBef>
                <a:spcPts val="0"/>
              </a:spcBef>
            </a:pPr>
            <a:r>
              <a:rPr sz="17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案例1-液态硅胶外观检测设备</a:t>
            </a:r>
            <a:endParaRPr lang="en-US" altLang="en-US" sz="1700" dirty="0"/>
          </a:p>
        </p:txBody>
      </p:sp>
      <p:graphicFrame>
        <p:nvGraphicFramePr>
          <p:cNvPr id="316" name="table 316"/>
          <p:cNvGraphicFramePr>
            <a:graphicFrameLocks noGrp="1"/>
          </p:cNvGraphicFramePr>
          <p:nvPr/>
        </p:nvGraphicFramePr>
        <p:xfrm>
          <a:off x="1067180" y="1759077"/>
          <a:ext cx="445135" cy="2152650"/>
        </p:xfrm>
        <a:graphic>
          <a:graphicData uri="http://schemas.openxmlformats.org/drawingml/2006/table">
            <a:tbl>
              <a:tblPr/>
              <a:tblGrid>
                <a:gridCol w="445135"/>
              </a:tblGrid>
              <a:tr h="2133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685800" algn="l" rtl="0" eaLnBrk="0">
                        <a:lnSpc>
                          <a:spcPct val="93000"/>
                        </a:lnSpc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设备外形</a:t>
                      </a:r>
                      <a:endParaRPr lang="en-US" altLang="en-US" sz="1700" dirty="0"/>
                    </a:p>
                  </a:txBody>
                  <a:tcPr marL="0" marR="0" marT="0" marB="0" vert="eaVert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8" name="picture 3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graphicFrame>
        <p:nvGraphicFramePr>
          <p:cNvPr id="320" name="table 320"/>
          <p:cNvGraphicFramePr>
            <a:graphicFrameLocks noGrp="1"/>
          </p:cNvGraphicFramePr>
          <p:nvPr/>
        </p:nvGraphicFramePr>
        <p:xfrm>
          <a:off x="1050416" y="4380357"/>
          <a:ext cx="443864" cy="1318894"/>
        </p:xfrm>
        <a:graphic>
          <a:graphicData uri="http://schemas.openxmlformats.org/drawingml/2006/table">
            <a:tbl>
              <a:tblPr/>
              <a:tblGrid>
                <a:gridCol w="443864"/>
              </a:tblGrid>
              <a:tr h="12998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900" dirty="0"/>
                    </a:p>
                    <a:p>
                      <a:pPr marL="26860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内部组件</a:t>
                      </a:r>
                      <a:endParaRPr lang="en-US" altLang="en-US" sz="1700" dirty="0"/>
                    </a:p>
                  </a:txBody>
                  <a:tcPr marL="0" marR="0" marT="0" marB="0" vert="eaVert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2" name="textbox 322"/>
          <p:cNvSpPr/>
          <p:nvPr/>
        </p:nvSpPr>
        <p:spPr>
          <a:xfrm>
            <a:off x="6618731" y="4347971"/>
            <a:ext cx="878205" cy="294640"/>
          </a:xfrm>
          <a:prstGeom prst="rect">
            <a:avLst/>
          </a:prstGeom>
          <a:solidFill>
            <a:srgbClr val="FFFFFF">
              <a:alpha val="6274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400" dirty="0"/>
          </a:p>
          <a:p>
            <a:pPr marL="172720" algn="l" rtl="0" eaLnBrk="0">
              <a:lnSpc>
                <a:spcPts val="1225"/>
              </a:lnSpc>
              <a:spcBef>
                <a:spcPts val="0"/>
              </a:spcBef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气吹剔除</a:t>
            </a:r>
            <a:endParaRPr lang="en-US" altLang="en-US" sz="1000" dirty="0"/>
          </a:p>
        </p:txBody>
      </p:sp>
      <p:sp>
        <p:nvSpPr>
          <p:cNvPr id="324" name="textbox 324"/>
          <p:cNvSpPr/>
          <p:nvPr/>
        </p:nvSpPr>
        <p:spPr>
          <a:xfrm>
            <a:off x="1502663" y="4376928"/>
            <a:ext cx="876935" cy="294640"/>
          </a:xfrm>
          <a:prstGeom prst="rect">
            <a:avLst/>
          </a:prstGeom>
          <a:solidFill>
            <a:srgbClr val="FFFFFF">
              <a:alpha val="6274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lang="en-US" altLang="en-US" sz="400" dirty="0"/>
          </a:p>
          <a:p>
            <a:pPr marL="170815" algn="l" rtl="0" eaLnBrk="0">
              <a:lnSpc>
                <a:spcPts val="1225"/>
              </a:lnSpc>
              <a:spcBef>
                <a:spcPts val="0"/>
              </a:spcBef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视觉模组</a:t>
            </a:r>
            <a:endParaRPr lang="en-US" altLang="en-US" sz="1000" dirty="0"/>
          </a:p>
        </p:txBody>
      </p:sp>
      <p:sp>
        <p:nvSpPr>
          <p:cNvPr id="326" name="textbox 326"/>
          <p:cNvSpPr/>
          <p:nvPr/>
        </p:nvSpPr>
        <p:spPr>
          <a:xfrm>
            <a:off x="3979163" y="4366259"/>
            <a:ext cx="876300" cy="294640"/>
          </a:xfrm>
          <a:prstGeom prst="rect">
            <a:avLst/>
          </a:prstGeom>
          <a:solidFill>
            <a:srgbClr val="FFFFFF">
              <a:alpha val="6274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400" dirty="0"/>
          </a:p>
          <a:p>
            <a:pPr marL="238125" algn="l" rtl="0" eaLnBrk="0">
              <a:lnSpc>
                <a:spcPts val="1230"/>
              </a:lnSpc>
              <a:spcBef>
                <a:spcPts val="5"/>
              </a:spcBef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振动盘</a:t>
            </a:r>
            <a:endParaRPr lang="en-US" altLang="en-US" sz="1000" dirty="0"/>
          </a:p>
        </p:txBody>
      </p:sp>
      <p:sp>
        <p:nvSpPr>
          <p:cNvPr id="328" name="rect"/>
          <p:cNvSpPr/>
          <p:nvPr/>
        </p:nvSpPr>
        <p:spPr>
          <a:xfrm>
            <a:off x="0" y="263652"/>
            <a:ext cx="380999" cy="467867"/>
          </a:xfrm>
          <a:prstGeom prst="rect">
            <a:avLst/>
          </a:prstGeom>
          <a:solidFill>
            <a:srgbClr val="D6680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box 330"/>
          <p:cNvSpPr/>
          <p:nvPr/>
        </p:nvSpPr>
        <p:spPr>
          <a:xfrm>
            <a:off x="561841" y="1068374"/>
            <a:ext cx="5260340" cy="5329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一.实验室与现场差异</a:t>
            </a:r>
            <a:endParaRPr lang="en-US" altLang="en-US" sz="1800" dirty="0"/>
          </a:p>
          <a:p>
            <a:pPr marL="12700" algn="l" rtl="0" eaLnBrk="0">
              <a:lnSpc>
                <a:spcPct val="120000"/>
              </a:lnSpc>
              <a:spcBef>
                <a:spcPts val="470"/>
              </a:spcBef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评估报告由实验室测试所得，成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像效果可能与现场实际成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像效果存在一定程度的差异。正式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上线使用前，建议先在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产线设备上进行测试，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待检测系统稳定后再上线使用。</a:t>
            </a:r>
            <a:endParaRPr lang="en-US" altLang="en-US" sz="1500" dirty="0"/>
          </a:p>
          <a:p>
            <a:pPr marL="16510" algn="l" rtl="0" eaLnBrk="0">
              <a:lnSpc>
                <a:spcPct val="97000"/>
              </a:lnSpc>
              <a:spcBef>
                <a:spcPts val="67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二.光学系统适用范围</a:t>
            </a:r>
            <a:endParaRPr lang="en-US" altLang="en-US" sz="1800" dirty="0"/>
          </a:p>
          <a:p>
            <a:pPr marL="12700" algn="l" rtl="0" eaLnBrk="0">
              <a:lnSpc>
                <a:spcPct val="120000"/>
              </a:lnSpc>
              <a:spcBef>
                <a:spcPts val="470"/>
              </a:spcBef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影像系统的光学打光系统是根据待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检测产品的缺陷项目进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行定制的，对于其要求以外的缺陷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项目的特征显现并不一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定适用，故无法兼容技术要求以外的检测需求。</a:t>
            </a:r>
            <a:endParaRPr lang="en-US" altLang="en-US" sz="1500" dirty="0"/>
          </a:p>
          <a:p>
            <a:pPr marL="16510" algn="l" rtl="0" eaLnBrk="0">
              <a:lnSpc>
                <a:spcPct val="97000"/>
              </a:lnSpc>
              <a:spcBef>
                <a:spcPts val="67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三.视觉精度干扰因素</a:t>
            </a:r>
            <a:endParaRPr lang="en-US" altLang="en-US" sz="1800" dirty="0"/>
          </a:p>
          <a:p>
            <a:pPr marL="12700" algn="l" rtl="0" eaLnBrk="0">
              <a:lnSpc>
                <a:spcPct val="120000"/>
              </a:lnSpc>
              <a:spcBef>
                <a:spcPts val="475"/>
              </a:spcBef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视觉检测精度是相对于固定的检测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区域而言，如若在使用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过程中人为的扩大或缩小实际检测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区域的范围，将导致影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像系统的检测精度发生相应的变化。</a:t>
            </a:r>
            <a:endParaRPr lang="en-US" altLang="en-US" sz="1500" dirty="0"/>
          </a:p>
          <a:p>
            <a:pPr marL="30480" algn="l" rtl="0" eaLnBrk="0">
              <a:lnSpc>
                <a:spcPct val="97000"/>
              </a:lnSpc>
              <a:spcBef>
                <a:spcPts val="675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四.软件检测适用范围</a:t>
            </a:r>
            <a:endParaRPr lang="en-US" altLang="en-US" sz="1800" dirty="0"/>
          </a:p>
          <a:p>
            <a:pPr marL="12700" algn="l" rtl="0" eaLnBrk="0">
              <a:lnSpc>
                <a:spcPct val="114000"/>
              </a:lnSpc>
              <a:spcBef>
                <a:spcPts val="325"/>
              </a:spcBef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影像系统的检测工具是依据不同产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品、不同检测要求以及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产线生产人员的使用习惯进行开发的，属于定制化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。因此，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在系统上线稳定使用后，为保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证系统检测的准确性、稳定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性，我司不建议临时增加或更改已经确定的缺陷检项目、</a:t>
            </a:r>
            <a:endParaRPr lang="en-US" altLang="en-US" sz="1500" dirty="0"/>
          </a:p>
          <a:p>
            <a:pPr marL="12700" algn="l" rtl="0" eaLnBrk="0">
              <a:lnSpc>
                <a:spcPts val="1700"/>
              </a:lnSpc>
              <a:spcBef>
                <a:spcPts val="270"/>
              </a:spcBef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位置等。</a:t>
            </a:r>
            <a:endParaRPr lang="en-US" altLang="en-US" sz="1400" dirty="0"/>
          </a:p>
        </p:txBody>
      </p:sp>
      <p:sp>
        <p:nvSpPr>
          <p:cNvPr id="332" name="textbox 332"/>
          <p:cNvSpPr/>
          <p:nvPr/>
        </p:nvSpPr>
        <p:spPr>
          <a:xfrm>
            <a:off x="6153685" y="1088186"/>
            <a:ext cx="5141595" cy="4630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五.影像系统适用范围</a:t>
            </a:r>
            <a:endParaRPr lang="en-US" altLang="en-US" sz="1800" dirty="0"/>
          </a:p>
          <a:p>
            <a:pPr marL="13970" indent="-635" algn="l" rtl="0" eaLnBrk="0">
              <a:lnSpc>
                <a:spcPct val="122000"/>
              </a:lnSpc>
              <a:spcBef>
                <a:spcPts val="535"/>
              </a:spcBef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该系统仅能够适用于现场所提供样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品的检测，如后续在使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用的过程中待测产品的外形尺寸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、结构、材质与所提供的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实验测试样件不一致时，我司无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法保证其产品的最终检出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率，若需变更优化，费用由贵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司承担。</a:t>
            </a:r>
            <a:endParaRPr lang="en-US" altLang="en-US" sz="1500" dirty="0"/>
          </a:p>
          <a:p>
            <a:pPr marL="16510" algn="l" rtl="0" eaLnBrk="0">
              <a:lnSpc>
                <a:spcPct val="97000"/>
              </a:lnSpc>
              <a:spcBef>
                <a:spcPts val="84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六.现场工作环境要求</a:t>
            </a:r>
            <a:endParaRPr lang="en-US" altLang="en-US" sz="1800" dirty="0"/>
          </a:p>
          <a:p>
            <a:pPr marL="12700" indent="635" algn="l" rtl="0" eaLnBrk="0">
              <a:lnSpc>
                <a:spcPct val="114000"/>
              </a:lnSpc>
              <a:spcBef>
                <a:spcPts val="550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无粉尘、无油污、无腐蚀性物质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、无强光(如阳光或白炽   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灯)。</a:t>
            </a:r>
            <a:endParaRPr lang="en-US" altLang="en-US" sz="1500" dirty="0"/>
          </a:p>
          <a:p>
            <a:pPr marL="15875" algn="l" rtl="0" eaLnBrk="0">
              <a:lnSpc>
                <a:spcPct val="100000"/>
              </a:lnSpc>
              <a:spcBef>
                <a:spcPts val="830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七.通讯协议</a:t>
            </a:r>
            <a:endParaRPr lang="en-US" altLang="en-US" sz="1800" dirty="0"/>
          </a:p>
          <a:p>
            <a:pPr marL="26670" indent="-13970" algn="l" rtl="0" eaLnBrk="0">
              <a:lnSpc>
                <a:spcPct val="121000"/>
              </a:lnSpc>
              <a:spcBef>
                <a:spcPts val="675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我司视觉通信协议为: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IO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(二入八出),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TCP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自由协议,232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串口通讯,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ModbusTCP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RTU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  <a:p>
            <a:pPr marL="12700" algn="l" rtl="0" eaLnBrk="0">
              <a:lnSpc>
                <a:spcPct val="97000"/>
              </a:lnSpc>
              <a:spcBef>
                <a:spcPts val="72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八.服务调试范围</a:t>
            </a:r>
            <a:endParaRPr lang="en-US" altLang="en-US" sz="1800" dirty="0"/>
          </a:p>
          <a:p>
            <a:pPr marL="12700" algn="l" rtl="0" eaLnBrk="0">
              <a:lnSpc>
                <a:spcPct val="112000"/>
              </a:lnSpc>
              <a:spcBef>
                <a:spcPts val="37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针对兼容型号、尺寸较多的项目，我司仅提供</a:t>
            </a:r>
            <a:r>
              <a:rPr sz="1500" kern="0" spc="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1-2 种产品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调试服务，并以此作为验收标准，其余的兼容型号，我司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提供技术培训，由客户自行调试。</a:t>
            </a:r>
            <a:endParaRPr lang="en-US" altLang="en-US" sz="1500" dirty="0"/>
          </a:p>
        </p:txBody>
      </p:sp>
      <p:graphicFrame>
        <p:nvGraphicFramePr>
          <p:cNvPr id="334" name="table 334"/>
          <p:cNvGraphicFramePr>
            <a:graphicFrameLocks noGrp="1"/>
          </p:cNvGraphicFramePr>
          <p:nvPr/>
        </p:nvGraphicFramePr>
        <p:xfrm>
          <a:off x="0" y="6710234"/>
          <a:ext cx="12192000" cy="147320"/>
        </p:xfrm>
        <a:graphic>
          <a:graphicData uri="http://schemas.openxmlformats.org/drawingml/2006/table">
            <a:tbl>
              <a:tblPr>
                <a:solidFill>
                  <a:srgbClr val="D6680F"/>
                </a:solidFill>
              </a:tblPr>
              <a:tblGrid>
                <a:gridCol w="12192000"/>
              </a:tblGrid>
              <a:tr h="134620">
                <a:tc>
                  <a:txBody>
                    <a:bodyPr/>
                    <a:lstStyle/>
                    <a:p>
                      <a:pPr marL="48736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4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6077810</a:t>
                      </a:r>
                      <a:endParaRPr lang="en-US" altLang="en-US" sz="900" dirty="0"/>
                    </a:p>
                  </a:txBody>
                  <a:tcPr marL="0" marR="0" marT="470" marB="0" vert="horz">
                    <a:lnL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680F"/>
                    </a:solidFill>
                  </a:tcPr>
                </a:tc>
              </a:tr>
            </a:tbl>
          </a:graphicData>
        </a:graphic>
      </p:graphicFrame>
      <p:sp>
        <p:nvSpPr>
          <p:cNvPr id="336" name="textbox 336"/>
          <p:cNvSpPr/>
          <p:nvPr/>
        </p:nvSpPr>
        <p:spPr>
          <a:xfrm>
            <a:off x="5951153" y="6362411"/>
            <a:ext cx="5688965" cy="3321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4107815" algn="l" rtl="0" eaLnBrk="0">
              <a:lnSpc>
                <a:spcPct val="93000"/>
              </a:lnSpc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保密资料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版权所有</a:t>
            </a:r>
            <a:endParaRPr lang="en-US" altLang="en-US" sz="1000" dirty="0"/>
          </a:p>
          <a:p>
            <a:pPr marL="158115" algn="l" rtl="0" eaLnBrk="0">
              <a:lnSpc>
                <a:spcPct val="96000"/>
              </a:lnSpc>
              <a:spcBef>
                <a:spcPts val="140"/>
              </a:spcBef>
              <a:tabLst>
                <a:tab pos="218440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7F7F7F"/>
                      <wpsdc:folHlinkClr xmlns:wpsdc="http://www.wps.cn/officeDocument/2017/drawingmlCustomData" val="7F7F7F"/>
                      <wpsdc:hlinkUnderline xmlns:wpsdc="http://www.wps.cn/officeDocument/2017/drawingmlCustomData" val="0"/>
                    </a:ext>
                  </a:extLst>
                </a:hlinkClick>
              </a:rPr>
              <a:t>http://www.xmbsy.net</a:t>
            </a:r>
            <a:r>
              <a:rPr sz="900" kern="0" spc="1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Confidential  Information</a:t>
            </a:r>
            <a:endParaRPr lang="en-US" altLang="en-US" sz="1000" dirty="0"/>
          </a:p>
        </p:txBody>
      </p:sp>
      <p:pic>
        <p:nvPicPr>
          <p:cNvPr id="338" name="picture 3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63853" y="6517484"/>
            <a:ext cx="145570" cy="145251"/>
          </a:xfrm>
          <a:prstGeom prst="rect">
            <a:avLst/>
          </a:prstGeom>
        </p:spPr>
      </p:pic>
      <p:sp>
        <p:nvSpPr>
          <p:cNvPr id="340" name="textbox 340"/>
          <p:cNvSpPr/>
          <p:nvPr/>
        </p:nvSpPr>
        <p:spPr>
          <a:xfrm>
            <a:off x="-12699" y="250952"/>
            <a:ext cx="2846704" cy="558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393065" algn="l" rtl="0" eaLnBrk="0">
              <a:lnSpc>
                <a:spcPct val="97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4、测试分析</a:t>
            </a:r>
            <a:endParaRPr lang="en-US" altLang="en-US" sz="3200" dirty="0"/>
          </a:p>
        </p:txBody>
      </p:sp>
      <p:pic>
        <p:nvPicPr>
          <p:cNvPr id="342" name="picture 3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63652"/>
            <a:ext cx="380999" cy="467867"/>
          </a:xfrm>
          <a:prstGeom prst="rect">
            <a:avLst/>
          </a:prstGeom>
        </p:spPr>
      </p:pic>
      <p:pic>
        <p:nvPicPr>
          <p:cNvPr id="344" name="picture 3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346" name="textbox 346"/>
          <p:cNvSpPr/>
          <p:nvPr/>
        </p:nvSpPr>
        <p:spPr>
          <a:xfrm>
            <a:off x="128312" y="6547821"/>
            <a:ext cx="1920875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0"/>
              </a:lnSpc>
            </a:pP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厦门博视源机器视觉技术有限公司</a:t>
            </a:r>
            <a:endParaRPr lang="en-US" altLang="en-US" sz="900" dirty="0"/>
          </a:p>
        </p:txBody>
      </p:sp>
      <p:sp>
        <p:nvSpPr>
          <p:cNvPr id="348" name="rect"/>
          <p:cNvSpPr/>
          <p:nvPr/>
        </p:nvSpPr>
        <p:spPr>
          <a:xfrm>
            <a:off x="2894071" y="528701"/>
            <a:ext cx="8003549" cy="1841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0" name="textbox 350"/>
          <p:cNvSpPr/>
          <p:nvPr/>
        </p:nvSpPr>
        <p:spPr>
          <a:xfrm>
            <a:off x="4652564" y="6540803"/>
            <a:ext cx="580390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100" dirty="0"/>
          </a:p>
          <a:p>
            <a:pPr marL="121920" algn="l" rtl="0" eaLnBrk="0">
              <a:lnSpc>
                <a:spcPct val="91000"/>
              </a:lnSpc>
              <a:spcBef>
                <a:spcPts val="0"/>
              </a:spcBef>
              <a:tabLst>
                <a:tab pos="219075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kern="0" spc="5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0592-</a:t>
            </a:r>
            <a:endParaRPr lang="en-US" altLang="en-US" sz="900" dirty="0"/>
          </a:p>
        </p:txBody>
      </p:sp>
      <p:pic>
        <p:nvPicPr>
          <p:cNvPr id="352" name="picture 3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65264" y="6553503"/>
            <a:ext cx="109239" cy="10924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QwZmI4YTliYzc1OGM5MGJkYzZhODhjODY1MDE4ZjE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19815</Words>
  <Application>WPS 演示</Application>
  <PresentationFormat/>
  <Paragraphs>3803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Arial</vt:lpstr>
      <vt:lpstr>宋体</vt:lpstr>
      <vt:lpstr>Wingdings</vt:lpstr>
      <vt:lpstr>Arial</vt:lpstr>
      <vt:lpstr>微软雅黑</vt:lpstr>
      <vt:lpstr>仿宋</vt:lpstr>
      <vt:lpstr>黑体</vt:lpstr>
      <vt:lpstr>等线</vt:lpstr>
      <vt:lpstr>新宋体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1</cp:revision>
  <dcterms:created xsi:type="dcterms:W3CDTF">2024-03-22T10:16:03Z</dcterms:created>
  <dcterms:modified xsi:type="dcterms:W3CDTF">2024-03-22T10:16:03Z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2024-03-22T14:29:42Z</vt:filetime>
  </property>
  <property fmtid="{D5CDD505-2E9C-101B-9397-08002B2CF9AE}" pid="4" name="ICV">
    <vt:lpwstr>0C9A7017B2324D2487BCEA6A62E76ABC_12</vt:lpwstr>
  </property>
  <property fmtid="{D5CDD505-2E9C-101B-9397-08002B2CF9AE}" pid="5" name="KSOProductBuildVer">
    <vt:lpwstr>2052-12.1.0.16388</vt:lpwstr>
  </property>
</Properties>
</file>