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6" r:id="rId5"/>
    <p:sldMasterId id="2147483699" r:id="rId6"/>
    <p:sldMasterId id="2147483712" r:id="rId7"/>
    <p:sldMasterId id="2147483725" r:id="rId8"/>
    <p:sldMasterId id="2147483738" r:id="rId9"/>
  </p:sldMasterIdLst>
  <p:notesMasterIdLst>
    <p:notesMasterId r:id="rId12"/>
  </p:notesMasterIdLst>
  <p:handoutMasterIdLst>
    <p:handoutMasterId r:id="rId27"/>
  </p:handoutMasterIdLst>
  <p:sldIdLst>
    <p:sldId id="2772" r:id="rId10"/>
    <p:sldId id="2716" r:id="rId11"/>
    <p:sldId id="2707" r:id="rId13"/>
    <p:sldId id="2890" r:id="rId14"/>
    <p:sldId id="2953" r:id="rId15"/>
    <p:sldId id="2924" r:id="rId16"/>
    <p:sldId id="2954" r:id="rId17"/>
    <p:sldId id="2933" r:id="rId18"/>
    <p:sldId id="2925" r:id="rId19"/>
    <p:sldId id="2775" r:id="rId20"/>
    <p:sldId id="2913" r:id="rId21"/>
    <p:sldId id="2955" r:id="rId22"/>
    <p:sldId id="2956" r:id="rId23"/>
    <p:sldId id="2957" r:id="rId24"/>
    <p:sldId id="2711" r:id="rId25"/>
    <p:sldId id="2757" r:id="rId26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1224284-8750-4B8F-B9C2-B60B62C70E6B}">
          <p14:sldIdLst>
            <p14:sldId id="2772"/>
            <p14:sldId id="2716"/>
            <p14:sldId id="2707"/>
            <p14:sldId id="2890"/>
            <p14:sldId id="2953"/>
            <p14:sldId id="2924"/>
            <p14:sldId id="2954"/>
            <p14:sldId id="2933"/>
            <p14:sldId id="2925"/>
            <p14:sldId id="2775"/>
            <p14:sldId id="2913"/>
            <p14:sldId id="2955"/>
            <p14:sldId id="2956"/>
            <p14:sldId id="2957"/>
            <p14:sldId id="2711"/>
            <p14:sldId id="2757"/>
          </p14:sldIdLst>
        </p14:section>
        <p14:section name="无标题节" id="{4AFB3A38-0D32-418E-8468-E6A7803A917B}">
          <p14:sldIdLst/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3" name="Auth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E6"/>
    <a:srgbClr val="FFFFFF"/>
    <a:srgbClr val="ED7D31"/>
    <a:srgbClr val="F7AB78"/>
    <a:srgbClr val="F37A29"/>
    <a:srgbClr val="D6680F"/>
    <a:srgbClr val="BF835A"/>
    <a:srgbClr val="FF9900"/>
    <a:srgbClr val="333F50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98" autoAdjust="0"/>
    <p:restoredTop sz="88628" autoAdjust="0"/>
  </p:normalViewPr>
  <p:slideViewPr>
    <p:cSldViewPr snapToGrid="0">
      <p:cViewPr varScale="1">
        <p:scale>
          <a:sx n="106" d="100"/>
          <a:sy n="106" d="100"/>
        </p:scale>
        <p:origin x="11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tags" Target="tags/tag135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博视源企业宣传画册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博视源企业宣传画册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66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69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72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75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78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8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0.xml"/><Relationship Id="rId8" Type="http://schemas.openxmlformats.org/officeDocument/2006/relationships/slideLayout" Target="../slideLayouts/slideLayout79.xml"/><Relationship Id="rId7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0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12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0.xml"/><Relationship Id="rId5" Type="http://schemas.openxmlformats.org/officeDocument/2006/relationships/tags" Target="../tags/tag122.xml"/><Relationship Id="rId4" Type="http://schemas.openxmlformats.org/officeDocument/2006/relationships/image" Target="../media/image25.png"/><Relationship Id="rId3" Type="http://schemas.openxmlformats.org/officeDocument/2006/relationships/image" Target="../media/image24.emf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0.xml"/><Relationship Id="rId5" Type="http://schemas.openxmlformats.org/officeDocument/2006/relationships/tags" Target="../tags/tag125.xml"/><Relationship Id="rId4" Type="http://schemas.openxmlformats.org/officeDocument/2006/relationships/image" Target="../media/image25.png"/><Relationship Id="rId3" Type="http://schemas.openxmlformats.org/officeDocument/2006/relationships/image" Target="../media/image24.emf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0.xml"/><Relationship Id="rId5" Type="http://schemas.openxmlformats.org/officeDocument/2006/relationships/tags" Target="../tags/tag128.xml"/><Relationship Id="rId4" Type="http://schemas.openxmlformats.org/officeDocument/2006/relationships/image" Target="../media/image25.png"/><Relationship Id="rId3" Type="http://schemas.openxmlformats.org/officeDocument/2006/relationships/image" Target="../media/image24.emf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4.xml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1.xml"/><Relationship Id="rId3" Type="http://schemas.openxmlformats.org/officeDocument/2006/relationships/image" Target="../media/image10.png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42.xml"/><Relationship Id="rId6" Type="http://schemas.openxmlformats.org/officeDocument/2006/relationships/tags" Target="../tags/tag9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42.xml"/><Relationship Id="rId6" Type="http://schemas.openxmlformats.org/officeDocument/2006/relationships/tags" Target="../tags/tag9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54.xml"/><Relationship Id="rId6" Type="http://schemas.openxmlformats.org/officeDocument/2006/relationships/tags" Target="../tags/tag10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54.xml"/><Relationship Id="rId6" Type="http://schemas.openxmlformats.org/officeDocument/2006/relationships/tags" Target="../tags/tag10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78.xml"/><Relationship Id="rId6" Type="http://schemas.openxmlformats.org/officeDocument/2006/relationships/tags" Target="../tags/tag111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tags" Target="../tags/tag115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0" Type="http://schemas.openxmlformats.org/officeDocument/2006/relationships/notesSlide" Target="../notesSlides/notesSlide8.xml"/><Relationship Id="rId1" Type="http://schemas.openxmlformats.org/officeDocument/2006/relationships/tags" Target="../tags/tag1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0830" y="1925320"/>
            <a:ext cx="9836150" cy="702945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/>
          <a:p>
            <a:pPr algn="l"/>
            <a:r>
              <a:rPr lang="zh-CN" altLang="en-US" sz="4000" spc="600" dirty="0">
                <a:ln w="19050">
                  <a:noFill/>
                  <a:prstDash val="solid"/>
                </a:ln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  <a:cs typeface="阿里巴巴普惠体 Heavy" panose="00020600040101010101" charset="-122"/>
              </a:rPr>
              <a:t>厦门博视源机器视觉技术有限公司</a:t>
            </a:r>
            <a:endParaRPr lang="zh-CN" altLang="en-US" sz="4000" spc="600" dirty="0">
              <a:ln w="19050">
                <a:noFill/>
                <a:prstDash val="solid"/>
              </a:ln>
              <a:solidFill>
                <a:srgbClr val="F37A29"/>
              </a:solidFill>
              <a:latin typeface="汉仪雅酷黑 75W" panose="020B0804020202020204" charset="-122"/>
              <a:ea typeface="汉仪雅酷黑 75W" panose="020B0804020202020204" charset="-122"/>
              <a:cs typeface="阿里巴巴普惠体 Heavy" panose="0002060004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8141" y="4542790"/>
            <a:ext cx="1932940" cy="263526"/>
          </a:xfrm>
          <a:prstGeom prst="rect">
            <a:avLst/>
          </a:prstGeom>
          <a:solidFill>
            <a:srgbClr val="F37A29">
              <a:alpha val="63000"/>
            </a:srgbClr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汇报人：吴勇灵</a:t>
            </a:r>
            <a:endParaRPr lang="zh-CN" altLang="en-US" b="1" dirty="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8140" y="5221605"/>
            <a:ext cx="2056130" cy="313690"/>
          </a:xfrm>
          <a:prstGeom prst="rect">
            <a:avLst/>
          </a:prstGeom>
          <a:solidFill>
            <a:srgbClr val="F37A29">
              <a:alpha val="63000"/>
            </a:srgbClr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时间：</a:t>
            </a:r>
            <a:r>
              <a:rPr lang="en-US" altLang="zh-CN" b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2022.10.25</a:t>
            </a:r>
            <a:endParaRPr lang="en-US" altLang="zh-CN" b="1" dirty="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2" name="TextBox 5"/>
          <p:cNvSpPr txBox="1"/>
          <p:nvPr/>
        </p:nvSpPr>
        <p:spPr>
          <a:xfrm>
            <a:off x="358140" y="2982595"/>
            <a:ext cx="7559675" cy="64135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/>
          <a:p>
            <a:r>
              <a:rPr lang="zh-CN" altLang="en-US" sz="3600" spc="600" dirty="0">
                <a:ln w="19050">
                  <a:noFill/>
                  <a:prstDash val="solid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外观检测</a:t>
            </a:r>
            <a:r>
              <a:rPr lang="zh-CN" altLang="en-US" sz="3600" spc="600" dirty="0">
                <a:ln w="19050">
                  <a:noFill/>
                  <a:prstDash val="solid"/>
                </a:ln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报告</a:t>
            </a:r>
            <a:endParaRPr lang="zh-CN" altLang="en-US" sz="3600" spc="600" dirty="0">
              <a:ln w="19050">
                <a:noFill/>
                <a:prstDash val="solid"/>
              </a:ln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8140" y="5801995"/>
            <a:ext cx="3507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源于视觉，不止视觉</a:t>
            </a:r>
            <a:endParaRPr lang="zh-CN" altLang="en-US" sz="2800">
              <a:solidFill>
                <a:srgbClr val="F37A29"/>
              </a:solidFill>
              <a:latin typeface="汉仪雅酷黑 75W" panose="020B0804020202020204" charset="-122"/>
              <a:ea typeface="汉仪雅酷黑 75W" panose="020B0804020202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9435" y="3871203"/>
            <a:ext cx="1972580" cy="256854"/>
            <a:chOff x="565079" y="6325713"/>
            <a:chExt cx="1972580" cy="256854"/>
          </a:xfrm>
          <a:solidFill>
            <a:srgbClr val="F7AB78"/>
          </a:solidFill>
        </p:grpSpPr>
        <p:sp>
          <p:nvSpPr>
            <p:cNvPr id="17" name="星形: 五角 3"/>
            <p:cNvSpPr/>
            <p:nvPr/>
          </p:nvSpPr>
          <p:spPr>
            <a:xfrm>
              <a:off x="565079" y="6325713"/>
              <a:ext cx="246579" cy="256854"/>
            </a:xfrm>
            <a:prstGeom prst="star5">
              <a:avLst/>
            </a:prstGeom>
            <a:solidFill>
              <a:schemeClr val="accent2"/>
            </a:solidFill>
            <a:ln>
              <a:solidFill>
                <a:srgbClr val="F7AB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星形: 五角 7"/>
            <p:cNvSpPr/>
            <p:nvPr/>
          </p:nvSpPr>
          <p:spPr>
            <a:xfrm>
              <a:off x="996579" y="6325713"/>
              <a:ext cx="246579" cy="256854"/>
            </a:xfrm>
            <a:prstGeom prst="star5">
              <a:avLst/>
            </a:prstGeom>
            <a:solidFill>
              <a:schemeClr val="accent2"/>
            </a:solidFill>
            <a:ln>
              <a:solidFill>
                <a:srgbClr val="F7AB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星形: 五角 10"/>
            <p:cNvSpPr/>
            <p:nvPr/>
          </p:nvSpPr>
          <p:spPr>
            <a:xfrm>
              <a:off x="1428079" y="6325713"/>
              <a:ext cx="246579" cy="256854"/>
            </a:xfrm>
            <a:prstGeom prst="star5">
              <a:avLst/>
            </a:prstGeom>
            <a:solidFill>
              <a:schemeClr val="accent2"/>
            </a:solidFill>
            <a:ln>
              <a:solidFill>
                <a:srgbClr val="F7AB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星形: 五角 12"/>
            <p:cNvSpPr/>
            <p:nvPr/>
          </p:nvSpPr>
          <p:spPr>
            <a:xfrm>
              <a:off x="1859579" y="6325713"/>
              <a:ext cx="246579" cy="256854"/>
            </a:xfrm>
            <a:prstGeom prst="star5">
              <a:avLst/>
            </a:prstGeom>
            <a:noFill/>
            <a:ln>
              <a:solidFill>
                <a:srgbClr val="F7AB78"/>
              </a:solidFill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星形: 五角 14"/>
            <p:cNvSpPr/>
            <p:nvPr/>
          </p:nvSpPr>
          <p:spPr>
            <a:xfrm>
              <a:off x="2291080" y="6325713"/>
              <a:ext cx="246579" cy="256854"/>
            </a:xfrm>
            <a:prstGeom prst="star5">
              <a:avLst/>
            </a:prstGeom>
            <a:noFill/>
            <a:ln>
              <a:solidFill>
                <a:srgbClr val="F7AB78"/>
              </a:solidFill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5567045" y="5854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bldLvl="0" animBg="1"/>
      <p:bldP spid="3" grpId="0" bldLvl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63791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、视觉方案总结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2" name="表格 1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1645" y="908685"/>
          <a:ext cx="11045825" cy="48285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62025"/>
                <a:gridCol w="1877695"/>
                <a:gridCol w="1866900"/>
                <a:gridCol w="1536065"/>
                <a:gridCol w="1566545"/>
                <a:gridCol w="3236595"/>
              </a:tblGrid>
              <a:tr h="50609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序号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检测项名称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判定标准定义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判定依据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可行性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备注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441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dirty="0">
                          <a:effectLst/>
                          <a:latin typeface="+mn-ea"/>
                          <a:sym typeface="Helvetica Neue" charset="0"/>
                        </a:rPr>
                        <a:t>边缘轻微缺料（未贯穿）</a:t>
                      </a:r>
                      <a:endParaRPr lang="zh-CN" altLang="en-US" sz="1400" dirty="0">
                        <a:effectLst/>
                        <a:latin typeface="+mn-ea"/>
                        <a:sym typeface="Helvetica Neue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缺料面积＞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sym typeface="+mn-ea"/>
                        </a:rPr>
                        <a:t>1mm²</a:t>
                      </a:r>
                      <a:endParaRPr lang="en-US" altLang="zh-CN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实物样品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400" dirty="0">
                        <a:solidFill>
                          <a:srgbClr val="FF0000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/>
                </a:tc>
              </a:tr>
              <a:tr h="5441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400" dirty="0">
                          <a:effectLst/>
                          <a:latin typeface="+mn-ea"/>
                          <a:sym typeface="Helvetica Neue" charset="0"/>
                        </a:rPr>
                        <a:t>边缘贯穿性缺料</a:t>
                      </a:r>
                      <a:endParaRPr lang="zh-CN" altLang="en-US" sz="1400" dirty="0">
                        <a:effectLst/>
                        <a:latin typeface="+mn-ea"/>
                        <a:sym typeface="Helvetica Neue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缺料面积＞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sym typeface="+mn-ea"/>
                        </a:rPr>
                        <a:t>1mm²</a:t>
                      </a:r>
                      <a:endParaRPr lang="en-US" altLang="zh-CN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实物样品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400" dirty="0">
                        <a:solidFill>
                          <a:srgbClr val="FF0000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400" dirty="0">
                          <a:effectLst/>
                          <a:latin typeface="+mn-ea"/>
                          <a:sym typeface="Helvetica Neue" charset="0"/>
                        </a:rPr>
                        <a:t>顶部黑点</a:t>
                      </a:r>
                      <a:r>
                        <a:rPr lang="en-US" altLang="zh-CN" sz="1400" dirty="0">
                          <a:effectLst/>
                          <a:latin typeface="+mn-ea"/>
                          <a:sym typeface="Helvetica Neue" charset="0"/>
                        </a:rPr>
                        <a:t>&amp;</a:t>
                      </a:r>
                      <a:r>
                        <a:rPr lang="zh-CN" altLang="en-US" sz="1400" dirty="0">
                          <a:effectLst/>
                          <a:latin typeface="+mn-ea"/>
                          <a:sym typeface="Helvetica Neue" charset="0"/>
                        </a:rPr>
                        <a:t>底部黑点</a:t>
                      </a:r>
                      <a:r>
                        <a:rPr lang="en-US" altLang="zh-CN" sz="1400" dirty="0">
                          <a:effectLst/>
                          <a:latin typeface="+mn-ea"/>
                          <a:sym typeface="Helvetica Neue" charset="0"/>
                        </a:rPr>
                        <a:t>&amp;</a:t>
                      </a:r>
                      <a:r>
                        <a:rPr lang="zh-CN" altLang="en-US" sz="1400" dirty="0">
                          <a:effectLst/>
                          <a:latin typeface="+mn-ea"/>
                          <a:sym typeface="Helvetica Neue" charset="0"/>
                        </a:rPr>
                        <a:t>侧面黑点</a:t>
                      </a:r>
                      <a:endParaRPr lang="zh-CN" altLang="en-US" sz="1400" dirty="0">
                        <a:effectLst/>
                        <a:latin typeface="+mn-ea"/>
                        <a:sym typeface="Helvetica Neue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黑点＞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sym typeface="+mn-ea"/>
                        </a:rPr>
                        <a:t>0.3mm</a:t>
                      </a:r>
                      <a:endParaRPr lang="en-US" altLang="zh-CN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实物样品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部分可行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存在检测盲区，产品磨伤会有干扰，没有办法做到全检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400" dirty="0">
                          <a:effectLst/>
                          <a:latin typeface="+mn-ea"/>
                          <a:sym typeface="Helvetica Neue" charset="0"/>
                        </a:rPr>
                        <a:t>高度</a:t>
                      </a:r>
                      <a:endParaRPr lang="zh-CN" altLang="en-US" sz="1400" dirty="0">
                        <a:effectLst/>
                        <a:latin typeface="+mn-ea"/>
                        <a:sym typeface="Helvetica Neue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精度＞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sym typeface="+mn-ea"/>
                        </a:rPr>
                        <a:t>0.15mm</a:t>
                      </a:r>
                      <a:endParaRPr lang="en-US" altLang="zh-CN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实物样品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400" dirty="0">
                        <a:solidFill>
                          <a:srgbClr val="FF0000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400" dirty="0">
                          <a:effectLst/>
                          <a:latin typeface="+mn-ea"/>
                          <a:sym typeface="Helvetica Neue" charset="0"/>
                        </a:rPr>
                        <a:t>毛刺</a:t>
                      </a:r>
                      <a:endParaRPr lang="zh-CN" altLang="en-US" sz="1400" dirty="0">
                        <a:effectLst/>
                        <a:latin typeface="+mn-ea"/>
                        <a:sym typeface="Helvetica Neue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实物样品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不可行</a:t>
                      </a:r>
                      <a:endParaRPr lang="zh-CN" altLang="en-US" sz="1400" u="none" strike="noStrike" kern="1200" dirty="0">
                        <a:solidFill>
                          <a:srgbClr val="FF0000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产品不能导向，检测合模线的毛刺不可行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/>
                </a:tc>
              </a:tr>
              <a:tr h="518160">
                <a:tc grid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以上不良均为人工制造，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与现场实际不良品有所差异，实际效果待验证</a:t>
                      </a:r>
                      <a:endParaRPr lang="zh-CN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/>
                </a:tc>
              </a:tr>
              <a:tr h="1161415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备注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1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、检测时应保持背景干净，避免其他干扰物。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、避免其他杂光干扰。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 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3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、此方案检测效果是以实验室模拟为标准。</a:t>
                      </a:r>
                      <a:endParaRPr lang="zh-CN" altLang="en-US" sz="1400" u="none" strike="noStrike" dirty="0">
                        <a:effectLst/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/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91160" y="263525"/>
            <a:ext cx="642429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、视觉架设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工位一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99745" y="908685"/>
          <a:ext cx="3571875" cy="4887467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408430"/>
                <a:gridCol w="2163445"/>
              </a:tblGrid>
              <a:tr h="6705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镜头相机参数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282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品牌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86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BSY-CE013-50GM</a:t>
                      </a:r>
                      <a:endParaRPr lang="en-US" altLang="zh-CN" sz="186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1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像素数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865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1280*960</a:t>
                      </a:r>
                      <a:endParaRPr lang="en-US" altLang="zh-CN" sz="1865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6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65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FOV</a:t>
                      </a:r>
                      <a:endParaRPr lang="en-US" altLang="en-US" sz="1865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865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sym typeface="+mn-ea"/>
                        </a:rPr>
                        <a:t>37mm*27.75mm</a:t>
                      </a:r>
                      <a:endParaRPr lang="en-US" altLang="en-US" sz="1865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sym typeface="+mn-ea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2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像素分辨率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865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0.028</a:t>
                      </a:r>
                      <a:r>
                        <a:rPr lang="en-US" altLang="zh-CN" sz="1865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mm</a:t>
                      </a:r>
                      <a:endParaRPr lang="en-US" altLang="en-US" sz="1865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光源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86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平行背光</a:t>
                      </a:r>
                      <a:endParaRPr lang="zh-CN" altLang="en-US" sz="186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颜色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86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白色</a:t>
                      </a:r>
                      <a:endParaRPr lang="zh-CN" altLang="en-US" sz="186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92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镜头</a:t>
                      </a:r>
                      <a:endParaRPr lang="zh-CN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FA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镜头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65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曝光时间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865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65us</a:t>
                      </a:r>
                      <a:endParaRPr lang="en-US" altLang="zh-CN" sz="1865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13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最大产品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zh-CN" sz="1865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zh-CN" sz="1865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117" name="ALH16" descr="rId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6981825" y="1129030"/>
            <a:ext cx="138874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4232275" y="908685"/>
            <a:ext cx="31654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CCD1</a:t>
            </a:r>
            <a:r>
              <a:rPr lang="zh-CN" altLang="en-US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：外观检</a:t>
            </a:r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366597" y="1168654"/>
            <a:ext cx="4960028" cy="4603952"/>
            <a:chOff x="5366630" y="1169856"/>
            <a:chExt cx="4950850" cy="3590843"/>
          </a:xfrm>
        </p:grpSpPr>
        <p:cxnSp>
          <p:nvCxnSpPr>
            <p:cNvPr id="11" name="直接箭头连接符 10"/>
            <p:cNvCxnSpPr/>
            <p:nvPr/>
          </p:nvCxnSpPr>
          <p:spPr>
            <a:xfrm>
              <a:off x="8851899" y="1228276"/>
              <a:ext cx="0" cy="291509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>
              <a:off x="6789030" y="4164434"/>
              <a:ext cx="1905" cy="59626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5366630" y="4400972"/>
              <a:ext cx="1422400" cy="19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/>
                <a:t>距离：</a:t>
              </a:r>
              <a:r>
                <a:rPr lang="en-US" altLang="zh-CN" sz="1000" dirty="0"/>
                <a:t>80</a:t>
              </a:r>
              <a:r>
                <a:rPr lang="zh-CN" altLang="en-US" sz="1000" dirty="0"/>
                <a:t>±</a:t>
              </a:r>
              <a:r>
                <a:rPr lang="en-US" altLang="zh-CN" sz="1000" dirty="0"/>
                <a:t>10mm</a:t>
              </a:r>
              <a:endParaRPr lang="en-US" altLang="zh-CN" sz="1000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080500" y="2365375"/>
              <a:ext cx="1236980" cy="19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/>
                <a:t>距离：</a:t>
              </a:r>
              <a:r>
                <a:rPr lang="en-US" altLang="zh-CN" sz="1000" dirty="0"/>
                <a:t>380±50mm</a:t>
              </a:r>
              <a:endParaRPr lang="en-US" altLang="zh-CN" sz="1000" dirty="0"/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 flipV="1">
              <a:off x="7671957" y="1169856"/>
              <a:ext cx="1830070" cy="12065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/>
            <p:cNvSpPr/>
            <p:nvPr/>
          </p:nvSpPr>
          <p:spPr>
            <a:xfrm>
              <a:off x="7351916" y="3984730"/>
              <a:ext cx="640080" cy="1797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" name="直接连接符 2"/>
            <p:cNvCxnSpPr/>
            <p:nvPr/>
          </p:nvCxnSpPr>
          <p:spPr>
            <a:xfrm flipH="1">
              <a:off x="7676515" y="1626235"/>
              <a:ext cx="635" cy="1922145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 flipV="1">
              <a:off x="5911215" y="4176395"/>
              <a:ext cx="3866515" cy="254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 flipV="1">
              <a:off x="5933601" y="4746198"/>
              <a:ext cx="3866515" cy="254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 flipV="1">
            <a:off x="6627007" y="5756817"/>
            <a:ext cx="2356894" cy="455019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91160" y="263525"/>
            <a:ext cx="642429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、视觉架设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工位二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99745" y="908685"/>
          <a:ext cx="3571875" cy="4887467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408430"/>
                <a:gridCol w="2163445"/>
              </a:tblGrid>
              <a:tr h="6705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镜头相机参数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282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品牌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86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BSY-CE013-50GM</a:t>
                      </a:r>
                      <a:endParaRPr lang="en-US" altLang="zh-CN" sz="186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1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像素数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865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1280*960</a:t>
                      </a:r>
                      <a:endParaRPr lang="en-US" altLang="zh-CN" sz="1865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6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65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FOV</a:t>
                      </a:r>
                      <a:endParaRPr lang="en-US" altLang="en-US" sz="1865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865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sym typeface="+mn-ea"/>
                        </a:rPr>
                        <a:t>37mm*27.75mm</a:t>
                      </a:r>
                      <a:endParaRPr lang="en-US" altLang="en-US" sz="1865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sym typeface="+mn-ea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2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像素分辨率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865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0.028</a:t>
                      </a:r>
                      <a:r>
                        <a:rPr lang="en-US" altLang="zh-CN" sz="1865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mm</a:t>
                      </a:r>
                      <a:endParaRPr lang="en-US" altLang="en-US" sz="1865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光源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86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平行背光</a:t>
                      </a:r>
                      <a:endParaRPr lang="zh-CN" altLang="en-US" sz="186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颜色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86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白色</a:t>
                      </a:r>
                      <a:endParaRPr lang="zh-CN" altLang="en-US" sz="186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92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镜头</a:t>
                      </a:r>
                      <a:endParaRPr lang="zh-CN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FA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镜头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65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曝光时间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865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65us</a:t>
                      </a:r>
                      <a:endParaRPr lang="en-US" altLang="zh-CN" sz="1865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13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最大产品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zh-CN" sz="1865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zh-CN" sz="1865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117" name="ALH16" descr="rId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6981825" y="1129030"/>
            <a:ext cx="138874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4232275" y="908685"/>
            <a:ext cx="31654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CCD2</a:t>
            </a:r>
            <a:r>
              <a:rPr lang="zh-CN" altLang="en-US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：外观检</a:t>
            </a:r>
            <a:r>
              <a:rPr lang="en-US" altLang="zh-CN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/</a:t>
            </a:r>
            <a:r>
              <a:rPr lang="zh-CN" altLang="en-US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高度检</a:t>
            </a:r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366597" y="1168654"/>
            <a:ext cx="4960028" cy="4603952"/>
            <a:chOff x="5366630" y="1169856"/>
            <a:chExt cx="4950850" cy="3590843"/>
          </a:xfrm>
        </p:grpSpPr>
        <p:cxnSp>
          <p:nvCxnSpPr>
            <p:cNvPr id="11" name="直接箭头连接符 10"/>
            <p:cNvCxnSpPr/>
            <p:nvPr/>
          </p:nvCxnSpPr>
          <p:spPr>
            <a:xfrm>
              <a:off x="8851899" y="1228276"/>
              <a:ext cx="0" cy="291509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>
              <a:off x="6789030" y="4164434"/>
              <a:ext cx="1905" cy="59626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5366630" y="4400972"/>
              <a:ext cx="1422400" cy="19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/>
                <a:t>距离：</a:t>
              </a:r>
              <a:r>
                <a:rPr lang="en-US" altLang="zh-CN" sz="1000" dirty="0"/>
                <a:t>80</a:t>
              </a:r>
              <a:r>
                <a:rPr lang="zh-CN" altLang="en-US" sz="1000" dirty="0"/>
                <a:t>±</a:t>
              </a:r>
              <a:r>
                <a:rPr lang="en-US" altLang="zh-CN" sz="1000" dirty="0"/>
                <a:t>10mm</a:t>
              </a:r>
              <a:endParaRPr lang="en-US" altLang="zh-CN" sz="1000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080500" y="2365375"/>
              <a:ext cx="1236980" cy="19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/>
                <a:t>距离：</a:t>
              </a:r>
              <a:r>
                <a:rPr lang="en-US" altLang="zh-CN" sz="1000" dirty="0"/>
                <a:t>380±50mm</a:t>
              </a:r>
              <a:endParaRPr lang="en-US" altLang="zh-CN" sz="1000" dirty="0"/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 flipV="1">
              <a:off x="7671957" y="1169856"/>
              <a:ext cx="1830070" cy="12065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/>
            <p:cNvSpPr/>
            <p:nvPr/>
          </p:nvSpPr>
          <p:spPr>
            <a:xfrm>
              <a:off x="7351916" y="3984730"/>
              <a:ext cx="640080" cy="1797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" name="直接连接符 2"/>
            <p:cNvCxnSpPr/>
            <p:nvPr/>
          </p:nvCxnSpPr>
          <p:spPr>
            <a:xfrm flipH="1">
              <a:off x="7676515" y="1626235"/>
              <a:ext cx="635" cy="1922145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 flipV="1">
              <a:off x="5911215" y="4176395"/>
              <a:ext cx="3866515" cy="254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 flipV="1">
              <a:off x="5933601" y="4746198"/>
              <a:ext cx="3866515" cy="254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 flipV="1">
            <a:off x="6868387" y="5746149"/>
            <a:ext cx="1788155" cy="345219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91160" y="263525"/>
            <a:ext cx="642429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、视觉架设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工位二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99745" y="908685"/>
          <a:ext cx="3571875" cy="4887467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408430"/>
                <a:gridCol w="2163445"/>
              </a:tblGrid>
              <a:tr h="6705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镜头相机参数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282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品牌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86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BSY-CE013-50GM</a:t>
                      </a:r>
                      <a:endParaRPr lang="en-US" altLang="zh-CN" sz="186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1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像素数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865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1280*960</a:t>
                      </a:r>
                      <a:endParaRPr lang="en-US" altLang="zh-CN" sz="1865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6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65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FOV</a:t>
                      </a:r>
                      <a:endParaRPr lang="en-US" altLang="en-US" sz="1865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865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sym typeface="+mn-ea"/>
                        </a:rPr>
                        <a:t>37mm*27.75mm</a:t>
                      </a:r>
                      <a:endParaRPr lang="en-US" altLang="en-US" sz="1865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sym typeface="+mn-ea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2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像素分辨率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865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0.028</a:t>
                      </a:r>
                      <a:r>
                        <a:rPr lang="en-US" altLang="zh-CN" sz="1865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mm</a:t>
                      </a:r>
                      <a:endParaRPr lang="en-US" altLang="en-US" sz="1865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光源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86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平行背光</a:t>
                      </a:r>
                      <a:endParaRPr lang="zh-CN" altLang="en-US" sz="186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颜色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86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白色</a:t>
                      </a:r>
                      <a:endParaRPr lang="zh-CN" altLang="en-US" sz="186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92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镜头</a:t>
                      </a:r>
                      <a:endParaRPr lang="zh-CN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FA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镜头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65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曝光时间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865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65us</a:t>
                      </a:r>
                      <a:endParaRPr lang="en-US" altLang="zh-CN" sz="1865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13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865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最大产品</a:t>
                      </a: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zh-CN" sz="1865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865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zh-CN" sz="1865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6933" marR="16933" marT="16933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117" name="ALH16" descr="rId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6981825" y="1129030"/>
            <a:ext cx="138874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4232275" y="908685"/>
            <a:ext cx="31654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CCD3</a:t>
            </a:r>
            <a:r>
              <a:rPr lang="zh-CN" altLang="en-US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：外观检</a:t>
            </a:r>
            <a:r>
              <a:rPr lang="en-US" altLang="zh-CN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/</a:t>
            </a:r>
            <a:r>
              <a:rPr lang="zh-CN" altLang="en-US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高度检</a:t>
            </a:r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366597" y="1168654"/>
            <a:ext cx="4960028" cy="4603952"/>
            <a:chOff x="5366630" y="1169856"/>
            <a:chExt cx="4950850" cy="3590843"/>
          </a:xfrm>
        </p:grpSpPr>
        <p:cxnSp>
          <p:nvCxnSpPr>
            <p:cNvPr id="11" name="直接箭头连接符 10"/>
            <p:cNvCxnSpPr/>
            <p:nvPr/>
          </p:nvCxnSpPr>
          <p:spPr>
            <a:xfrm>
              <a:off x="8851899" y="1228276"/>
              <a:ext cx="0" cy="291509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>
              <a:off x="6789030" y="4164434"/>
              <a:ext cx="1905" cy="59626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5366630" y="4400972"/>
              <a:ext cx="1422400" cy="19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/>
                <a:t>距离：</a:t>
              </a:r>
              <a:r>
                <a:rPr lang="en-US" altLang="zh-CN" sz="1000" dirty="0"/>
                <a:t>80</a:t>
              </a:r>
              <a:r>
                <a:rPr lang="zh-CN" altLang="en-US" sz="1000" dirty="0"/>
                <a:t>±</a:t>
              </a:r>
              <a:r>
                <a:rPr lang="en-US" altLang="zh-CN" sz="1000" dirty="0"/>
                <a:t>10mm</a:t>
              </a:r>
              <a:endParaRPr lang="en-US" altLang="zh-CN" sz="1000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080500" y="2365375"/>
              <a:ext cx="1236980" cy="19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/>
                <a:t>距离：</a:t>
              </a:r>
              <a:r>
                <a:rPr lang="en-US" altLang="zh-CN" sz="1000" dirty="0"/>
                <a:t>380±50mm</a:t>
              </a:r>
              <a:endParaRPr lang="en-US" altLang="zh-CN" sz="1000" dirty="0"/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 flipV="1">
              <a:off x="7671957" y="1169856"/>
              <a:ext cx="1830070" cy="12065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/>
            <p:cNvSpPr/>
            <p:nvPr/>
          </p:nvSpPr>
          <p:spPr>
            <a:xfrm>
              <a:off x="7351916" y="3984730"/>
              <a:ext cx="640080" cy="1797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" name="直接连接符 2"/>
            <p:cNvCxnSpPr/>
            <p:nvPr/>
          </p:nvCxnSpPr>
          <p:spPr>
            <a:xfrm flipH="1">
              <a:off x="7676515" y="1626235"/>
              <a:ext cx="635" cy="1922145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 flipV="1">
              <a:off x="5911215" y="4176395"/>
              <a:ext cx="3866515" cy="254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 flipV="1">
              <a:off x="5933601" y="4746198"/>
              <a:ext cx="3866515" cy="254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 flipV="1">
            <a:off x="6868387" y="5746149"/>
            <a:ext cx="1788155" cy="345219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91160" y="263525"/>
            <a:ext cx="642429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、视觉架设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工位二：补充说明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36403" y="1811610"/>
            <a:ext cx="912158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zh-CN" altLang="en-US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一：相机二与相机三在同一工位检测</a:t>
            </a:r>
            <a:endParaRPr lang="en-US" altLang="zh-CN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  <a:p>
            <a:pPr indent="0" algn="l">
              <a:buNone/>
            </a:pPr>
            <a:r>
              <a:rPr lang="zh-CN" altLang="en-US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二：架设方式：</a:t>
            </a:r>
            <a:r>
              <a:rPr lang="en-US" altLang="zh-CN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2</a:t>
            </a:r>
            <a:r>
              <a:rPr lang="zh-CN" altLang="en-US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相机之间的夹角为</a:t>
            </a:r>
            <a:r>
              <a:rPr lang="en-US" altLang="zh-CN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120°</a:t>
            </a:r>
            <a:r>
              <a:rPr lang="zh-CN" altLang="en-US" dirty="0">
                <a:latin typeface="思源黑体" panose="020B0400000000000000" charset="-122"/>
                <a:ea typeface="思源黑体" panose="020B0400000000000000" charset="-122"/>
                <a:sym typeface="+mn-ea"/>
              </a:rPr>
              <a:t>，与玻璃转盘水平</a:t>
            </a:r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70300" y="492760"/>
            <a:ext cx="7083425" cy="203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461645" y="263525"/>
            <a:ext cx="350139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、视觉方案配置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90500" y="908685"/>
          <a:ext cx="11811635" cy="3788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6515"/>
                <a:gridCol w="1831975"/>
                <a:gridCol w="2804795"/>
                <a:gridCol w="904240"/>
                <a:gridCol w="867410"/>
                <a:gridCol w="2067560"/>
                <a:gridCol w="2009140"/>
              </a:tblGrid>
              <a:tr h="66611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货物名称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型号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单位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品牌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9433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主机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800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V21+AI</a:t>
                      </a:r>
                      <a:endParaRPr lang="en-US" altLang="zh-CN" sz="1800" dirty="0"/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433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显示器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800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15.6</a:t>
                      </a:r>
                      <a:r>
                        <a:rPr lang="zh-CN" altLang="en-US" sz="1800" dirty="0"/>
                        <a:t>寸</a:t>
                      </a:r>
                      <a:endParaRPr lang="zh-CN" altLang="en-US" sz="1800" dirty="0"/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相机</a:t>
                      </a:r>
                      <a:endParaRPr lang="zh-CN" dirty="0"/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en-US" sz="18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BSY-CE013-50GM</a:t>
                      </a:r>
                      <a:endParaRPr lang="en-US" altLang="en-US" sz="18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件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130</a:t>
                      </a: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306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镜头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lt"/>
                        </a:rPr>
                        <a:t>MFA118-S35V2</a:t>
                      </a:r>
                      <a:endParaRPr lang="en-US" altLang="zh-CN" sz="18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lt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件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35mm</a:t>
                      </a: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镜头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39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光源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lt"/>
                          <a:sym typeface="+mn-ea"/>
                        </a:rPr>
                        <a:t>BSY-PHFS100100-W</a:t>
                      </a:r>
                      <a:endParaRPr lang="en-US" altLang="zh-CN" sz="18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lt"/>
                        <a:sym typeface="+mn-ea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件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平行背光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736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光源控制器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lt"/>
                          <a:sym typeface="+mn-ea"/>
                        </a:rPr>
                        <a:t>BSY-</a:t>
                      </a:r>
                      <a:r>
                        <a:rPr lang="en-US" altLang="zh-CN" sz="18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lt"/>
                        </a:rPr>
                        <a:t>DPS2460BHC-4TD</a:t>
                      </a:r>
                      <a:endParaRPr lang="en-US" altLang="zh-CN" sz="18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lt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4</a:t>
                      </a: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路数字控制器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706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通讯方式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网口通讯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" y="4306570"/>
            <a:ext cx="1207135" cy="1207135"/>
          </a:xfrm>
          <a:prstGeom prst="rect">
            <a:avLst/>
          </a:prstGeom>
        </p:spPr>
      </p:pic>
      <p:sp>
        <p:nvSpPr>
          <p:cNvPr id="23" name="TextBox 16"/>
          <p:cNvSpPr txBox="1"/>
          <p:nvPr/>
        </p:nvSpPr>
        <p:spPr>
          <a:xfrm>
            <a:off x="1359941" y="4315088"/>
            <a:ext cx="433156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spc="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厦门博视源机器视觉技术有限公司</a:t>
            </a:r>
            <a:endParaRPr lang="zh-CN" altLang="en-US" sz="1200" spc="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地址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福建省厦门市集美区杏林瑶山路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13-17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号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电话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 0592-6077810 / 15392038593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邮箱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tulinxiu@xmbsy.net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邮编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361021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官网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: http://www.xmbsy.net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1922780" y="1884680"/>
            <a:ext cx="4648835" cy="1010920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/>
        </p:spPr>
        <p:txBody>
          <a:bodyPr wrap="square" lIns="87764" tIns="43882" rIns="87764" bIns="43882" rtlCol="0">
            <a:spAutoFit/>
          </a:bodyPr>
          <a:lstStyle/>
          <a:p>
            <a:pPr algn="dist"/>
            <a:r>
              <a:rPr lang="zh-CN" altLang="en-US" sz="6000" b="1" spc="600" dirty="0">
                <a:ln w="19050">
                  <a:noFill/>
                  <a:prstDash val="solid"/>
                </a:ln>
                <a:solidFill>
                  <a:srgbClr val="F37A29"/>
                </a:solidFill>
                <a:latin typeface="黑体" panose="02010609060101010101" charset="-122"/>
                <a:ea typeface="黑体" panose="02010609060101010101" charset="-122"/>
                <a:cs typeface="阿里巴巴普惠体 Heavy" panose="00020600040101010101" charset="-122"/>
              </a:rPr>
              <a:t>谢谢观看</a:t>
            </a:r>
            <a:endParaRPr lang="zh-CN" altLang="en-US" sz="6000" b="1" spc="600" dirty="0">
              <a:ln w="19050">
                <a:noFill/>
                <a:prstDash val="solid"/>
              </a:ln>
              <a:solidFill>
                <a:srgbClr val="F37A29"/>
              </a:solidFill>
              <a:latin typeface="黑体" panose="02010609060101010101" charset="-122"/>
              <a:ea typeface="黑体" panose="02010609060101010101" charset="-122"/>
              <a:cs typeface="阿里巴巴普惠体 Heavy" panose="0002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3035" y="5765800"/>
            <a:ext cx="3507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源于视觉，不止视觉</a:t>
            </a:r>
            <a:endParaRPr lang="zh-CN" altLang="en-US" sz="2800">
              <a:solidFill>
                <a:srgbClr val="F37A29"/>
              </a:solidFill>
              <a:latin typeface="汉仪雅酷黑 75W" panose="020B0804020202020204" charset="-122"/>
              <a:ea typeface="汉仪雅酷黑 75W" panose="020B080402020202020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 flipH="1">
            <a:off x="-10160" y="264795"/>
            <a:ext cx="629920" cy="630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 flipH="1">
            <a:off x="437515" y="543560"/>
            <a:ext cx="518160" cy="467360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756061" y="1601564"/>
            <a:ext cx="2455235" cy="3581620"/>
            <a:chOff x="1050203" y="1628603"/>
            <a:chExt cx="2455235" cy="3581620"/>
          </a:xfrm>
        </p:grpSpPr>
        <p:sp>
          <p:nvSpPr>
            <p:cNvPr id="31" name="MH_Others_1"/>
            <p:cNvSpPr txBox="1"/>
            <p:nvPr>
              <p:custDataLst>
                <p:tags r:id="rId3"/>
              </p:custDataLst>
            </p:nvPr>
          </p:nvSpPr>
          <p:spPr>
            <a:xfrm>
              <a:off x="1509314" y="1628603"/>
              <a:ext cx="1228725" cy="3581620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 lIns="0" tIns="0" rIns="0" bIns="0" rtlCol="0" anchor="ctr" anchorCtr="0">
              <a:spAutoFit/>
            </a:bodyPr>
            <a:lstStyle/>
            <a:p>
              <a:pPr algn="ctr" defTabSz="86487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990" b="1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目录</a:t>
              </a:r>
              <a:endParaRPr lang="zh-CN" altLang="en-US" sz="7990" b="1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32" name="MH_Others_2"/>
            <p:cNvSpPr txBox="1"/>
            <p:nvPr>
              <p:custDataLst>
                <p:tags r:id="rId4"/>
              </p:custDataLst>
            </p:nvPr>
          </p:nvSpPr>
          <p:spPr>
            <a:xfrm rot="5400000">
              <a:off x="-277623" y="3309739"/>
              <a:ext cx="3114122" cy="4584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8648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980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CONTENTS</a:t>
              </a:r>
              <a:endParaRPr lang="en-US" altLang="zh-CN" sz="2980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041850" y="2627705"/>
              <a:ext cx="46358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|</a:t>
              </a:r>
              <a:endParaRPr lang="en-US" altLang="zh-CN" sz="9600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810535" y="1746791"/>
            <a:ext cx="2743876" cy="2918453"/>
            <a:chOff x="5327694" y="1721787"/>
            <a:chExt cx="2312709" cy="2562737"/>
          </a:xfrm>
        </p:grpSpPr>
        <p:sp>
          <p:nvSpPr>
            <p:cNvPr id="15" name="TextBox 2"/>
            <p:cNvSpPr>
              <a:spLocks noChangeArrowheads="1"/>
            </p:cNvSpPr>
            <p:nvPr/>
          </p:nvSpPr>
          <p:spPr bwMode="auto">
            <a:xfrm>
              <a:off x="6068180" y="1779726"/>
              <a:ext cx="1158240" cy="3234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项目概况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3" name="TextBox 2"/>
            <p:cNvSpPr>
              <a:spLocks noChangeArrowheads="1"/>
            </p:cNvSpPr>
            <p:nvPr/>
          </p:nvSpPr>
          <p:spPr bwMode="auto">
            <a:xfrm>
              <a:off x="6070652" y="2325029"/>
              <a:ext cx="1177925" cy="3234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检测说明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0" name="TextBox 2"/>
            <p:cNvSpPr>
              <a:spLocks noChangeArrowheads="1"/>
            </p:cNvSpPr>
            <p:nvPr/>
          </p:nvSpPr>
          <p:spPr bwMode="auto">
            <a:xfrm>
              <a:off x="6070354" y="2857017"/>
              <a:ext cx="1334037" cy="3234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视觉方案总结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3" name="TextBox 2"/>
            <p:cNvSpPr>
              <a:spLocks noChangeArrowheads="1"/>
            </p:cNvSpPr>
            <p:nvPr/>
          </p:nvSpPr>
          <p:spPr bwMode="auto">
            <a:xfrm>
              <a:off x="6070394" y="3388858"/>
              <a:ext cx="951865" cy="3234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视觉架设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TextBox 2"/>
            <p:cNvSpPr>
              <a:spLocks noChangeArrowheads="1"/>
            </p:cNvSpPr>
            <p:nvPr/>
          </p:nvSpPr>
          <p:spPr bwMode="auto">
            <a:xfrm>
              <a:off x="6067827" y="3924291"/>
              <a:ext cx="1572576" cy="3234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视觉方案配置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5341138" y="1721787"/>
              <a:ext cx="540000" cy="360000"/>
            </a:xfrm>
            <a:prstGeom prst="roundRect">
              <a:avLst/>
            </a:prstGeom>
            <a:solidFill>
              <a:srgbClr val="D6680F"/>
            </a:solidFill>
            <a:ln>
              <a:solidFill>
                <a:srgbClr val="D668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</a:rPr>
                <a:t>1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矩形: 圆角 37"/>
            <p:cNvSpPr/>
            <p:nvPr/>
          </p:nvSpPr>
          <p:spPr>
            <a:xfrm>
              <a:off x="5341138" y="2824606"/>
              <a:ext cx="540000" cy="360000"/>
            </a:xfrm>
            <a:prstGeom prst="roundRect">
              <a:avLst/>
            </a:prstGeom>
            <a:solidFill>
              <a:srgbClr val="D6680F"/>
            </a:solidFill>
            <a:ln>
              <a:solidFill>
                <a:srgbClr val="D668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3</a:t>
              </a:r>
              <a:endParaRPr lang="zh-CN" altLang="en-US" b="1" dirty="0"/>
            </a:p>
          </p:txBody>
        </p:sp>
        <p:sp>
          <p:nvSpPr>
            <p:cNvPr id="44" name="矩形: 圆角 43"/>
            <p:cNvSpPr/>
            <p:nvPr/>
          </p:nvSpPr>
          <p:spPr>
            <a:xfrm>
              <a:off x="5327694" y="3379147"/>
              <a:ext cx="540000" cy="360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BFBFBF"/>
                  </a:solidFill>
                </a:rPr>
                <a:t>4</a:t>
              </a:r>
              <a:endParaRPr lang="zh-CN" altLang="en-US" b="1" dirty="0">
                <a:solidFill>
                  <a:srgbClr val="BFBFBF"/>
                </a:solidFill>
              </a:endParaRPr>
            </a:p>
          </p:txBody>
        </p:sp>
        <p:sp>
          <p:nvSpPr>
            <p:cNvPr id="45" name="矩形: 圆角 44"/>
            <p:cNvSpPr/>
            <p:nvPr/>
          </p:nvSpPr>
          <p:spPr>
            <a:xfrm>
              <a:off x="5341138" y="2267164"/>
              <a:ext cx="540000" cy="360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BFBFB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2</a:t>
              </a:r>
              <a:endParaRPr lang="zh-CN" altLang="en-US" b="1" dirty="0">
                <a:solidFill>
                  <a:srgbClr val="BFBFBF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47" name="矩形: 圆角 46"/>
            <p:cNvSpPr/>
            <p:nvPr/>
          </p:nvSpPr>
          <p:spPr>
            <a:xfrm>
              <a:off x="5327694" y="3924524"/>
              <a:ext cx="540000" cy="360000"/>
            </a:xfrm>
            <a:prstGeom prst="roundRect">
              <a:avLst/>
            </a:prstGeom>
            <a:solidFill>
              <a:srgbClr val="D6680F"/>
            </a:solidFill>
            <a:ln>
              <a:solidFill>
                <a:srgbClr val="D668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5</a:t>
              </a:r>
              <a:endParaRPr lang="zh-CN" altLang="en-US" b="1" dirty="0"/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 flipV="1">
            <a:off x="2820670" y="525145"/>
            <a:ext cx="8051165" cy="69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2222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、项目概况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08025" y="1268095"/>
          <a:ext cx="10630535" cy="5062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7015"/>
                <a:gridCol w="360680"/>
                <a:gridCol w="288290"/>
                <a:gridCol w="2843530"/>
                <a:gridCol w="5621020"/>
              </a:tblGrid>
              <a:tr h="48641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项目编号</a:t>
                      </a:r>
                      <a:endParaRPr lang="zh-CN" alt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182245" marR="0" lvl="0" indent="-182245" algn="ctr" defTabSz="914400" rtl="0" eaLnBrk="0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  <a:sym typeface="+mn-ea"/>
                        </a:rPr>
                        <a:t>2022102502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2910">
                <a:tc gridSpan="2"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000" dirty="0">
                        <a:solidFill>
                          <a:srgbClr val="000000"/>
                        </a:solidFill>
                        <a:effectLst/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vMerge="1">
                  <a:tcPr/>
                </a:tc>
              </a:tr>
              <a:tr h="6223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effectLst/>
                        </a:rPr>
                        <a:t>设备名称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cs typeface="+mn-cs"/>
                        </a:rPr>
                        <a:t>外观检测</a:t>
                      </a:r>
                      <a:endParaRPr kumimoji="0" lang="zh-CN" altLang="en-US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vMerge="1">
                  <a:tcPr/>
                </a:tc>
              </a:tr>
              <a:tr h="39751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vMerge="1">
                  <a:tcPr/>
                </a:tc>
              </a:tr>
              <a:tr h="82740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effectLst/>
                        </a:rPr>
                        <a:t>检测节拍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2</a:t>
                      </a:r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个</a:t>
                      </a:r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/1</a:t>
                      </a:r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秒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vMerge="1">
                  <a:tcPr/>
                </a:tc>
              </a:tr>
              <a:tr h="71501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effectLst/>
                        </a:rPr>
                        <a:t>项目概述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  <a:latin typeface="+mn-ea"/>
                          <a:ea typeface="+mn-ea"/>
                        </a:rPr>
                        <a:t>产品置于玻璃转盘上检测，检测缺料、黑点、高度、毛刺</a:t>
                      </a:r>
                      <a:endParaRPr lang="zh-CN" altLang="en-US" sz="140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7051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具体需求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400" dirty="0">
                          <a:effectLst/>
                          <a:latin typeface="+mn-ea"/>
                          <a:sym typeface="Helvetica Neue" charset="0"/>
                        </a:rPr>
                        <a:t>缺料</a:t>
                      </a:r>
                      <a:endParaRPr lang="zh-CN" altLang="en-US" sz="1400" dirty="0">
                        <a:effectLst/>
                        <a:latin typeface="+mn-ea"/>
                        <a:sym typeface="Helvetica Neue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63525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effectLst/>
                          <a:latin typeface="+mn-ea"/>
                          <a:sym typeface="Helvetica Neue" charset="0"/>
                        </a:rPr>
                        <a:t>黑点</a:t>
                      </a:r>
                      <a:endParaRPr lang="zh-CN" altLang="en-US" sz="1400" dirty="0">
                        <a:effectLst/>
                        <a:latin typeface="+mn-ea"/>
                        <a:sym typeface="Helvetica Neue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64160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400" dirty="0">
                          <a:effectLst/>
                          <a:latin typeface="+mn-ea"/>
                          <a:sym typeface="+mn-ea"/>
                        </a:rPr>
                        <a:t>高度</a:t>
                      </a:r>
                      <a:endParaRPr lang="zh-CN" altLang="en-US" sz="1400" dirty="0">
                        <a:effectLst/>
                        <a:latin typeface="+mn-ea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64160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effectLst/>
                          <a:latin typeface="+mn-ea"/>
                          <a:sym typeface="+mn-ea"/>
                        </a:rPr>
                        <a:t>毛刺</a:t>
                      </a:r>
                      <a:endParaRPr lang="zh-CN" altLang="en-US" sz="1400" dirty="0">
                        <a:effectLst/>
                        <a:latin typeface="+mn-ea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64160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dirty="0">
                        <a:effectLst/>
                        <a:latin typeface="+mn-ea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160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zh-CN" altLang="en-US" sz="1400" b="0" i="0" u="none" strike="noStrike" dirty="0">
                        <a:effectLst/>
                        <a:latin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41845" y="826770"/>
            <a:ext cx="2719070" cy="36264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、检测说明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41350" y="1329039"/>
          <a:ext cx="10830656" cy="48926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CCD1:</a:t>
                      </a:r>
                      <a:r>
                        <a:rPr lang="zh-CN" altLang="en-US" sz="1600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底部边缘缺料</a:t>
                      </a:r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轮廓定位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+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圆环毛刺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+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斑点检测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 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第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1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工位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成像图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283" y="2441700"/>
            <a:ext cx="4305052" cy="35245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997" y="2747511"/>
            <a:ext cx="5142549" cy="2675733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、检测说明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41350" y="1329039"/>
          <a:ext cx="10830656" cy="48926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CCD1:</a:t>
                      </a:r>
                      <a:r>
                        <a:rPr lang="zh-CN" altLang="en-US" sz="1600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底部脏污</a:t>
                      </a:r>
                      <a:r>
                        <a:rPr lang="en-US" altLang="zh-CN" sz="1600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&amp;</a:t>
                      </a:r>
                      <a:r>
                        <a:rPr lang="zh-CN" altLang="en-US" sz="1600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轻微缺料</a:t>
                      </a:r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斑点检测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 &amp; AI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（普通算法过滤较大脏污和异物）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第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1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工位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成像图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114" y="2379458"/>
            <a:ext cx="3847782" cy="37609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758" y="2850096"/>
            <a:ext cx="5360248" cy="2819714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、检测说明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41350" y="1329039"/>
          <a:ext cx="10830656" cy="48926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CCD2:</a:t>
                      </a:r>
                      <a:r>
                        <a:rPr lang="zh-CN" altLang="en-US" sz="1600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侧面黑点（含合模线）</a:t>
                      </a:r>
                      <a:endParaRPr lang="zh-CN" altLang="en-US" sz="1600" dirty="0">
                        <a:ln>
                          <a:noFill/>
                        </a:ln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斑点检测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 &amp; AI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第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工位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成像图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798" y="2532350"/>
            <a:ext cx="4289482" cy="368936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432" y="2667072"/>
            <a:ext cx="5149755" cy="27469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、检测说明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41350" y="1329039"/>
          <a:ext cx="10830656" cy="48926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CCD2:</a:t>
                      </a:r>
                      <a:r>
                        <a:rPr lang="zh-CN" altLang="en-US" sz="1600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侧面黑点</a:t>
                      </a:r>
                      <a:endParaRPr lang="zh-CN" altLang="en-US" sz="1600" dirty="0">
                        <a:ln>
                          <a:noFill/>
                        </a:ln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斑点检测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 &amp; AI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第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工位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成像图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575" y="2494466"/>
            <a:ext cx="3994087" cy="34619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693" y="2655952"/>
            <a:ext cx="4946382" cy="2618059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、检测说明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41350" y="1329039"/>
          <a:ext cx="10830656" cy="48926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8475"/>
                <a:gridCol w="3646853"/>
                <a:gridCol w="1145540"/>
                <a:gridCol w="42697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CCD2:</a:t>
                      </a:r>
                      <a:r>
                        <a:rPr lang="zh-CN" altLang="en-US" sz="1600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高度检测</a:t>
                      </a:r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点线距离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第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工位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成像图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8683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805" y="2527379"/>
            <a:ext cx="4177169" cy="359276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275" y="2707894"/>
            <a:ext cx="5375731" cy="2821067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、检测说明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1145" y="2491740"/>
            <a:ext cx="5032375" cy="2957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770" y="2384425"/>
            <a:ext cx="2863850" cy="155003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554595" y="2341880"/>
            <a:ext cx="1146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产品磨伤，会有误判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13" name="直接箭头连接符 12"/>
          <p:cNvCxnSpPr>
            <a:stCxn id="14" idx="3"/>
            <a:endCxn id="15" idx="1"/>
          </p:cNvCxnSpPr>
          <p:nvPr/>
        </p:nvCxnSpPr>
        <p:spPr>
          <a:xfrm>
            <a:off x="3522345" y="4705350"/>
            <a:ext cx="5026025" cy="2813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2051685" y="4457700"/>
            <a:ext cx="1470660" cy="49466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8370" y="4457700"/>
            <a:ext cx="2749550" cy="105791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010400" y="5038725"/>
            <a:ext cx="1419225" cy="657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阴影部分，检测须剔除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3660" y="1088390"/>
            <a:ext cx="4505325" cy="180975"/>
          </a:xfrm>
          <a:prstGeom prst="rect">
            <a:avLst/>
          </a:prstGeom>
        </p:spPr>
      </p:pic>
      <p:cxnSp>
        <p:nvCxnSpPr>
          <p:cNvPr id="19" name="直接箭头连接符 18"/>
          <p:cNvCxnSpPr/>
          <p:nvPr/>
        </p:nvCxnSpPr>
        <p:spPr>
          <a:xfrm flipV="1">
            <a:off x="1797050" y="1177290"/>
            <a:ext cx="892810" cy="16789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1343660" y="1390015"/>
            <a:ext cx="1118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检测盲区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89610" y="2813050"/>
            <a:ext cx="4011930" cy="11874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/>
          <p:cNvCxnSpPr/>
          <p:nvPr/>
        </p:nvCxnSpPr>
        <p:spPr>
          <a:xfrm flipV="1">
            <a:off x="2047240" y="2987040"/>
            <a:ext cx="7858125" cy="1428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FULL_TEXT_BEAUTIFY_COPY_ID" val="17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FULL_TEXT_BEAUTIFY_COPY_ID" val="3"/>
</p:tagLst>
</file>

<file path=ppt/tags/tag101.xml><?xml version="1.0" encoding="utf-8"?>
<p:tagLst xmlns:p="http://schemas.openxmlformats.org/presentationml/2006/main">
  <p:tag name="KSO_WM_FULL_TEXT_BEAUTIFY_COPY_ID" val="10"/>
</p:tagLst>
</file>

<file path=ppt/tags/tag102.xml><?xml version="1.0" encoding="utf-8"?>
<p:tagLst xmlns:p="http://schemas.openxmlformats.org/presentationml/2006/main">
  <p:tag name="KSO_WM_UNIT_TABLE_BEAUTIFY" val="smartTable{cf37d5f8-f551-4dff-90ff-9dd85a95a8da}"/>
</p:tagLst>
</file>

<file path=ppt/tags/tag10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04.xml><?xml version="1.0" encoding="utf-8"?>
<p:tagLst xmlns:p="http://schemas.openxmlformats.org/presentationml/2006/main">
  <p:tag name="KSO_WM_FULL_TEXT_BEAUTIFY_COPY_ID" val="3"/>
</p:tagLst>
</file>

<file path=ppt/tags/tag105.xml><?xml version="1.0" encoding="utf-8"?>
<p:tagLst xmlns:p="http://schemas.openxmlformats.org/presentationml/2006/main">
  <p:tag name="KSO_WM_FULL_TEXT_BEAUTIFY_COPY_ID" val="10"/>
</p:tagLst>
</file>

<file path=ppt/tags/tag106.xml><?xml version="1.0" encoding="utf-8"?>
<p:tagLst xmlns:p="http://schemas.openxmlformats.org/presentationml/2006/main">
  <p:tag name="KSO_WM_UNIT_TABLE_BEAUTIFY" val="smartTable{cf37d5f8-f551-4dff-90ff-9dd85a95a8da}"/>
</p:tagLst>
</file>

<file path=ppt/tags/tag107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08.xml><?xml version="1.0" encoding="utf-8"?>
<p:tagLst xmlns:p="http://schemas.openxmlformats.org/presentationml/2006/main">
  <p:tag name="KSO_WM_FULL_TEXT_BEAUTIFY_COPY_ID" val="3"/>
</p:tagLst>
</file>

<file path=ppt/tags/tag109.xml><?xml version="1.0" encoding="utf-8"?>
<p:tagLst xmlns:p="http://schemas.openxmlformats.org/presentationml/2006/main">
  <p:tag name="KSO_WM_FULL_TEXT_BEAUTIFY_COPY_ID" val="10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TABLE_BEAUTIFY" val="smartTable{cf37d5f8-f551-4dff-90ff-9dd85a95a8da}"/>
</p:tagLst>
</file>

<file path=ppt/tags/tag111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12.xml><?xml version="1.0" encoding="utf-8"?>
<p:tagLst xmlns:p="http://schemas.openxmlformats.org/presentationml/2006/main">
  <p:tag name="KSO_WM_FULL_TEXT_BEAUTIFY_COPY_ID" val="3"/>
</p:tagLst>
</file>

<file path=ppt/tags/tag113.xml><?xml version="1.0" encoding="utf-8"?>
<p:tagLst xmlns:p="http://schemas.openxmlformats.org/presentationml/2006/main">
  <p:tag name="KSO_WM_FULL_TEXT_BEAUTIFY_COPY_ID" val="10"/>
</p:tagLst>
</file>

<file path=ppt/tags/tag114.xml><?xml version="1.0" encoding="utf-8"?>
<p:tagLst xmlns:p="http://schemas.openxmlformats.org/presentationml/2006/main">
  <p:tag name="KSO_WM_UNIT_PLACING_PICTURE_USER_VIEWPORT" val="{&quot;height&quot;:4657,&quot;width&quot;:7925}"/>
</p:tagLst>
</file>

<file path=ppt/tags/tag11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16.xml><?xml version="1.0" encoding="utf-8"?>
<p:tagLst xmlns:p="http://schemas.openxmlformats.org/presentationml/2006/main">
  <p:tag name="KSO_WM_FULL_TEXT_BEAUTIFY_COPY_ID" val="3"/>
</p:tagLst>
</file>

<file path=ppt/tags/tag117.xml><?xml version="1.0" encoding="utf-8"?>
<p:tagLst xmlns:p="http://schemas.openxmlformats.org/presentationml/2006/main">
  <p:tag name="KSO_WM_FULL_TEXT_BEAUTIFY_COPY_ID" val="10"/>
</p:tagLst>
</file>

<file path=ppt/tags/tag118.xml><?xml version="1.0" encoding="utf-8"?>
<p:tagLst xmlns:p="http://schemas.openxmlformats.org/presentationml/2006/main">
  <p:tag name="KSO_WM_UNIT_TABLE_BEAUTIFY" val="smartTable{df0d8998-f4f3-46d2-b5a2-ea0aece305d1}"/>
  <p:tag name="TABLE_ENDDRAG_ORIGIN_RECT" val="869*548"/>
  <p:tag name="TABLE_ENDDRAG_RECT" val="46*96*869*548"/>
</p:tagLst>
</file>

<file path=ppt/tags/tag11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FULL_TEXT_BEAUTIFY_COPY_ID" val="3"/>
</p:tagLst>
</file>

<file path=ppt/tags/tag121.xml><?xml version="1.0" encoding="utf-8"?>
<p:tagLst xmlns:p="http://schemas.openxmlformats.org/presentationml/2006/main">
  <p:tag name="KSO_WM_UNIT_TABLE_BEAUTIFY" val="smartTable{cf37d5f8-f551-4dff-90ff-9dd85a95a8da}"/>
  <p:tag name="TABLE_ENDDRAG_ORIGIN_RECT" val="281*447"/>
  <p:tag name="TABLE_ENDDRAG_RECT" val="39*71*281*447"/>
</p:tagLst>
</file>

<file path=ppt/tags/tag122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23.xml><?xml version="1.0" encoding="utf-8"?>
<p:tagLst xmlns:p="http://schemas.openxmlformats.org/presentationml/2006/main">
  <p:tag name="KSO_WM_FULL_TEXT_BEAUTIFY_COPY_ID" val="3"/>
</p:tagLst>
</file>

<file path=ppt/tags/tag124.xml><?xml version="1.0" encoding="utf-8"?>
<p:tagLst xmlns:p="http://schemas.openxmlformats.org/presentationml/2006/main">
  <p:tag name="KSO_WM_UNIT_TABLE_BEAUTIFY" val="smartTable{cf37d5f8-f551-4dff-90ff-9dd85a95a8da}"/>
  <p:tag name="TABLE_ENDDRAG_ORIGIN_RECT" val="281*447"/>
  <p:tag name="TABLE_ENDDRAG_RECT" val="39*71*281*447"/>
</p:tagLst>
</file>

<file path=ppt/tags/tag12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26.xml><?xml version="1.0" encoding="utf-8"?>
<p:tagLst xmlns:p="http://schemas.openxmlformats.org/presentationml/2006/main">
  <p:tag name="KSO_WM_FULL_TEXT_BEAUTIFY_COPY_ID" val="3"/>
</p:tagLst>
</file>

<file path=ppt/tags/tag127.xml><?xml version="1.0" encoding="utf-8"?>
<p:tagLst xmlns:p="http://schemas.openxmlformats.org/presentationml/2006/main">
  <p:tag name="KSO_WM_UNIT_TABLE_BEAUTIFY" val="smartTable{cf37d5f8-f551-4dff-90ff-9dd85a95a8da}"/>
  <p:tag name="TABLE_ENDDRAG_ORIGIN_RECT" val="281*447"/>
  <p:tag name="TABLE_ENDDRAG_RECT" val="39*71*281*447"/>
</p:tagLst>
</file>

<file path=ppt/tags/tag128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29.xml><?xml version="1.0" encoding="utf-8"?>
<p:tagLst xmlns:p="http://schemas.openxmlformats.org/presentationml/2006/main">
  <p:tag name="KSO_WM_FULL_TEXT_BEAUTIFY_COPY_ID" val="3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31.xml><?xml version="1.0" encoding="utf-8"?>
<p:tagLst xmlns:p="http://schemas.openxmlformats.org/presentationml/2006/main">
  <p:tag name="KSO_WM_FULL_TEXT_BEAUTIFY_COPY_ID" val="3"/>
</p:tagLst>
</file>

<file path=ppt/tags/tag132.xml><?xml version="1.0" encoding="utf-8"?>
<p:tagLst xmlns:p="http://schemas.openxmlformats.org/presentationml/2006/main">
  <p:tag name="KSO_WM_UNIT_TABLE_BEAUTIFY" val="smartTable{254daf79-d011-4d99-afef-c6e068268b0b}"/>
  <p:tag name="TABLE_ENDDRAG_ORIGIN_RECT" val="930*406"/>
  <p:tag name="TABLE_ENDDRAG_RECT" val="11*80*930*406"/>
</p:tagLst>
</file>

<file path=ppt/tags/tag13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34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35.xml><?xml version="1.0" encoding="utf-8"?>
<p:tagLst xmlns:p="http://schemas.openxmlformats.org/presentationml/2006/main">
  <p:tag name="COMMONDATA" val="eyJoZGlkIjoiZjFiMzJlZjI1MTc1NDMzNDNjNmJkYzg2YjcwYzA5MzcifQ=="/>
  <p:tag name="KSO_WPP_MARK_KEY" val="88259b0d-3fad-4187-9d1d-537aa91153b1"/>
  <p:tag name="commondata" val="eyJoZGlkIjoiNTQwZmI4YTliYzc1OGM5MGJkYzZhODhjODY1MDE4ZjE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FULL_TEXT_BEAUTIFY_COPY_ID" val="10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FULL_TEXT_BEAUTIFY_COPY_ID" val="17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6.xml><?xml version="1.0" encoding="utf-8"?>
<p:tagLst xmlns:p="http://schemas.openxmlformats.org/presentationml/2006/main">
  <p:tag name="KSO_WM_FULL_TEXT_BEAUTIFY_COPY_ID" val="17"/>
</p:tagLst>
</file>

<file path=ppt/tags/tag67.xml><?xml version="1.0" encoding="utf-8"?>
<p:tagLst xmlns:p="http://schemas.openxmlformats.org/presentationml/2006/main">
  <p:tag name="KSO_WM_FULL_TEXT_BEAUTIFY_COPY_ID" val="10"/>
</p:tagLst>
</file>

<file path=ppt/tags/tag68.xml><?xml version="1.0" encoding="utf-8"?>
<p:tagLst xmlns:p="http://schemas.openxmlformats.org/presentationml/2006/main">
  <p:tag name="KSO_WM_FULL_TEXT_BEAUTIFY_COPY_ID" val="17"/>
</p:tagLst>
</file>

<file path=ppt/tags/tag69.xml><?xml version="1.0" encoding="utf-8"?>
<p:tagLst xmlns:p="http://schemas.openxmlformats.org/presentationml/2006/main">
  <p:tag name="KSO_WM_FULL_TEXT_BEAUTIFY_COPY_ID" val="17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FULL_TEXT_BEAUTIFY_COPY_ID" val="10"/>
</p:tagLst>
</file>

<file path=ppt/tags/tag71.xml><?xml version="1.0" encoding="utf-8"?>
<p:tagLst xmlns:p="http://schemas.openxmlformats.org/presentationml/2006/main">
  <p:tag name="KSO_WM_FULL_TEXT_BEAUTIFY_COPY_ID" val="17"/>
</p:tagLst>
</file>

<file path=ppt/tags/tag72.xml><?xml version="1.0" encoding="utf-8"?>
<p:tagLst xmlns:p="http://schemas.openxmlformats.org/presentationml/2006/main">
  <p:tag name="KSO_WM_FULL_TEXT_BEAUTIFY_COPY_ID" val="17"/>
</p:tagLst>
</file>

<file path=ppt/tags/tag73.xml><?xml version="1.0" encoding="utf-8"?>
<p:tagLst xmlns:p="http://schemas.openxmlformats.org/presentationml/2006/main">
  <p:tag name="KSO_WM_FULL_TEXT_BEAUTIFY_COPY_ID" val="10"/>
</p:tagLst>
</file>

<file path=ppt/tags/tag74.xml><?xml version="1.0" encoding="utf-8"?>
<p:tagLst xmlns:p="http://schemas.openxmlformats.org/presentationml/2006/main">
  <p:tag name="KSO_WM_FULL_TEXT_BEAUTIFY_COPY_ID" val="17"/>
</p:tagLst>
</file>

<file path=ppt/tags/tag75.xml><?xml version="1.0" encoding="utf-8"?>
<p:tagLst xmlns:p="http://schemas.openxmlformats.org/presentationml/2006/main">
  <p:tag name="KSO_WM_FULL_TEXT_BEAUTIFY_COPY_ID" val="17"/>
</p:tagLst>
</file>

<file path=ppt/tags/tag76.xml><?xml version="1.0" encoding="utf-8"?>
<p:tagLst xmlns:p="http://schemas.openxmlformats.org/presentationml/2006/main">
  <p:tag name="KSO_WM_FULL_TEXT_BEAUTIFY_COPY_ID" val="10"/>
</p:tagLst>
</file>

<file path=ppt/tags/tag77.xml><?xml version="1.0" encoding="utf-8"?>
<p:tagLst xmlns:p="http://schemas.openxmlformats.org/presentationml/2006/main">
  <p:tag name="KSO_WM_FULL_TEXT_BEAUTIFY_COPY_ID" val="17"/>
</p:tagLst>
</file>

<file path=ppt/tags/tag78.xml><?xml version="1.0" encoding="utf-8"?>
<p:tagLst xmlns:p="http://schemas.openxmlformats.org/presentationml/2006/main">
  <p:tag name="KSO_WM_FULL_TEXT_BEAUTIFY_COPY_ID" val="17"/>
</p:tagLst>
</file>

<file path=ppt/tags/tag79.xml><?xml version="1.0" encoding="utf-8"?>
<p:tagLst xmlns:p="http://schemas.openxmlformats.org/presentationml/2006/main">
  <p:tag name="KSO_WM_FULL_TEXT_BEAUTIFY_COPY_ID" val="10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FULL_TEXT_BEAUTIFY_COPY_ID" val="17"/>
</p:tagLst>
</file>

<file path=ppt/tags/tag81.xml><?xml version="1.0" encoding="utf-8"?>
<p:tagLst xmlns:p="http://schemas.openxmlformats.org/presentationml/2006/main">
  <p:tag name="KSO_WM_FULL_TEXT_BEAUTIFY_COPY_ID" val="17"/>
</p:tagLst>
</file>

<file path=ppt/tags/tag82.xml><?xml version="1.0" encoding="utf-8"?>
<p:tagLst xmlns:p="http://schemas.openxmlformats.org/presentationml/2006/main">
  <p:tag name="KSO_WM_FULL_TEXT_BEAUTIFY_COPY_ID" val="10"/>
</p:tagLst>
</file>

<file path=ppt/tags/tag83.xml><?xml version="1.0" encoding="utf-8"?>
<p:tagLst xmlns:p="http://schemas.openxmlformats.org/presentationml/2006/main">
  <p:tag name="KSO_WM_FULL_TEXT_BEAUTIFY_COPY_ID" val="17"/>
</p:tagLst>
</file>

<file path=ppt/tags/tag84.xml><?xml version="1.0" encoding="utf-8"?>
<p:tagLst xmlns:p="http://schemas.openxmlformats.org/presentationml/2006/main">
  <p:tag name="KSO_WM_FULL_TEXT_BEAUTIFY_COPY_ID" val="10"/>
</p:tagLst>
</file>

<file path=ppt/tags/tag85.xml><?xml version="1.0" encoding="utf-8"?>
<p:tagLst xmlns:p="http://schemas.openxmlformats.org/presentationml/2006/main">
  <p:tag name="KSO_WM_FULL_TEXT_BEAUTIFY_COPY_ID" val="10"/>
</p:tagLst>
</file>

<file path=ppt/tags/tag86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87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88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89.xml><?xml version="1.0" encoding="utf-8"?>
<p:tagLst xmlns:p="http://schemas.openxmlformats.org/presentationml/2006/main">
  <p:tag name="KSO_WM_FULL_TEXT_BEAUTIFY_COPY_ID" val="3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TABLE_BEAUTIFY" val="smartTable{b99d25a1-2ad7-4ffc-a19b-b1b32393a4d9}"/>
  <p:tag name="TABLE_ENDDRAG_ORIGIN_RECT" val="837*366"/>
  <p:tag name="TABLE_ENDDRAG_RECT" val="55*99*837*366"/>
</p:tagLst>
</file>

<file path=ppt/tags/tag91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92.xml><?xml version="1.0" encoding="utf-8"?>
<p:tagLst xmlns:p="http://schemas.openxmlformats.org/presentationml/2006/main">
  <p:tag name="KSO_WM_FULL_TEXT_BEAUTIFY_COPY_ID" val="3"/>
</p:tagLst>
</file>

<file path=ppt/tags/tag93.xml><?xml version="1.0" encoding="utf-8"?>
<p:tagLst xmlns:p="http://schemas.openxmlformats.org/presentationml/2006/main">
  <p:tag name="KSO_WM_FULL_TEXT_BEAUTIFY_COPY_ID" val="10"/>
</p:tagLst>
</file>

<file path=ppt/tags/tag94.xml><?xml version="1.0" encoding="utf-8"?>
<p:tagLst xmlns:p="http://schemas.openxmlformats.org/presentationml/2006/main">
  <p:tag name="KSO_WM_UNIT_TABLE_BEAUTIFY" val="smartTable{cf37d5f8-f551-4dff-90ff-9dd85a95a8da}"/>
</p:tagLst>
</file>

<file path=ppt/tags/tag9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96.xml><?xml version="1.0" encoding="utf-8"?>
<p:tagLst xmlns:p="http://schemas.openxmlformats.org/presentationml/2006/main">
  <p:tag name="KSO_WM_FULL_TEXT_BEAUTIFY_COPY_ID" val="3"/>
</p:tagLst>
</file>

<file path=ppt/tags/tag97.xml><?xml version="1.0" encoding="utf-8"?>
<p:tagLst xmlns:p="http://schemas.openxmlformats.org/presentationml/2006/main">
  <p:tag name="KSO_WM_FULL_TEXT_BEAUTIFY_COPY_ID" val="10"/>
</p:tagLst>
</file>

<file path=ppt/tags/tag98.xml><?xml version="1.0" encoding="utf-8"?>
<p:tagLst xmlns:p="http://schemas.openxmlformats.org/presentationml/2006/main">
  <p:tag name="KSO_WM_UNIT_TABLE_BEAUTIFY" val="smartTable{cf37d5f8-f551-4dff-90ff-9dd85a95a8da}"/>
</p:tagLst>
</file>

<file path=ppt/tags/tag9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2223</Words>
  <Application>WPS 演示</Application>
  <PresentationFormat>宽屏</PresentationFormat>
  <Paragraphs>640</Paragraphs>
  <Slides>16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16</vt:i4>
      </vt:variant>
    </vt:vector>
  </HeadingPairs>
  <TitlesOfParts>
    <vt:vector size="41" baseType="lpstr">
      <vt:lpstr>Arial</vt:lpstr>
      <vt:lpstr>宋体</vt:lpstr>
      <vt:lpstr>Wingdings</vt:lpstr>
      <vt:lpstr>思源黑体</vt:lpstr>
      <vt:lpstr>黑体</vt:lpstr>
      <vt:lpstr>微软雅黑</vt:lpstr>
      <vt:lpstr>Wingdings</vt:lpstr>
      <vt:lpstr>汉仪雅酷黑 75W</vt:lpstr>
      <vt:lpstr>阿里巴巴普惠体 Heavy</vt:lpstr>
      <vt:lpstr>仿宋</vt:lpstr>
      <vt:lpstr>等线</vt:lpstr>
      <vt:lpstr>新宋体</vt:lpstr>
      <vt:lpstr>Helvetica Neue</vt:lpstr>
      <vt:lpstr>Helvetica Neue Light</vt:lpstr>
      <vt:lpstr>Arial Unicode MS</vt:lpstr>
      <vt:lpstr>等线 Light</vt:lpstr>
      <vt:lpstr>Calibri</vt:lpstr>
      <vt:lpstr>Office 主题​​</vt:lpstr>
      <vt:lpstr>自定义设计方案</vt:lpstr>
      <vt:lpstr>3_Office 主题​​</vt:lpstr>
      <vt:lpstr>2_Office 主题​​</vt:lpstr>
      <vt:lpstr>1_Office 主题​​</vt:lpstr>
      <vt:lpstr>4_Office 主题​​</vt:lpstr>
      <vt:lpstr>13_Office 主题​​</vt:lpstr>
      <vt:lpstr>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Administrater</dc:creator>
  <cp:lastModifiedBy>博视源企划｜郑百思</cp:lastModifiedBy>
  <cp:revision>417</cp:revision>
  <dcterms:created xsi:type="dcterms:W3CDTF">2019-11-19T13:27:00Z</dcterms:created>
  <dcterms:modified xsi:type="dcterms:W3CDTF">2024-03-22T10:17:29Z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B2D1249D24B4406CB3C18762D0EABC62</vt:lpwstr>
  </property>
</Properties>
</file>