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  <p:sldMasterId id="2147483699" r:id="rId6"/>
    <p:sldMasterId id="2147483712" r:id="rId7"/>
    <p:sldMasterId id="2147483725" r:id="rId8"/>
    <p:sldMasterId id="2147483738" r:id="rId9"/>
    <p:sldMasterId id="2147483751" r:id="rId10"/>
    <p:sldMasterId id="2147483764" r:id="rId11"/>
  </p:sldMasterIdLst>
  <p:notesMasterIdLst>
    <p:notesMasterId r:id="rId14"/>
  </p:notesMasterIdLst>
  <p:handoutMasterIdLst>
    <p:handoutMasterId r:id="rId29"/>
  </p:handoutMasterIdLst>
  <p:sldIdLst>
    <p:sldId id="2772" r:id="rId12"/>
    <p:sldId id="2716" r:id="rId13"/>
    <p:sldId id="2707" r:id="rId15"/>
    <p:sldId id="2974" r:id="rId16"/>
    <p:sldId id="2975" r:id="rId17"/>
    <p:sldId id="2956" r:id="rId18"/>
    <p:sldId id="2953" r:id="rId19"/>
    <p:sldId id="2979" r:id="rId20"/>
    <p:sldId id="2980" r:id="rId21"/>
    <p:sldId id="2965" r:id="rId22"/>
    <p:sldId id="2920" r:id="rId23"/>
    <p:sldId id="2930" r:id="rId24"/>
    <p:sldId id="2958" r:id="rId25"/>
    <p:sldId id="2964" r:id="rId26"/>
    <p:sldId id="2959" r:id="rId27"/>
    <p:sldId id="2757" r:id="rId28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2716"/>
            <p14:sldId id="2707"/>
            <p14:sldId id="2974"/>
            <p14:sldId id="2975"/>
            <p14:sldId id="2956"/>
            <p14:sldId id="2953"/>
            <p14:sldId id="2979"/>
            <p14:sldId id="2980"/>
            <p14:sldId id="2965"/>
            <p14:sldId id="2920"/>
            <p14:sldId id="2930"/>
            <p14:sldId id="2958"/>
            <p14:sldId id="2964"/>
            <p14:sldId id="2959"/>
            <p14:sldId id="2757"/>
          </p14:sldIdLst>
        </p14:section>
        <p14:section name="无标题节" id="{4AFB3A38-0D32-418E-8468-E6A7803A917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  <p:cmAuthor id="2" name="作者" initials="A" lastIdx="0" clrIdx="1"/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E6E6"/>
    <a:srgbClr val="ED7D31"/>
    <a:srgbClr val="F7AB78"/>
    <a:srgbClr val="F37A29"/>
    <a:srgbClr val="D6680F"/>
    <a:srgbClr val="BF835A"/>
    <a:srgbClr val="FF9900"/>
    <a:srgbClr val="333F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5026" autoAdjust="0"/>
  </p:normalViewPr>
  <p:slideViewPr>
    <p:cSldViewPr snapToGrid="0">
      <p:cViewPr varScale="1">
        <p:scale>
          <a:sx n="51" d="100"/>
          <a:sy n="51" d="100"/>
        </p:scale>
        <p:origin x="62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gs" Target="tags/tag13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tags" Target="../tags/tag6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tags" Target="../tags/tag7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tags" Target="../tags/tag73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589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12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0.xml"/><Relationship Id="rId6" Type="http://schemas.openxmlformats.org/officeDocument/2006/relationships/tags" Target="../tags/tag1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2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7" Type="http://schemas.openxmlformats.org/officeDocument/2006/relationships/tags" Target="../tags/tag12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7" Type="http://schemas.openxmlformats.org/officeDocument/2006/relationships/tags" Target="../tags/tag1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28.png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8.xml"/><Relationship Id="rId6" Type="http://schemas.openxmlformats.org/officeDocument/2006/relationships/tags" Target="../tags/tag12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0.xml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3.xml"/><Relationship Id="rId3" Type="http://schemas.openxmlformats.org/officeDocument/2006/relationships/image" Target="../media/image10.jpe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image" Target="../media/image13.png"/><Relationship Id="rId7" Type="http://schemas.openxmlformats.org/officeDocument/2006/relationships/tags" Target="../tags/tag88.xml"/><Relationship Id="rId6" Type="http://schemas.openxmlformats.org/officeDocument/2006/relationships/image" Target="../media/image12.png"/><Relationship Id="rId5" Type="http://schemas.openxmlformats.org/officeDocument/2006/relationships/tags" Target="../tags/tag87.xml"/><Relationship Id="rId4" Type="http://schemas.openxmlformats.org/officeDocument/2006/relationships/image" Target="../media/image11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2" Type="http://schemas.openxmlformats.org/officeDocument/2006/relationships/slideLayout" Target="../slideLayouts/slideLayout102.xml"/><Relationship Id="rId11" Type="http://schemas.openxmlformats.org/officeDocument/2006/relationships/tags" Target="../tags/tag90.xml"/><Relationship Id="rId10" Type="http://schemas.openxmlformats.org/officeDocument/2006/relationships/image" Target="../media/image14.png"/><Relationship Id="rId1" Type="http://schemas.openxmlformats.org/officeDocument/2006/relationships/tags" Target="../tags/tag8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4.xml"/><Relationship Id="rId6" Type="http://schemas.openxmlformats.org/officeDocument/2006/relationships/tags" Target="../tags/tag94.xml"/><Relationship Id="rId5" Type="http://schemas.openxmlformats.org/officeDocument/2006/relationships/image" Target="../media/image16.png"/><Relationship Id="rId4" Type="http://schemas.openxmlformats.org/officeDocument/2006/relationships/tags" Target="../tags/tag93.xml"/><Relationship Id="rId3" Type="http://schemas.openxmlformats.org/officeDocument/2006/relationships/image" Target="../media/image15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6.xml"/><Relationship Id="rId5" Type="http://schemas.openxmlformats.org/officeDocument/2006/relationships/tags" Target="../tags/tag9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4.xml"/><Relationship Id="rId6" Type="http://schemas.openxmlformats.org/officeDocument/2006/relationships/tags" Target="../tags/tag10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4.xml"/><Relationship Id="rId5" Type="http://schemas.openxmlformats.org/officeDocument/2006/relationships/tags" Target="../tags/tag105.xml"/><Relationship Id="rId4" Type="http://schemas.openxmlformats.org/officeDocument/2006/relationships/image" Target="../media/image21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7" Type="http://schemas.openxmlformats.org/officeDocument/2006/relationships/tags" Target="../tags/tag10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40" y="4511040"/>
            <a:ext cx="3108960" cy="34544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汇报人：陈宇杰，陈胜飞</a:t>
            </a:r>
            <a:endParaRPr lang="zh-CN" altLang="en-US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40" y="5172710"/>
            <a:ext cx="2113280" cy="327025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2022.12.06</a:t>
            </a:r>
            <a:endParaRPr lang="en-US" altLang="zh-CN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58140" y="2978151"/>
            <a:ext cx="7559675" cy="64135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r>
              <a:rPr lang="zh-CN" altLang="en-US" sz="3600" spc="600" dirty="0">
                <a:ln w="19050">
                  <a:noFill/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螺丝</a:t>
            </a:r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检测报告</a:t>
            </a:r>
            <a:endParaRPr lang="zh-CN" altLang="en-US" sz="3600" spc="600" dirty="0">
              <a:ln w="19050">
                <a:noFill/>
                <a:prstDash val="soli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801995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源于视觉，不止视觉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sp>
        <p:nvSpPr>
          <p:cNvPr id="4" name="五角星 3"/>
          <p:cNvSpPr/>
          <p:nvPr/>
        </p:nvSpPr>
        <p:spPr>
          <a:xfrm>
            <a:off x="544830" y="3916680"/>
            <a:ext cx="322580" cy="30988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953135" y="3916680"/>
            <a:ext cx="322580" cy="30988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1755140" y="3919855"/>
            <a:ext cx="322580" cy="30988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2148840" y="3913505"/>
            <a:ext cx="322580" cy="30988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五角星 9"/>
          <p:cNvSpPr/>
          <p:nvPr/>
        </p:nvSpPr>
        <p:spPr>
          <a:xfrm>
            <a:off x="1361440" y="3926840"/>
            <a:ext cx="322580" cy="30988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3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外轮廓尺寸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尺寸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 descr="110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5" y="2413000"/>
            <a:ext cx="5405120" cy="3041015"/>
          </a:xfrm>
          <a:prstGeom prst="rect">
            <a:avLst/>
          </a:prstGeom>
        </p:spPr>
      </p:pic>
      <p:pic>
        <p:nvPicPr>
          <p:cNvPr id="3" name="图片 2" descr="2022-12-08 08-52-01屏幕截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765" y="2413000"/>
            <a:ext cx="5407025" cy="30416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12800" y="897890"/>
          <a:ext cx="10084435" cy="48710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1970"/>
                <a:gridCol w="905510"/>
                <a:gridCol w="3063240"/>
                <a:gridCol w="1950720"/>
                <a:gridCol w="1173480"/>
                <a:gridCol w="2469515"/>
              </a:tblGrid>
              <a:tr h="7892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spc="12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检测项名称</a:t>
                      </a:r>
                      <a:endParaRPr lang="zh-CN" altLang="en-US" sz="1400" spc="12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判定标准定义</a:t>
                      </a:r>
                      <a:endParaRPr lang="zh-CN" altLang="en-US" sz="1400" spc="12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endParaRPr lang="zh-CN" altLang="en-US" sz="1400" spc="12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结论</a:t>
                      </a:r>
                      <a:endParaRPr lang="zh-CN" altLang="en-US" sz="1400" spc="12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spc="12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400" spc="12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anchor="ctr">
                    <a:solidFill>
                      <a:schemeClr val="accent2"/>
                    </a:solidFill>
                  </a:tcPr>
                </a:tc>
              </a:tr>
              <a:tr h="18795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kern="1200" spc="12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en-US" altLang="zh-CN" sz="1200" kern="1200" spc="12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dirty="0">
                          <a:effectLst/>
                          <a:sym typeface="+mn-ea"/>
                        </a:rPr>
                        <a:t>异物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面积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&gt;1mm*1mm</a:t>
                      </a:r>
                      <a:r>
                        <a:rPr lang="zh-CN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且螺丝中间部分有风险检测不到，处于牙峰之间且不高于牙峰的异物检测不到</a:t>
                      </a:r>
                      <a:endParaRPr lang="zh-CN" altLang="en-US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spc="12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无不良样品</a:t>
                      </a:r>
                      <a:endParaRPr lang="zh-CN" altLang="en-US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b="1" spc="12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spc="12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AI</a:t>
                      </a:r>
                      <a:r>
                        <a:rPr lang="zh-CN" altLang="en-US" sz="1200" spc="12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检测（螺纹中间部分检测，存在风险）</a:t>
                      </a:r>
                      <a:endParaRPr lang="zh-CN" altLang="en-US" sz="1200" spc="12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anchor="ctr"/>
                </a:tc>
              </a:tr>
              <a:tr h="3910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kern="1200" spc="12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endParaRPr lang="en-US" altLang="zh-CN" sz="1200" kern="1200" spc="12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  <a:sym typeface="+mn-ea"/>
                        </a:rPr>
                        <a:t>尺寸</a:t>
                      </a:r>
                      <a:endParaRPr lang="zh-CN" altLang="en-US" sz="1600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u="none" strike="noStrike" kern="1200" spc="12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公差±</a:t>
                      </a:r>
                      <a:r>
                        <a:rPr lang="en-US" altLang="zh-CN" sz="1200" u="none" strike="noStrike" kern="1200" spc="12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0.1</a:t>
                      </a:r>
                      <a:endParaRPr lang="en-US" altLang="zh-CN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kern="1200" spc="12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实物样品</a:t>
                      </a:r>
                      <a:endParaRPr lang="zh-CN" altLang="en-US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spc="12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可行</a:t>
                      </a:r>
                      <a:endParaRPr lang="zh-CN" altLang="en-US" sz="1200" spc="12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spc="12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样品是否垂直摆放影响测量准确度</a:t>
                      </a:r>
                      <a:endParaRPr lang="zh-CN" altLang="en-US" sz="1200" spc="12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77800" marR="177800" marT="6350" marB="6350" anchor="ctr"/>
                </a:tc>
              </a:tr>
              <a:tr h="44908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kern="1200" spc="12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endParaRPr lang="en-US" altLang="zh-CN" sz="1200" kern="1200" spc="12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dirty="0">
                          <a:effectLst/>
                          <a:sym typeface="+mn-ea"/>
                        </a:rPr>
                        <a:t>牙峰毛刺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u="none" strike="noStrike" kern="1200" spc="12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缺失大于</a:t>
                      </a:r>
                      <a:r>
                        <a:rPr lang="en-US" altLang="zh-CN" sz="1200" u="none" strike="noStrike" kern="1200" spc="12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0.5mm</a:t>
                      </a:r>
                      <a:endParaRPr lang="zh-CN" altLang="en-US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kern="1200" spc="12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无不良样品</a:t>
                      </a:r>
                      <a:endParaRPr lang="zh-CN" altLang="en-US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u="none" strike="noStrike" kern="1200" spc="12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有风险</a:t>
                      </a:r>
                      <a:endParaRPr lang="zh-CN" altLang="en-US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200" spc="12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中间区域检测不到</a:t>
                      </a:r>
                      <a:endParaRPr lang="zh-CN" altLang="en-US" sz="1200" kern="1200" spc="12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177800" marR="177800" marT="6350" marB="6350" anchor="ctr"/>
                </a:tc>
              </a:tr>
              <a:tr h="5730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kern="1200" spc="12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endParaRPr lang="en-US" altLang="zh-CN" sz="1200" kern="1200" spc="12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牙峰缺失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kern="1200" spc="12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缺失大于</a:t>
                      </a:r>
                      <a:r>
                        <a:rPr lang="en-US" altLang="zh-CN" sz="1200" u="none" strike="noStrike" kern="1200" spc="12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0.5mm</a:t>
                      </a:r>
                      <a:endParaRPr lang="zh-CN" altLang="en-US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kern="1200" spc="12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无不良样品</a:t>
                      </a:r>
                      <a:endParaRPr lang="zh-CN" altLang="en-US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u="none" strike="noStrike" kern="1200" spc="12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有风险</a:t>
                      </a:r>
                      <a:endParaRPr lang="zh-CN" altLang="en-US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spc="12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中间区域检测不到</a:t>
                      </a:r>
                      <a:endParaRPr lang="zh-CN" altLang="en-US" sz="1200" kern="1200" spc="12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77800" marR="177800" marT="6350" marB="6350" anchor="ctr"/>
                </a:tc>
              </a:tr>
              <a:tr h="2935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200" kern="1200" spc="12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endParaRPr lang="en-US" altLang="zh-CN" sz="1200" kern="1200" spc="12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u="none" strike="noStrike" kern="1200" spc="12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77800" marR="177800" marT="6350" marB="63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200" spc="12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anchor="ctr"/>
                </a:tc>
              </a:tr>
              <a:tr h="45352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spc="12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备注：螺纹中间部分，检测存在风险。</a:t>
                      </a:r>
                      <a:r>
                        <a:rPr lang="zh-CN" altLang="en-US" sz="2000" b="1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（玻璃转盘飞拍也有风险）</a:t>
                      </a:r>
                      <a:endParaRPr lang="zh-CN" altLang="en-US" sz="2000" b="1" kern="120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77800" marR="177800" marT="6350" marB="635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784922" y="544195"/>
            <a:ext cx="707970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3843124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、视觉架设方案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1081389"/>
          <a:ext cx="10830656" cy="494093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5731795"/>
                <a:gridCol w="1618593"/>
                <a:gridCol w="1978493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牙峰毛刺，牙峰缺失，异物</a:t>
                      </a:r>
                      <a:endParaRPr kumimoji="0" lang="zh-CN" alt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40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MV-CA050-10GM</a:t>
                      </a:r>
                      <a:endParaRPr lang="en-US" altLang="zh-CN" sz="14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62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2448*2048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62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靶面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2/3  3.45um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26mm*26mm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300us 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增益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marL="0"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02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50mm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99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点光源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784922" y="2257063"/>
            <a:ext cx="439837" cy="266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87615" y="4213184"/>
            <a:ext cx="185195" cy="208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71709" y="4670055"/>
            <a:ext cx="701101" cy="2819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65" y="4952019"/>
            <a:ext cx="426757" cy="39627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95" y="4834136"/>
            <a:ext cx="426757" cy="3962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4" y="2273171"/>
            <a:ext cx="4541720" cy="21426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06" y="2208418"/>
            <a:ext cx="2433961" cy="198116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962400" y="451945"/>
            <a:ext cx="6870700" cy="922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3843124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、视觉架设方案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1043634"/>
          <a:ext cx="11322094" cy="479835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48491"/>
                <a:gridCol w="6115699"/>
                <a:gridCol w="1639614"/>
                <a:gridCol w="1818290"/>
              </a:tblGrid>
              <a:tr h="337939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7939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牙峰毛刺，牙峰缺失，异物</a:t>
                      </a:r>
                      <a:endParaRPr kumimoji="0" lang="zh-CN" alt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18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MV-CA050-10GM</a:t>
                      </a:r>
                      <a:endParaRPr lang="en-US" sz="14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03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391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2448*2048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03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靶面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2/3  3.45um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391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mm*26mm</a:t>
                      </a:r>
                      <a:endParaRPr 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391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300us 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增益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62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50mm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391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点光源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784922" y="2257063"/>
            <a:ext cx="439837" cy="266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87615" y="4213184"/>
            <a:ext cx="185195" cy="208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86" y="2298823"/>
            <a:ext cx="756269" cy="70224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06" y="2311219"/>
            <a:ext cx="756269" cy="7022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38" y="2523281"/>
            <a:ext cx="6386113" cy="8611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56" y="3310948"/>
            <a:ext cx="5936494" cy="21261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94" y="2388574"/>
            <a:ext cx="342930" cy="624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00" y="2482180"/>
            <a:ext cx="342930" cy="624894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962400" y="451945"/>
            <a:ext cx="6870700" cy="922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3843124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040765" y="908685"/>
          <a:ext cx="10173970" cy="520636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72260"/>
                <a:gridCol w="5495290"/>
                <a:gridCol w="1471930"/>
                <a:gridCol w="1634490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外轮廓尺寸（正面）</a:t>
                      </a:r>
                      <a:endParaRPr kumimoji="0" lang="zh-CN" alt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65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MV-CA050-10GM</a:t>
                      </a:r>
                      <a:endParaRPr lang="en-US" sz="14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8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753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2448*2048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356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靶面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2/3  3.45um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06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31.2*26.2mm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19.3*16.2mm</a:t>
                      </a:r>
                      <a:endParaRPr 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6905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曝光时间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17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视清双远心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87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平行面光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784922" y="2257063"/>
            <a:ext cx="439837" cy="266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87615" y="4213184"/>
            <a:ext cx="185195" cy="208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34" name="组合 33"/>
          <p:cNvGrpSpPr/>
          <p:nvPr/>
        </p:nvGrpSpPr>
        <p:grpSpPr>
          <a:xfrm>
            <a:off x="1820545" y="2107565"/>
            <a:ext cx="4796342" cy="3512185"/>
            <a:chOff x="486643" y="6589"/>
            <a:chExt cx="6723883" cy="5124273"/>
          </a:xfrm>
        </p:grpSpPr>
        <p:grpSp>
          <p:nvGrpSpPr>
            <p:cNvPr id="9235" name="组合 47"/>
            <p:cNvGrpSpPr/>
            <p:nvPr/>
          </p:nvGrpSpPr>
          <p:grpSpPr>
            <a:xfrm>
              <a:off x="486643" y="175007"/>
              <a:ext cx="6723883" cy="4955688"/>
              <a:chOff x="486643" y="173861"/>
              <a:chExt cx="6723883" cy="4923254"/>
            </a:xfrm>
          </p:grpSpPr>
          <p:grpSp>
            <p:nvGrpSpPr>
              <p:cNvPr id="9236" name="组合 55"/>
              <p:cNvGrpSpPr/>
              <p:nvPr/>
            </p:nvGrpSpPr>
            <p:grpSpPr>
              <a:xfrm>
                <a:off x="532495" y="173861"/>
                <a:ext cx="6678031" cy="4923254"/>
                <a:chOff x="839" y="268"/>
                <a:chExt cx="10516" cy="7589"/>
              </a:xfrm>
            </p:grpSpPr>
            <p:sp>
              <p:nvSpPr>
                <p:cNvPr id="9237" name="矩形 67"/>
                <p:cNvSpPr/>
                <p:nvPr/>
              </p:nvSpPr>
              <p:spPr>
                <a:xfrm>
                  <a:off x="4049" y="268"/>
                  <a:ext cx="6807" cy="1256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ctr" anchorCtr="0"/>
                <a:lstStyle/>
                <a:p>
                  <a:pPr algn="ctr"/>
                  <a:r>
                    <a:rPr lang="en-US" altLang="en-US" sz="1400" dirty="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MV-CA050-10GM</a:t>
                  </a:r>
                  <a:r>
                    <a:rPr lang="zh-CN" altLang="en-US" sz="1400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rPr>
                    <a:t>相机</a:t>
                  </a:r>
                  <a:r>
                    <a:rPr lang="en-US" altLang="zh-CN" sz="1400">
                      <a:solidFill>
                        <a:srgbClr val="FFFF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rPr>
                    <a:t>+</a:t>
                  </a:r>
                  <a:r>
                    <a:rPr lang="en-US" altLang="zh-CN" sz="1400" b="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lt"/>
                      <a:sym typeface="Arial" panose="020B0604020202020204" pitchFamily="34" charset="0"/>
                    </a:rPr>
                    <a:t>DTCM230-42</a:t>
                  </a:r>
                  <a:r>
                    <a:rPr lang="zh-CN" altLang="en-US" sz="1400">
                      <a:solidFill>
                        <a:srgbClr val="FFFF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rPr>
                    <a:t>远</a:t>
                  </a:r>
                  <a:r>
                    <a:rPr lang="zh-CN" altLang="en-US" sz="1400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rPr>
                    <a:t>心镜头</a:t>
                  </a:r>
                  <a:endParaRPr lang="zh-CN" altLang="en-US" sz="1400" dirty="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38" name="矩形 68"/>
                <p:cNvSpPr/>
                <p:nvPr/>
              </p:nvSpPr>
              <p:spPr>
                <a:xfrm>
                  <a:off x="5249" y="7144"/>
                  <a:ext cx="6106" cy="71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ctr" anchorCtr="0"/>
                <a:lstStyle/>
                <a:p>
                  <a:pPr algn="ctr"/>
                  <a:r>
                    <a:rPr lang="en-US" altLang="zh-CN" sz="1400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rPr>
                    <a:t>BSY-01-PHFS5050-W</a:t>
                  </a:r>
                  <a:endParaRPr lang="en-US" altLang="zh-CN" sz="1400" dirty="0"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39" name="矩形 69"/>
                <p:cNvSpPr/>
                <p:nvPr/>
              </p:nvSpPr>
              <p:spPr>
                <a:xfrm>
                  <a:off x="6038" y="6346"/>
                  <a:ext cx="1402" cy="559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ctr" anchorCtr="0"/>
                <a:lstStyle/>
                <a:p>
                  <a:pPr algn="ctr"/>
                  <a:r>
                    <a:rPr lang="zh-CN" altLang="en-US" sz="1400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sym typeface="Arial" panose="020B0604020202020204" pitchFamily="34" charset="0"/>
                    </a:rPr>
                    <a:t>工件</a:t>
                  </a:r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9241" name="直接箭头连接符 71"/>
                <p:cNvCxnSpPr>
                  <a:stCxn id="9245" idx="3"/>
                  <a:endCxn id="9239" idx="1"/>
                </p:cNvCxnSpPr>
                <p:nvPr/>
              </p:nvCxnSpPr>
              <p:spPr>
                <a:xfrm>
                  <a:off x="3564" y="5593"/>
                  <a:ext cx="2474" cy="1033"/>
                </a:xfrm>
                <a:prstGeom prst="straightConnector1">
                  <a:avLst/>
                </a:prstGeom>
                <a:ln w="6350" cap="flat" cmpd="sng">
                  <a:solidFill>
                    <a:schemeClr val="accent1"/>
                  </a:solidFill>
                  <a:prstDash val="solid"/>
                  <a:miter/>
                  <a:headEnd type="none" w="med" len="med"/>
                  <a:tailEnd type="arrow" w="med" len="med"/>
                </a:ln>
              </p:spPr>
            </p:cxnSp>
            <p:grpSp>
              <p:nvGrpSpPr>
                <p:cNvPr id="9242" name="组合 72"/>
                <p:cNvGrpSpPr/>
                <p:nvPr/>
              </p:nvGrpSpPr>
              <p:grpSpPr>
                <a:xfrm>
                  <a:off x="839" y="2144"/>
                  <a:ext cx="6370" cy="4161"/>
                  <a:chOff x="391603" y="1138982"/>
                  <a:chExt cx="2974793" cy="2210154"/>
                </a:xfrm>
              </p:grpSpPr>
              <p:sp>
                <p:nvSpPr>
                  <p:cNvPr id="9243" name="文本框 3"/>
                  <p:cNvSpPr/>
                  <p:nvPr/>
                </p:nvSpPr>
                <p:spPr>
                  <a:xfrm>
                    <a:off x="2111247" y="1806357"/>
                    <a:ext cx="1255149" cy="27583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>
                    <a:solidFill>
                      <a:srgbClr val="BABABA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r>
                      <a:rPr lang="en-US" altLang="zh-CN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110±20mm</a:t>
                    </a:r>
                    <a:endParaRPr lang="en-US" altLang="zh-CN" sz="140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244" name="直接连接符 75"/>
                  <p:cNvSpPr/>
                  <p:nvPr/>
                </p:nvSpPr>
                <p:spPr>
                  <a:xfrm rot="5400000" flipV="1">
                    <a:off x="1972393" y="-80728"/>
                    <a:ext cx="30239" cy="2469658"/>
                  </a:xfrm>
                  <a:prstGeom prst="line">
                    <a:avLst/>
                  </a:prstGeom>
                  <a:ln w="28575" cap="flat" cmpd="sng">
                    <a:solidFill>
                      <a:schemeClr val="accent1"/>
                    </a:solidFill>
                    <a:prstDash val="sysDash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245" name="矩形 76"/>
                  <p:cNvSpPr/>
                  <p:nvPr/>
                </p:nvSpPr>
                <p:spPr>
                  <a:xfrm rot="-5400000">
                    <a:off x="1588658" y="2870941"/>
                    <a:ext cx="149803" cy="350168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 cap="flat" cmpd="sng">
                    <a:solidFill>
                      <a:srgbClr val="42719B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 anchorCtr="0"/>
                  <a:lstStyle/>
                  <a:p>
                    <a:endParaRPr lang="zh-CN" altLang="zh-CN" sz="1100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246" name="直接连接符 77"/>
                  <p:cNvSpPr/>
                  <p:nvPr/>
                </p:nvSpPr>
                <p:spPr>
                  <a:xfrm>
                    <a:off x="391603" y="3339611"/>
                    <a:ext cx="1809592" cy="9525"/>
                  </a:xfrm>
                  <a:prstGeom prst="line">
                    <a:avLst/>
                  </a:prstGeom>
                  <a:ln w="28575" cap="flat" cmpd="sng">
                    <a:solidFill>
                      <a:schemeClr val="accent1"/>
                    </a:solidFill>
                    <a:prstDash val="sysDash"/>
                    <a:miter/>
                    <a:headEnd type="none" w="med" len="med"/>
                    <a:tailEnd type="none" w="med" len="med"/>
                  </a:ln>
                </p:spPr>
              </p:sp>
              <p:cxnSp>
                <p:nvCxnSpPr>
                  <p:cNvPr id="9247" name="直接箭头连接符 78"/>
                  <p:cNvCxnSpPr/>
                  <p:nvPr/>
                </p:nvCxnSpPr>
                <p:spPr>
                  <a:xfrm flipH="1" flipV="1">
                    <a:off x="1872471" y="1223106"/>
                    <a:ext cx="8997" cy="1642095"/>
                  </a:xfrm>
                  <a:prstGeom prst="straightConnector1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miter/>
                    <a:headEnd type="triangle" w="med" len="med"/>
                    <a:tailEnd type="triangle" w="med" len="med"/>
                  </a:ln>
                </p:spPr>
              </p:cxnSp>
            </p:grpSp>
          </p:grpSp>
          <p:cxnSp>
            <p:nvCxnSpPr>
              <p:cNvPr id="9249" name="直接箭头连接符 59"/>
              <p:cNvCxnSpPr/>
              <p:nvPr/>
            </p:nvCxnSpPr>
            <p:spPr>
              <a:xfrm>
                <a:off x="1711012" y="3639914"/>
                <a:ext cx="12235" cy="382927"/>
              </a:xfrm>
              <a:prstGeom prst="straightConnector1">
                <a:avLst/>
              </a:prstGeom>
              <a:ln w="28575" cap="flat" cmpd="sng">
                <a:solidFill>
                  <a:srgbClr val="FF0000"/>
                </a:solidFill>
                <a:prstDash val="solid"/>
                <a:miter/>
                <a:headEnd type="triangle" w="med" len="med"/>
                <a:tailEnd type="triangle" w="med" len="med"/>
              </a:ln>
            </p:spPr>
          </p:cxnSp>
          <p:sp>
            <p:nvSpPr>
              <p:cNvPr id="9250" name="直接连接符 60"/>
              <p:cNvSpPr/>
              <p:nvPr/>
            </p:nvSpPr>
            <p:spPr>
              <a:xfrm>
                <a:off x="486738" y="3610683"/>
                <a:ext cx="2460940" cy="1163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ash"/>
                <a:miter/>
                <a:headEnd type="none" w="med" len="med"/>
                <a:tailEnd type="none" w="med" len="med"/>
              </a:ln>
            </p:spPr>
          </p:sp>
          <p:sp>
            <p:nvSpPr>
              <p:cNvPr id="9251" name="文本框 3"/>
              <p:cNvSpPr/>
              <p:nvPr/>
            </p:nvSpPr>
            <p:spPr>
              <a:xfrm>
                <a:off x="486643" y="4344614"/>
                <a:ext cx="1342750" cy="29460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BABABA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r>
                  <a:rPr lang="en-US" altLang="zh-CN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40±40mm</a:t>
                </a:r>
                <a:endParaRPr lang="zh-CN" alt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9252" name="图片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4380" y="6589"/>
              <a:ext cx="299370" cy="5382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53" name="图片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7113" y="512317"/>
              <a:ext cx="329609" cy="9223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54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1768461" y="4390353"/>
              <a:ext cx="1012777" cy="46824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5006975" y="4584700"/>
            <a:ext cx="1001395" cy="234950"/>
            <a:chOff x="8581" y="6636"/>
            <a:chExt cx="1577" cy="370"/>
          </a:xfrm>
        </p:grpSpPr>
        <p:pic>
          <p:nvPicPr>
            <p:cNvPr id="4" name="图片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700" y="6548"/>
              <a:ext cx="336" cy="5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8894" y="6323"/>
              <a:ext cx="370" cy="996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10" name="直接箭头连接符 78"/>
          <p:cNvCxnSpPr/>
          <p:nvPr/>
        </p:nvCxnSpPr>
        <p:spPr>
          <a:xfrm>
            <a:off x="3476853" y="4694385"/>
            <a:ext cx="1388745" cy="635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miter/>
            <a:headEnd type="triangle" w="med" len="med"/>
            <a:tailEnd type="triangle" w="med" len="med"/>
          </a:ln>
        </p:spPr>
      </p:cxnSp>
      <p:cxnSp>
        <p:nvCxnSpPr>
          <p:cNvPr id="11" name="直接箭头连接符 71"/>
          <p:cNvCxnSpPr/>
          <p:nvPr/>
        </p:nvCxnSpPr>
        <p:spPr>
          <a:xfrm>
            <a:off x="3257193" y="5338484"/>
            <a:ext cx="552450" cy="176530"/>
          </a:xfrm>
          <a:prstGeom prst="straightConnector1">
            <a:avLst/>
          </a:prstGeom>
          <a:ln w="6350" cap="flat" cmpd="sng">
            <a:solidFill>
              <a:schemeClr val="accent1"/>
            </a:solidFill>
            <a:prstDash val="solid"/>
            <a:miter/>
            <a:headEnd type="none" w="med" len="med"/>
            <a:tailEnd type="arrow" w="med" len="med"/>
          </a:ln>
        </p:spPr>
      </p:cxnSp>
      <p:sp>
        <p:nvSpPr>
          <p:cNvPr id="12" name="文本框 3"/>
          <p:cNvSpPr/>
          <p:nvPr/>
        </p:nvSpPr>
        <p:spPr>
          <a:xfrm>
            <a:off x="3608933" y="4347631"/>
            <a:ext cx="1217491" cy="23242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ABAB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110±20mm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493651" y="4597665"/>
            <a:ext cx="694159" cy="33401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4" name="直接箭头连接符 59"/>
          <p:cNvCxnSpPr/>
          <p:nvPr/>
        </p:nvCxnSpPr>
        <p:spPr>
          <a:xfrm flipH="1" flipV="1">
            <a:off x="2270378" y="4740018"/>
            <a:ext cx="550545" cy="1270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miter/>
            <a:headEnd type="triangle" w="med" len="med"/>
            <a:tailEnd type="triangle" w="med" len="med"/>
          </a:ln>
        </p:spPr>
      </p:cxnSp>
      <p:sp>
        <p:nvSpPr>
          <p:cNvPr id="15" name="文本框 3"/>
          <p:cNvSpPr/>
          <p:nvPr/>
        </p:nvSpPr>
        <p:spPr>
          <a:xfrm>
            <a:off x="1863090" y="4343552"/>
            <a:ext cx="957823" cy="2032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ABAB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r>
              <a:rPr lang="en-US" altLang="zh-CN" sz="11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20±40mm</a:t>
            </a:r>
            <a:endParaRPr lang="zh-CN" altLang="en-US" sz="11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67"/>
          <p:cNvSpPr/>
          <p:nvPr/>
        </p:nvSpPr>
        <p:spPr>
          <a:xfrm>
            <a:off x="5007610" y="3859530"/>
            <a:ext cx="2454910" cy="56197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en-US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MV-CA050-10GM</a:t>
            </a: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相机</a:t>
            </a:r>
            <a:r>
              <a:rPr lang="en-US" altLang="zh-CN" sz="1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+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Arial" panose="020B0604020202020204" pitchFamily="34" charset="0"/>
              </a:rPr>
              <a:t>DTCM230-26</a:t>
            </a:r>
            <a:r>
              <a: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远</a:t>
            </a: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心镜头</a:t>
            </a: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17" name="直接箭头连接符 71"/>
          <p:cNvCxnSpPr/>
          <p:nvPr/>
        </p:nvCxnSpPr>
        <p:spPr>
          <a:xfrm>
            <a:off x="1568728" y="4097694"/>
            <a:ext cx="252095" cy="483870"/>
          </a:xfrm>
          <a:prstGeom prst="straightConnector1">
            <a:avLst/>
          </a:prstGeom>
          <a:ln w="6350" cap="flat" cmpd="sng">
            <a:solidFill>
              <a:schemeClr val="accent1"/>
            </a:solidFill>
            <a:prstDash val="solid"/>
            <a:miter/>
            <a:headEnd type="none" w="med" len="med"/>
            <a:tailEnd type="arrow" w="med" len="med"/>
          </a:ln>
        </p:spPr>
      </p:cxnSp>
      <p:sp>
        <p:nvSpPr>
          <p:cNvPr id="18" name="矩形 68"/>
          <p:cNvSpPr/>
          <p:nvPr/>
        </p:nvSpPr>
        <p:spPr>
          <a:xfrm>
            <a:off x="1084580" y="3580130"/>
            <a:ext cx="1736090" cy="28130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DTCL-36-3W-G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067503" y="513080"/>
            <a:ext cx="66862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4" y="263525"/>
            <a:ext cx="3879127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、视觉方案配置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1645" y="758191"/>
          <a:ext cx="11381740" cy="609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405"/>
                <a:gridCol w="1755140"/>
                <a:gridCol w="2647950"/>
                <a:gridCol w="1040765"/>
                <a:gridCol w="926465"/>
                <a:gridCol w="1750695"/>
                <a:gridCol w="1925320"/>
              </a:tblGrid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625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主机</a:t>
                      </a: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C4(AI)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1T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固态硬盘，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10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个网口，内存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32G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V21-windonws</a:t>
                      </a:r>
                      <a:r>
                        <a:rPr lang="zh-CN" altLang="en-US" sz="1800" dirty="0"/>
                        <a:t>多线程</a:t>
                      </a:r>
                      <a:endParaRPr lang="zh-CN" altLang="en-US" sz="1800" dirty="0"/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5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15.6</a:t>
                      </a:r>
                      <a:r>
                        <a:rPr lang="zh-CN" altLang="en-US" sz="1800" dirty="0"/>
                        <a:t>寸</a:t>
                      </a:r>
                      <a:endParaRPr lang="zh-CN" altLang="en-US" sz="1800" dirty="0"/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5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BSY-CA050-10GM</a:t>
                      </a:r>
                      <a:endParaRPr lang="en-US" sz="18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500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万相机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312"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镜头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MFA230-S50</a:t>
                      </a:r>
                      <a:endParaRPr lang="en-US" altLang="zh-CN" sz="1800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加三个接圈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50mm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312">
                <a:tc vMerge="1"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  <a:sym typeface="Arial" panose="020B0604020202020204" pitchFamily="34" charset="0"/>
                        </a:rPr>
                        <a:t>DTCM230-42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远心镜头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312">
                <a:tc vMerge="1"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DTCM230-26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远心镜头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312"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BSY-01-SPL08-75.5-W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点光源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312">
                <a:tc vMerge="1"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BSY-01-PHFS2727-W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平行背光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 vMerge="1"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DTCL-36-3W-G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远心背光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光源控制器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BSY-CPL0540A-4TD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路数字控制器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389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BSY-APS2460B-4TD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路数字控制器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6890"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BSY-CPL0530B-4TD</a:t>
                      </a:r>
                      <a:endParaRPr lang="zh-CN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1</a:t>
                      </a:r>
                      <a:endParaRPr lang="zh-CN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远心背光控制器</a:t>
                      </a:r>
                      <a:endParaRPr lang="zh-CN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06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通讯方式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网口通讯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  <a:endParaRPr lang="zh-CN" altLang="en-US" sz="1200" spc="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  <a:endParaRPr lang="zh-CN" altLang="en-US" sz="6000" b="1" spc="600" dirty="0">
              <a:ln w="19050">
                <a:noFill/>
                <a:prstDash val="solid"/>
              </a:ln>
              <a:solidFill>
                <a:srgbClr val="F37A29"/>
              </a:solidFill>
              <a:latin typeface="黑体" panose="02010609060101010101" charset="-122"/>
              <a:ea typeface="黑体" panose="02010609060101010101" charset="-122"/>
              <a:cs typeface="阿里巴巴普惠体 Heavy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源于视觉，不止视觉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49695" y="1300874"/>
            <a:ext cx="2704465" cy="2886236"/>
            <a:chOff x="5323982" y="1694701"/>
            <a:chExt cx="2331248" cy="3193878"/>
          </a:xfrm>
        </p:grpSpPr>
        <p:sp>
          <p:nvSpPr>
            <p:cNvPr id="6" name="TextBox 2"/>
            <p:cNvSpPr>
              <a:spLocks noChangeArrowheads="1"/>
            </p:cNvSpPr>
            <p:nvPr/>
          </p:nvSpPr>
          <p:spPr bwMode="auto">
            <a:xfrm>
              <a:off x="6092812" y="1694701"/>
              <a:ext cx="1158240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" name="TextBox 2"/>
            <p:cNvSpPr>
              <a:spLocks noChangeArrowheads="1"/>
            </p:cNvSpPr>
            <p:nvPr/>
          </p:nvSpPr>
          <p:spPr bwMode="auto">
            <a:xfrm>
              <a:off x="6068661" y="2244194"/>
              <a:ext cx="1573979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设备结构说明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" name="TextBox 2"/>
            <p:cNvSpPr>
              <a:spLocks noChangeArrowheads="1"/>
            </p:cNvSpPr>
            <p:nvPr/>
          </p:nvSpPr>
          <p:spPr bwMode="auto">
            <a:xfrm>
              <a:off x="6082909" y="2772311"/>
              <a:ext cx="1334037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设备尺寸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TextBox 2"/>
            <p:cNvSpPr>
              <a:spLocks noChangeArrowheads="1"/>
            </p:cNvSpPr>
            <p:nvPr/>
          </p:nvSpPr>
          <p:spPr bwMode="auto">
            <a:xfrm>
              <a:off x="6070594" y="3323523"/>
              <a:ext cx="1480635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设备工艺说明 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TextBox 2"/>
            <p:cNvSpPr>
              <a:spLocks noChangeArrowheads="1"/>
            </p:cNvSpPr>
            <p:nvPr/>
          </p:nvSpPr>
          <p:spPr bwMode="auto">
            <a:xfrm>
              <a:off x="6082503" y="3875155"/>
              <a:ext cx="1572576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检测说明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TextBox 2"/>
            <p:cNvSpPr>
              <a:spLocks noChangeArrowheads="1"/>
            </p:cNvSpPr>
            <p:nvPr/>
          </p:nvSpPr>
          <p:spPr bwMode="auto">
            <a:xfrm>
              <a:off x="6093162" y="4481022"/>
              <a:ext cx="1562068" cy="407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视觉方案总结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3" name="矩形: 圆角 3"/>
            <p:cNvSpPr/>
            <p:nvPr/>
          </p:nvSpPr>
          <p:spPr>
            <a:xfrm>
              <a:off x="5327764" y="1722372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矩形: 圆角 37"/>
            <p:cNvSpPr/>
            <p:nvPr/>
          </p:nvSpPr>
          <p:spPr>
            <a:xfrm>
              <a:off x="5327764" y="282343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17" name="矩形: 圆角 43"/>
            <p:cNvSpPr/>
            <p:nvPr/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19" name="矩形: 圆角 44"/>
            <p:cNvSpPr/>
            <p:nvPr/>
          </p:nvSpPr>
          <p:spPr>
            <a:xfrm>
              <a:off x="5327764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0" name="矩形: 圆角 46"/>
            <p:cNvSpPr/>
            <p:nvPr/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  <p:sp>
          <p:nvSpPr>
            <p:cNvPr id="21" name="矩形: 圆角 66"/>
            <p:cNvSpPr/>
            <p:nvPr/>
          </p:nvSpPr>
          <p:spPr>
            <a:xfrm>
              <a:off x="5323982" y="4491055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6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</p:grpSp>
      <p:sp>
        <p:nvSpPr>
          <p:cNvPr id="46" name="TextBox 2"/>
          <p:cNvSpPr>
            <a:spLocks noChangeArrowheads="1"/>
          </p:cNvSpPr>
          <p:nvPr/>
        </p:nvSpPr>
        <p:spPr bwMode="auto">
          <a:xfrm>
            <a:off x="7342186" y="4316846"/>
            <a:ext cx="154760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视觉架设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8" name="TextBox 2"/>
          <p:cNvSpPr>
            <a:spLocks noChangeArrowheads="1"/>
          </p:cNvSpPr>
          <p:nvPr/>
        </p:nvSpPr>
        <p:spPr bwMode="auto">
          <a:xfrm>
            <a:off x="7327900" y="4814570"/>
            <a:ext cx="170561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视觉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方案配置</a:t>
            </a: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" name="矩形: 圆角 37"/>
          <p:cNvSpPr/>
          <p:nvPr/>
        </p:nvSpPr>
        <p:spPr>
          <a:xfrm>
            <a:off x="6466147" y="4314788"/>
            <a:ext cx="626450" cy="325324"/>
          </a:xfrm>
          <a:prstGeom prst="roundRect">
            <a:avLst/>
          </a:prstGeom>
          <a:solidFill>
            <a:srgbClr val="D6680F"/>
          </a:solidFill>
          <a:ln>
            <a:solidFill>
              <a:srgbClr val="D66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7</a:t>
            </a:r>
            <a:endParaRPr lang="zh-CN" altLang="en-US" b="1" dirty="0"/>
          </a:p>
        </p:txBody>
      </p:sp>
      <p:sp>
        <p:nvSpPr>
          <p:cNvPr id="52" name="矩形: 圆角 43"/>
          <p:cNvSpPr/>
          <p:nvPr/>
        </p:nvSpPr>
        <p:spPr>
          <a:xfrm>
            <a:off x="6466066" y="4816970"/>
            <a:ext cx="626450" cy="3253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BFBFBF"/>
                </a:solidFill>
              </a:rPr>
              <a:t>8</a:t>
            </a:r>
            <a:endParaRPr lang="zh-CN" altLang="en-US" b="1" dirty="0">
              <a:solidFill>
                <a:srgbClr val="BFBFBF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08025" y="1268095"/>
          <a:ext cx="10630535" cy="4781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015"/>
                <a:gridCol w="360680"/>
                <a:gridCol w="288290"/>
                <a:gridCol w="2843530"/>
                <a:gridCol w="5621020"/>
              </a:tblGrid>
              <a:tr h="4864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新宋体" panose="02010609030101010101" charset="-122"/>
                          <a:sym typeface="+mn-ea"/>
                        </a:rPr>
                        <a:t>2022112402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910"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622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螺丝内部螺纹检测</a:t>
                      </a:r>
                      <a:endParaRPr kumimoji="0" lang="zh-CN" alt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3975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8274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  </a:t>
                      </a:r>
                      <a:r>
                        <a:rPr lang="en-US" altLang="zh-CN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100Pcs/min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6242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kumimoji="0" lang="zh-CN" alt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牙峰毛刺，牙峰缺失，异物</a:t>
                      </a:r>
                      <a:endParaRPr kumimoji="0" lang="zh-CN" alt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/>
                      <a:endParaRPr lang="zh-CN" altLang="en-US" sz="1400" b="1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6416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异物</a:t>
                      </a:r>
                      <a:endParaRPr lang="zh-CN" altLang="en-US" sz="16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352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牙峰毛刺，牙峰缺失</a:t>
                      </a:r>
                      <a:endParaRPr kumimoji="0" lang="zh-CN" alt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34480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台阶尺寸测量</a:t>
                      </a:r>
                      <a:endParaRPr lang="zh-CN" altLang="en-US" sz="16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内外径测量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r="12294"/>
          <a:stretch>
            <a:fillRect/>
          </a:stretch>
        </p:blipFill>
        <p:spPr>
          <a:xfrm>
            <a:off x="6624893" y="1502978"/>
            <a:ext cx="3864431" cy="230609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设备尺寸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037089" y="4394658"/>
            <a:ext cx="845627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产品</a:t>
            </a:r>
            <a:endParaRPr lang="zh-CN" altLang="en-US" sz="200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42815" y="942695"/>
            <a:ext cx="3306614" cy="28271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42815" y="3834585"/>
            <a:ext cx="3324011" cy="2433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35189" y="1346117"/>
            <a:ext cx="3720962" cy="41662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22068" y="1932005"/>
            <a:ext cx="3075670" cy="236427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4299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设备结构说明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708" y="1714499"/>
            <a:ext cx="5479958" cy="37801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8680" y="1147817"/>
            <a:ext cx="4209939" cy="4972511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5391566" y="2321199"/>
            <a:ext cx="672465" cy="409575"/>
          </a:xfrm>
          <a:prstGeom prst="wedgeRoundRectCallout">
            <a:avLst>
              <a:gd name="adj1" fmla="val -215312"/>
              <a:gd name="adj2" fmla="val 387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料仓</a:t>
            </a:r>
            <a:endParaRPr lang="zh-CN" altLang="en-US" sz="1600"/>
          </a:p>
        </p:txBody>
      </p:sp>
      <p:sp>
        <p:nvSpPr>
          <p:cNvPr id="8" name="圆角矩形标注 7"/>
          <p:cNvSpPr/>
          <p:nvPr/>
        </p:nvSpPr>
        <p:spPr>
          <a:xfrm>
            <a:off x="5194935" y="3224497"/>
            <a:ext cx="901065" cy="409575"/>
          </a:xfrm>
          <a:prstGeom prst="wedgeRoundRectCallout">
            <a:avLst>
              <a:gd name="adj1" fmla="val -180168"/>
              <a:gd name="adj2" fmla="val 822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振动盘</a:t>
            </a:r>
            <a:endParaRPr lang="zh-CN" altLang="en-US" sz="1600"/>
          </a:p>
        </p:txBody>
      </p:sp>
      <p:sp>
        <p:nvSpPr>
          <p:cNvPr id="27" name="圆角矩形标注 26"/>
          <p:cNvSpPr/>
          <p:nvPr/>
        </p:nvSpPr>
        <p:spPr>
          <a:xfrm>
            <a:off x="7018406" y="1325863"/>
            <a:ext cx="806450" cy="314325"/>
          </a:xfrm>
          <a:prstGeom prst="wedgeRoundRectCallout">
            <a:avLst>
              <a:gd name="adj1" fmla="val 37862"/>
              <a:gd name="adj2" fmla="val 3897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OK</a:t>
            </a:r>
            <a:r>
              <a:rPr lang="zh-CN" altLang="en-US" sz="1400"/>
              <a:t>下料</a:t>
            </a:r>
            <a:endParaRPr lang="zh-CN" altLang="en-US" sz="1400"/>
          </a:p>
        </p:txBody>
      </p:sp>
      <p:sp>
        <p:nvSpPr>
          <p:cNvPr id="28" name="圆角矩形标注 27"/>
          <p:cNvSpPr/>
          <p:nvPr/>
        </p:nvSpPr>
        <p:spPr>
          <a:xfrm>
            <a:off x="8171612" y="1305915"/>
            <a:ext cx="854075" cy="314325"/>
          </a:xfrm>
          <a:prstGeom prst="wedgeRoundRectCallout">
            <a:avLst>
              <a:gd name="adj1" fmla="val -27799"/>
              <a:gd name="adj2" fmla="val 378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NG</a:t>
            </a:r>
            <a:r>
              <a:rPr lang="zh-CN" altLang="en-US" sz="1400"/>
              <a:t>下料</a:t>
            </a:r>
            <a:endParaRPr lang="zh-CN" altLang="en-US" sz="1400"/>
          </a:p>
        </p:txBody>
      </p:sp>
      <p:sp>
        <p:nvSpPr>
          <p:cNvPr id="29" name="圆角矩形标注 28"/>
          <p:cNvSpPr/>
          <p:nvPr/>
        </p:nvSpPr>
        <p:spPr>
          <a:xfrm>
            <a:off x="9372443" y="1275534"/>
            <a:ext cx="584835" cy="314325"/>
          </a:xfrm>
          <a:prstGeom prst="wedgeRoundRectCallout">
            <a:avLst>
              <a:gd name="adj1" fmla="val -123682"/>
              <a:gd name="adj2" fmla="val 4369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漏检</a:t>
            </a:r>
            <a:endParaRPr lang="zh-CN" altLang="en-US" sz="1400"/>
          </a:p>
        </p:txBody>
      </p:sp>
      <p:sp>
        <p:nvSpPr>
          <p:cNvPr id="31" name="圆角矩形标注 30"/>
          <p:cNvSpPr/>
          <p:nvPr/>
        </p:nvSpPr>
        <p:spPr>
          <a:xfrm>
            <a:off x="6398613" y="5540663"/>
            <a:ext cx="1263827" cy="314325"/>
          </a:xfrm>
          <a:prstGeom prst="wedgeRoundRectCallout">
            <a:avLst>
              <a:gd name="adj1" fmla="val 52557"/>
              <a:gd name="adj2" fmla="val -2917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5</a:t>
            </a:r>
            <a:r>
              <a:rPr lang="zh-CN" altLang="en-US" sz="1400" dirty="0"/>
              <a:t>组视觉</a:t>
            </a:r>
            <a:r>
              <a:rPr lang="zh-CN" sz="1400" dirty="0"/>
              <a:t>检测</a:t>
            </a:r>
            <a:endParaRPr lang="zh-CN" sz="1400" dirty="0"/>
          </a:p>
        </p:txBody>
      </p:sp>
      <p:sp>
        <p:nvSpPr>
          <p:cNvPr id="34" name="圆角矩形标注 33"/>
          <p:cNvSpPr/>
          <p:nvPr/>
        </p:nvSpPr>
        <p:spPr>
          <a:xfrm>
            <a:off x="10434751" y="5574872"/>
            <a:ext cx="576580" cy="314325"/>
          </a:xfrm>
          <a:prstGeom prst="wedgeRoundRectCallout">
            <a:avLst>
              <a:gd name="adj1" fmla="val -173628"/>
              <a:gd name="adj2" fmla="val -6414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进料</a:t>
            </a:r>
            <a:endParaRPr lang="zh-CN" altLang="en-US" sz="1400"/>
          </a:p>
        </p:txBody>
      </p:sp>
      <p:sp>
        <p:nvSpPr>
          <p:cNvPr id="15" name="圆角矩形标注 33"/>
          <p:cNvSpPr/>
          <p:nvPr/>
        </p:nvSpPr>
        <p:spPr>
          <a:xfrm>
            <a:off x="9722802" y="5560342"/>
            <a:ext cx="576580" cy="314325"/>
          </a:xfrm>
          <a:prstGeom prst="wedgeRoundRectCallout">
            <a:avLst>
              <a:gd name="adj1" fmla="val -102363"/>
              <a:gd name="adj2" fmla="val -5383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导向</a:t>
            </a:r>
            <a:endParaRPr lang="zh-CN" altLang="en-US" sz="1400" dirty="0"/>
          </a:p>
        </p:txBody>
      </p:sp>
      <p:sp>
        <p:nvSpPr>
          <p:cNvPr id="16" name="圆角矩形标注 33"/>
          <p:cNvSpPr/>
          <p:nvPr/>
        </p:nvSpPr>
        <p:spPr>
          <a:xfrm>
            <a:off x="8645413" y="5574872"/>
            <a:ext cx="926804" cy="314325"/>
          </a:xfrm>
          <a:prstGeom prst="wedgeRoundRectCallout">
            <a:avLst>
              <a:gd name="adj1" fmla="val -7636"/>
              <a:gd name="adj2" fmla="val -4425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产品感应</a:t>
            </a:r>
            <a:endParaRPr lang="zh-CN" altLang="en-US" sz="1400" dirty="0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8779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、设备工艺说明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26" y="1415961"/>
            <a:ext cx="5894429" cy="40152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292" y="1415961"/>
            <a:ext cx="3635392" cy="3618924"/>
          </a:xfrm>
          <a:prstGeom prst="rect">
            <a:avLst/>
          </a:prstGeom>
        </p:spPr>
      </p:pic>
      <p:sp>
        <p:nvSpPr>
          <p:cNvPr id="22" name="圆角矩形标注 21"/>
          <p:cNvSpPr/>
          <p:nvPr/>
        </p:nvSpPr>
        <p:spPr>
          <a:xfrm>
            <a:off x="4917104" y="1101198"/>
            <a:ext cx="601345" cy="295275"/>
          </a:xfrm>
          <a:prstGeom prst="wedgeRoundRectCallout">
            <a:avLst>
              <a:gd name="adj1" fmla="val -122769"/>
              <a:gd name="adj2" fmla="val 7969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200">
                <a:sym typeface="+mn-ea"/>
              </a:rPr>
              <a:t>进料</a:t>
            </a:r>
            <a:endParaRPr lang="zh-CN" sz="1200"/>
          </a:p>
        </p:txBody>
      </p:sp>
      <p:sp>
        <p:nvSpPr>
          <p:cNvPr id="23" name="圆角矩形标注 22"/>
          <p:cNvSpPr/>
          <p:nvPr/>
        </p:nvSpPr>
        <p:spPr>
          <a:xfrm>
            <a:off x="381739" y="3475299"/>
            <a:ext cx="768481" cy="1296060"/>
          </a:xfrm>
          <a:prstGeom prst="wedgeRoundRectCallout">
            <a:avLst>
              <a:gd name="adj1" fmla="val 205494"/>
              <a:gd name="adj2" fmla="val 354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ym typeface="+mn-ea"/>
              </a:rPr>
              <a:t>牙峰缺失、毛刺、异物检测</a:t>
            </a:r>
            <a:endParaRPr lang="zh-CN" sz="1200" dirty="0"/>
          </a:p>
        </p:txBody>
      </p:sp>
      <p:sp>
        <p:nvSpPr>
          <p:cNvPr id="25" name="圆角矩形标注 24"/>
          <p:cNvSpPr/>
          <p:nvPr/>
        </p:nvSpPr>
        <p:spPr>
          <a:xfrm>
            <a:off x="1867657" y="1097621"/>
            <a:ext cx="719455" cy="264160"/>
          </a:xfrm>
          <a:prstGeom prst="wedgeRoundRectCallout">
            <a:avLst>
              <a:gd name="adj1" fmla="val 50176"/>
              <a:gd name="adj2" fmla="val 194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ym typeface="+mn-ea"/>
              </a:rPr>
              <a:t>OK</a:t>
            </a:r>
            <a:r>
              <a:rPr lang="zh-CN" altLang="en-US" sz="1200">
                <a:sym typeface="+mn-ea"/>
              </a:rPr>
              <a:t>下料</a:t>
            </a:r>
            <a:endParaRPr lang="zh-CN" altLang="en-US" sz="1200">
              <a:sym typeface="+mn-ea"/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2805120" y="1100406"/>
            <a:ext cx="728980" cy="264160"/>
          </a:xfrm>
          <a:prstGeom prst="wedgeRoundRectCallout">
            <a:avLst>
              <a:gd name="adj1" fmla="val 15853"/>
              <a:gd name="adj2" fmla="val 1908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ym typeface="+mn-ea"/>
              </a:rPr>
              <a:t>NG</a:t>
            </a:r>
            <a:r>
              <a:rPr lang="zh-CN" altLang="en-US" sz="1200" dirty="0">
                <a:sym typeface="+mn-ea"/>
              </a:rPr>
              <a:t>下料</a:t>
            </a:r>
            <a:endParaRPr lang="zh-CN" altLang="en-US" sz="1200" dirty="0">
              <a:sym typeface="+mn-ea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3970116" y="1097621"/>
            <a:ext cx="537845" cy="264160"/>
          </a:xfrm>
          <a:prstGeom prst="wedgeRoundRectCallout">
            <a:avLst>
              <a:gd name="adj1" fmla="val -14817"/>
              <a:gd name="adj2" fmla="val 1617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ym typeface="+mn-ea"/>
              </a:rPr>
              <a:t>漏检</a:t>
            </a:r>
            <a:endParaRPr lang="zh-CN" altLang="en-US" sz="1200">
              <a:sym typeface="+mn-ea"/>
            </a:endParaRPr>
          </a:p>
        </p:txBody>
      </p:sp>
      <p:sp>
        <p:nvSpPr>
          <p:cNvPr id="28" name="环形箭头 27"/>
          <p:cNvSpPr/>
          <p:nvPr/>
        </p:nvSpPr>
        <p:spPr>
          <a:xfrm rot="15360000">
            <a:off x="2333641" y="2585309"/>
            <a:ext cx="1927860" cy="2014220"/>
          </a:xfrm>
          <a:prstGeom prst="circularArrow">
            <a:avLst>
              <a:gd name="adj1" fmla="val 5028"/>
              <a:gd name="adj2" fmla="val 944478"/>
              <a:gd name="adj3" fmla="val 19967095"/>
              <a:gd name="adj4" fmla="val 7438141"/>
              <a:gd name="adj5" fmla="val 103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248775" y="5229860"/>
            <a:ext cx="12668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视觉架设</a:t>
            </a:r>
            <a:endParaRPr lang="zh-CN" altLang="en-US" sz="200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20878" y="5681919"/>
            <a:ext cx="150568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视觉架设备</a:t>
            </a:r>
            <a:endParaRPr lang="zh-CN" altLang="en-US" sz="200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6" name="圆角矩形标注 22"/>
          <p:cNvSpPr/>
          <p:nvPr/>
        </p:nvSpPr>
        <p:spPr>
          <a:xfrm>
            <a:off x="554756" y="2101275"/>
            <a:ext cx="611441" cy="505460"/>
          </a:xfrm>
          <a:prstGeom prst="wedgeRoundRectCallout">
            <a:avLst>
              <a:gd name="adj1" fmla="val 241811"/>
              <a:gd name="adj2" fmla="val 1778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ym typeface="+mn-ea"/>
              </a:rPr>
              <a:t>尺寸检测</a:t>
            </a:r>
            <a:endParaRPr lang="zh-CN" sz="1200" dirty="0"/>
          </a:p>
        </p:txBody>
      </p:sp>
      <p:sp>
        <p:nvSpPr>
          <p:cNvPr id="2" name="圆角矩形标注 22"/>
          <p:cNvSpPr/>
          <p:nvPr/>
        </p:nvSpPr>
        <p:spPr>
          <a:xfrm>
            <a:off x="4339054" y="5523290"/>
            <a:ext cx="611441" cy="505460"/>
          </a:xfrm>
          <a:prstGeom prst="wedgeRoundRectCallout">
            <a:avLst>
              <a:gd name="adj1" fmla="val -50660"/>
              <a:gd name="adj2" fmla="val -2801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ym typeface="+mn-ea"/>
              </a:rPr>
              <a:t>产品感应</a:t>
            </a:r>
            <a:endParaRPr lang="zh-CN" sz="1200" dirty="0"/>
          </a:p>
        </p:txBody>
      </p:sp>
      <p:sp>
        <p:nvSpPr>
          <p:cNvPr id="11" name="圆角矩形标注 22"/>
          <p:cNvSpPr/>
          <p:nvPr/>
        </p:nvSpPr>
        <p:spPr>
          <a:xfrm>
            <a:off x="5342816" y="5442039"/>
            <a:ext cx="611441" cy="505460"/>
          </a:xfrm>
          <a:prstGeom prst="wedgeRoundRectCallout">
            <a:avLst>
              <a:gd name="adj1" fmla="val -208727"/>
              <a:gd name="adj2" fmla="val -3613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ym typeface="+mn-ea"/>
              </a:rPr>
              <a:t>导向机构</a:t>
            </a:r>
            <a:endParaRPr lang="zh-CN" sz="1200" dirty="0"/>
          </a:p>
        </p:txBody>
      </p:sp>
      <p:sp>
        <p:nvSpPr>
          <p:cNvPr id="13" name="圆角矩形标注 22"/>
          <p:cNvSpPr/>
          <p:nvPr/>
        </p:nvSpPr>
        <p:spPr>
          <a:xfrm>
            <a:off x="7939292" y="5176520"/>
            <a:ext cx="611441" cy="505460"/>
          </a:xfrm>
          <a:prstGeom prst="wedgeRoundRectCallout">
            <a:avLst>
              <a:gd name="adj1" fmla="val 139587"/>
              <a:gd name="adj2" fmla="val -3178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rgbClr val="FFFFFF"/>
                </a:solidFill>
                <a:sym typeface="+mn-ea"/>
              </a:rPr>
              <a:t>视</a:t>
            </a:r>
            <a:r>
              <a:rPr lang="zh-CN" altLang="en-US" sz="12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sym typeface="+mn-ea"/>
              </a:rPr>
              <a:t>觉机构</a:t>
            </a:r>
            <a:endParaRPr lang="zh-CN" sz="1200" dirty="0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44360" y="59162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机构后面需加一页供料系统说明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M8</a:t>
                      </a:r>
                      <a:r>
                        <a:rPr lang="zh-CN" altLang="en-US" sz="1600" dirty="0"/>
                        <a:t>螺丝牙峰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异物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5" y="2577109"/>
            <a:ext cx="4385419" cy="242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75" y="2577109"/>
            <a:ext cx="5828425" cy="257524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M8</a:t>
                      </a:r>
                      <a:r>
                        <a:rPr lang="zh-CN" altLang="en-US" sz="1600" dirty="0"/>
                        <a:t>螺丝牙峰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牙峰毛刺，牙峰缺失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71" y="2371207"/>
            <a:ext cx="7405923" cy="31805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61744" y="1116965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53"/>
                <a:gridCol w="1145540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M6</a:t>
                      </a:r>
                      <a:r>
                        <a:rPr lang="zh-CN" altLang="en-US" sz="1600" dirty="0"/>
                        <a:t>螺丝牙峰</a:t>
                      </a: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牙峰毛刺，牙峰缺失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检测判定标准：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spc="12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4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1" y="2549748"/>
            <a:ext cx="3331770" cy="27873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03" y="2549748"/>
            <a:ext cx="3331770" cy="27873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38" y="2552455"/>
            <a:ext cx="3328534" cy="27846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0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ABLE_BEAUTIFY" val="smartTable{cf37d5f8-f551-4dff-90ff-9dd85a95a8da}"/>
</p:tagLst>
</file>

<file path=ppt/tags/tag10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2.xml><?xml version="1.0" encoding="utf-8"?>
<p:tagLst xmlns:p="http://schemas.openxmlformats.org/presentationml/2006/main">
  <p:tag name="KSO_WM_FULL_TEXT_BEAUTIFY_COPY_ID" val="3"/>
</p:tagLst>
</file>

<file path=ppt/tags/tag103.xml><?xml version="1.0" encoding="utf-8"?>
<p:tagLst xmlns:p="http://schemas.openxmlformats.org/presentationml/2006/main">
  <p:tag name="KSO_WM_FULL_TEXT_BEAUTIFY_COPY_ID" val="10"/>
</p:tagLst>
</file>

<file path=ppt/tags/tag104.xml><?xml version="1.0" encoding="utf-8"?>
<p:tagLst xmlns:p="http://schemas.openxmlformats.org/presentationml/2006/main">
  <p:tag name="KSO_WM_UNIT_TABLE_BEAUTIFY" val="smartTable{cf37d5f8-f551-4dff-90ff-9dd85a95a8da}"/>
</p:tagLst>
</file>

<file path=ppt/tags/tag10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6.xml><?xml version="1.0" encoding="utf-8"?>
<p:tagLst xmlns:p="http://schemas.openxmlformats.org/presentationml/2006/main">
  <p:tag name="KSO_WM_FULL_TEXT_BEAUTIFY_COPY_ID" val="3"/>
</p:tagLst>
</file>

<file path=ppt/tags/tag107.xml><?xml version="1.0" encoding="utf-8"?>
<p:tagLst xmlns:p="http://schemas.openxmlformats.org/presentationml/2006/main">
  <p:tag name="KSO_WM_FULL_TEXT_BEAUTIFY_COPY_ID" val="10"/>
</p:tagLst>
</file>

<file path=ppt/tags/tag108.xml><?xml version="1.0" encoding="utf-8"?>
<p:tagLst xmlns:p="http://schemas.openxmlformats.org/presentationml/2006/main">
  <p:tag name="KSO_WM_UNIT_TABLE_BEAUTIFY" val="smartTable{cf37d5f8-f551-4dff-90ff-9dd85a95a8da}"/>
</p:tagLst>
</file>

<file path=ppt/tags/tag10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FULL_TEXT_BEAUTIFY_COPY_ID" val="3"/>
</p:tagLst>
</file>

<file path=ppt/tags/tag111.xml><?xml version="1.0" encoding="utf-8"?>
<p:tagLst xmlns:p="http://schemas.openxmlformats.org/presentationml/2006/main">
  <p:tag name="KSO_WM_FULL_TEXT_BEAUTIFY_COPY_ID" val="10"/>
</p:tagLst>
</file>

<file path=ppt/tags/tag112.xml><?xml version="1.0" encoding="utf-8"?>
<p:tagLst xmlns:p="http://schemas.openxmlformats.org/presentationml/2006/main">
  <p:tag name="KSO_WM_UNIT_TABLE_BEAUTIFY" val="smartTable{cf37d5f8-f551-4dff-90ff-9dd85a95a8da}"/>
</p:tagLst>
</file>

<file path=ppt/tags/tag11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4.xml><?xml version="1.0" encoding="utf-8"?>
<p:tagLst xmlns:p="http://schemas.openxmlformats.org/presentationml/2006/main">
  <p:tag name="KSO_WM_FULL_TEXT_BEAUTIFY_COPY_ID" val="3"/>
</p:tagLst>
</file>

<file path=ppt/tags/tag115.xml><?xml version="1.0" encoding="utf-8"?>
<p:tagLst xmlns:p="http://schemas.openxmlformats.org/presentationml/2006/main">
  <p:tag name="KSO_WM_FULL_TEXT_BEAUTIFY_COPY_ID" val="10"/>
</p:tagLst>
</file>

<file path=ppt/tags/tag116.xml><?xml version="1.0" encoding="utf-8"?>
<p:tagLst xmlns:p="http://schemas.openxmlformats.org/presentationml/2006/main">
  <p:tag name="KSO_WM_UNIT_TABLE_BEAUTIFY" val="smartTable{df0d8998-f4f3-46d2-b5a2-ea0aece305d1}"/>
  <p:tag name="TABLE_ENDDRAG_ORIGIN_RECT" val="745*295"/>
  <p:tag name="TABLE_ENDDRAG_RECT" val="95*81*745*295"/>
  <p:tag name="TABLE_AUTOADJUST_FLAG" val="1"/>
</p:tagLst>
</file>

<file path=ppt/tags/tag11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8.xml><?xml version="1.0" encoding="utf-8"?>
<p:tagLst xmlns:p="http://schemas.openxmlformats.org/presentationml/2006/main">
  <p:tag name="KSO_WM_FULL_TEXT_BEAUTIFY_COPY_ID" val="3"/>
</p:tagLst>
</file>

<file path=ppt/tags/tag119.xml><?xml version="1.0" encoding="utf-8"?>
<p:tagLst xmlns:p="http://schemas.openxmlformats.org/presentationml/2006/main">
  <p:tag name="KSO_WM_UNIT_TABLE_BEAUTIFY" val="smartTable{cf37d5f8-f551-4dff-90ff-9dd85a95a8da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1.xml><?xml version="1.0" encoding="utf-8"?>
<p:tagLst xmlns:p="http://schemas.openxmlformats.org/presentationml/2006/main">
  <p:tag name="KSO_WM_FULL_TEXT_BEAUTIFY_COPY_ID" val="3"/>
</p:tagLst>
</file>

<file path=ppt/tags/tag122.xml><?xml version="1.0" encoding="utf-8"?>
<p:tagLst xmlns:p="http://schemas.openxmlformats.org/presentationml/2006/main">
  <p:tag name="KSO_WM_UNIT_TABLE_BEAUTIFY" val="smartTable{cf37d5f8-f551-4dff-90ff-9dd85a95a8da}"/>
</p:tagLst>
</file>

<file path=ppt/tags/tag12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4.xml><?xml version="1.0" encoding="utf-8"?>
<p:tagLst xmlns:p="http://schemas.openxmlformats.org/presentationml/2006/main">
  <p:tag name="KSO_WM_FULL_TEXT_BEAUTIFY_COPY_ID" val="3"/>
</p:tagLst>
</file>

<file path=ppt/tags/tag125.xml><?xml version="1.0" encoding="utf-8"?>
<p:tagLst xmlns:p="http://schemas.openxmlformats.org/presentationml/2006/main">
  <p:tag name="KSO_WM_UNIT_TABLE_BEAUTIFY" val="smartTable{cf37d5f8-f551-4dff-90ff-9dd85a95a8da}"/>
  <p:tag name="TABLE_ENDDRAG_ORIGIN_RECT" val="801*409"/>
  <p:tag name="TABLE_ENDDRAG_RECT" val="81*71*801*409"/>
</p:tagLst>
</file>

<file path=ppt/tags/tag12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7.xml><?xml version="1.0" encoding="utf-8"?>
<p:tagLst xmlns:p="http://schemas.openxmlformats.org/presentationml/2006/main">
  <p:tag name="KSO_WM_FULL_TEXT_BEAUTIFY_COPY_ID" val="3"/>
</p:tagLst>
</file>

<file path=ppt/tags/tag128.xml><?xml version="1.0" encoding="utf-8"?>
<p:tagLst xmlns:p="http://schemas.openxmlformats.org/presentationml/2006/main">
  <p:tag name="KSO_WM_UNIT_TABLE_BEAUTIFY" val="smartTable{254daf79-d011-4d99-afef-c6e068268b0b}"/>
  <p:tag name="TABLE_ENDDRAG_ORIGIN_RECT" val="896*389"/>
  <p:tag name="TABLE_ENDDRAG_RECT" val="36*66*896*389"/>
</p:tagLst>
</file>

<file path=ppt/tags/tag12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1.xml><?xml version="1.0" encoding="utf-8"?>
<p:tagLst xmlns:p="http://schemas.openxmlformats.org/presentationml/2006/main">
  <p:tag name="COMMONDATA" val="eyJoZGlkIjoiZTFiYTBkNTdjMzVlMDU5Yjg0ZGYxZjQ0ZWFjZWJkMDYifQ=="/>
  <p:tag name="KSO_WPP_MARK_KEY" val="246ab172-ecb6-4df2-a83f-ccb3f78b0048"/>
  <p:tag name="commondata" val="eyJoZGlkIjoiNTQwZmI4YTliYzc1OGM5MGJkYzZhODhjODY1MDE4ZjE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4.xml><?xml version="1.0" encoding="utf-8"?>
<p:tagLst xmlns:p="http://schemas.openxmlformats.org/presentationml/2006/main">
  <p:tag name="KSO_WM_FULL_TEXT_BEAUTIFY_COPY_ID" val="17"/>
</p:tagLst>
</file>

<file path=ppt/tags/tag65.xml><?xml version="1.0" encoding="utf-8"?>
<p:tagLst xmlns:p="http://schemas.openxmlformats.org/presentationml/2006/main">
  <p:tag name="KSO_WM_FULL_TEXT_BEAUTIFY_COPY_ID" val="10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10"/>
</p:tagLst>
</file>

<file path=ppt/tags/tag68.xml><?xml version="1.0" encoding="utf-8"?>
<p:tagLst xmlns:p="http://schemas.openxmlformats.org/presentationml/2006/main">
  <p:tag name="KSO_WM_FULL_TEXT_BEAUTIFY_COPY_ID" val="10"/>
</p:tagLst>
</file>

<file path=ppt/tags/tag69.xml><?xml version="1.0" encoding="utf-8"?>
<p:tagLst xmlns:p="http://schemas.openxmlformats.org/presentationml/2006/main">
  <p:tag name="KSO_WM_FULL_TEXT_BEAUTIFY_COPY_ID" val="1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10"/>
</p:tagLst>
</file>

<file path=ppt/tags/tag71.xml><?xml version="1.0" encoding="utf-8"?>
<p:tagLst xmlns:p="http://schemas.openxmlformats.org/presentationml/2006/main">
  <p:tag name="KSO_WM_FULL_TEXT_BEAUTIFY_COPY_ID" val="17"/>
</p:tagLst>
</file>

<file path=ppt/tags/tag72.xml><?xml version="1.0" encoding="utf-8"?>
<p:tagLst xmlns:p="http://schemas.openxmlformats.org/presentationml/2006/main">
  <p:tag name="KSO_WM_FULL_TEXT_BEAUTIFY_COPY_ID" val="10"/>
</p:tagLst>
</file>

<file path=ppt/tags/tag73.xml><?xml version="1.0" encoding="utf-8"?>
<p:tagLst xmlns:p="http://schemas.openxmlformats.org/presentationml/2006/main">
  <p:tag name="KSO_WM_FULL_TEXT_BEAUTIFY_COPY_ID" val="17"/>
</p:tagLst>
</file>

<file path=ppt/tags/tag74.xml><?xml version="1.0" encoding="utf-8"?>
<p:tagLst xmlns:p="http://schemas.openxmlformats.org/presentationml/2006/main">
  <p:tag name="KSO_WM_FULL_TEXT_BEAUTIFY_COPY_ID" val="10"/>
</p:tagLst>
</file>

<file path=ppt/tags/tag75.xml><?xml version="1.0" encoding="utf-8"?>
<p:tagLst xmlns:p="http://schemas.openxmlformats.org/presentationml/2006/main">
  <p:tag name="KSO_WM_FULL_TEXT_BEAUTIFY_COPY_ID" val="10"/>
</p:tagLst>
</file>

<file path=ppt/tags/tag76.xml><?xml version="1.0" encoding="utf-8"?>
<p:tagLst xmlns:p="http://schemas.openxmlformats.org/presentationml/2006/main">
  <p:tag name="KSO_WM_FULL_TEXT_BEAUTIFY_COPY_ID" val="10"/>
</p:tagLst>
</file>

<file path=ppt/tags/tag77.xml><?xml version="1.0" encoding="utf-8"?>
<p:tagLst xmlns:p="http://schemas.openxmlformats.org/presentationml/2006/main">
  <p:tag name="KSO_WM_FULL_TEXT_BEAUTIFY_COPY_ID" val="10"/>
</p:tagLst>
</file>

<file path=ppt/tags/tag7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7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1.xml><?xml version="1.0" encoding="utf-8"?>
<p:tagLst xmlns:p="http://schemas.openxmlformats.org/presentationml/2006/main">
  <p:tag name="KSO_WM_FULL_TEXT_BEAUTIFY_COPY_ID" val="3"/>
</p:tagLst>
</file>

<file path=ppt/tags/tag82.xml><?xml version="1.0" encoding="utf-8"?>
<p:tagLst xmlns:p="http://schemas.openxmlformats.org/presentationml/2006/main">
  <p:tag name="KSO_WM_UNIT_TABLE_BEAUTIFY" val="smartTable{7e76ee10-4feb-455b-9e33-1720ca76e298}"/>
  <p:tag name="TABLE_ENDDRAG_ORIGIN_RECT" val="837*366"/>
  <p:tag name="TABLE_ENDDRAG_RECT" val="55*99*837*366"/>
</p:tagLst>
</file>

<file path=ppt/tags/tag8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84.xml><?xml version="1.0" encoding="utf-8"?>
<p:tagLst xmlns:p="http://schemas.openxmlformats.org/presentationml/2006/main">
  <p:tag name="KSO_WM_FULL_TEXT_BEAUTIFY_COPY_ID" val="3"/>
</p:tagLst>
</file>

<file path=ppt/tags/tag85.xml><?xml version="1.0" encoding="utf-8"?>
<p:tagLst xmlns:p="http://schemas.openxmlformats.org/presentationml/2006/main">
  <p:tag name="KSO_WM_FULL_TEXT_BEAUTIFY_COPY_ID" val="10"/>
</p:tagLst>
</file>

<file path=ppt/tags/tag86.xml><?xml version="1.0" encoding="utf-8"?>
<p:tagLst xmlns:p="http://schemas.openxmlformats.org/presentationml/2006/main">
  <p:tag name="KSO_WM_UNIT_PLACING_PICTURE_USER_VIEWPORT" val="{&quot;height&quot;:4452.170078740158,&quot;width&quot;:5207.266141732283}"/>
</p:tagLst>
</file>

<file path=ppt/tags/tag87.xml><?xml version="1.0" encoding="utf-8"?>
<p:tagLst xmlns:p="http://schemas.openxmlformats.org/presentationml/2006/main">
  <p:tag name="KSO_WM_UNIT_PLACING_PICTURE_USER_VIEWPORT" val="{&quot;height&quot;:3831.7244094488187,&quot;width&quot;:5234.662992125985}"/>
</p:tagLst>
</file>

<file path=ppt/tags/tag88.xml><?xml version="1.0" encoding="utf-8"?>
<p:tagLst xmlns:p="http://schemas.openxmlformats.org/presentationml/2006/main">
  <p:tag name="KSO_WM_UNIT_PLACING_PICTURE_USER_VIEWPORT" val="{&quot;height&quot;:6561.055118110236,&quot;width&quot;:5859.7826771653545}"/>
</p:tagLst>
</file>

<file path=ppt/tags/tag89.xml><?xml version="1.0" encoding="utf-8"?>
<p:tagLst xmlns:p="http://schemas.openxmlformats.org/presentationml/2006/main">
  <p:tag name="KSO_WM_UNIT_PLACING_PICTURE_USER_VIEWPORT" val="{&quot;height&quot;:3723.259842519685,&quot;width&quot;:4843.574803149606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1.xml><?xml version="1.0" encoding="utf-8"?>
<p:tagLst xmlns:p="http://schemas.openxmlformats.org/presentationml/2006/main">
  <p:tag name="KSO_WM_FULL_TEXT_BEAUTIFY_COPY_ID" val="3"/>
</p:tagLst>
</file>

<file path=ppt/tags/tag92.xml><?xml version="1.0" encoding="utf-8"?>
<p:tagLst xmlns:p="http://schemas.openxmlformats.org/presentationml/2006/main">
  <p:tag name="KSO_WM_FULL_TEXT_BEAUTIFY_COPY_ID" val="10"/>
</p:tagLst>
</file>

<file path=ppt/tags/tag93.xml><?xml version="1.0" encoding="utf-8"?>
<p:tagLst xmlns:p="http://schemas.openxmlformats.org/presentationml/2006/main">
  <p:tag name="KSO_WM_UNIT_PLACING_PICTURE_USER_VIEWPORT" val="{&quot;height&quot;:7830.725984251969,&quot;width&quot;:6629.825196850394}"/>
</p:tagLst>
</file>

<file path=ppt/tags/tag9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5.xml><?xml version="1.0" encoding="utf-8"?>
<p:tagLst xmlns:p="http://schemas.openxmlformats.org/presentationml/2006/main">
  <p:tag name="KSO_WM_FULL_TEXT_BEAUTIFY_COPY_ID" val="3"/>
</p:tagLst>
</file>

<file path=ppt/tags/tag96.xml><?xml version="1.0" encoding="utf-8"?>
<p:tagLst xmlns:p="http://schemas.openxmlformats.org/presentationml/2006/main">
  <p:tag name="KSO_WM_FULL_TEXT_BEAUTIFY_COPY_ID" val="10"/>
</p:tagLst>
</file>

<file path=ppt/tags/tag9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8.xml><?xml version="1.0" encoding="utf-8"?>
<p:tagLst xmlns:p="http://schemas.openxmlformats.org/presentationml/2006/main">
  <p:tag name="KSO_WM_FULL_TEXT_BEAUTIFY_COPY_ID" val="3"/>
</p:tagLst>
</file>

<file path=ppt/tags/tag99.xml><?xml version="1.0" encoding="utf-8"?>
<p:tagLst xmlns:p="http://schemas.openxmlformats.org/presentationml/2006/main">
  <p:tag name="KSO_WM_FULL_TEXT_BEAUTIFY_COPY_ID" val="1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2161</Words>
  <Application>WPS 演示</Application>
  <PresentationFormat>宽屏</PresentationFormat>
  <Paragraphs>708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16</vt:i4>
      </vt:variant>
    </vt:vector>
  </HeadingPairs>
  <TitlesOfParts>
    <vt:vector size="43" baseType="lpstr">
      <vt:lpstr>Arial</vt:lpstr>
      <vt:lpstr>宋体</vt:lpstr>
      <vt:lpstr>Wingdings</vt:lpstr>
      <vt:lpstr>思源黑体</vt:lpstr>
      <vt:lpstr>黑体</vt:lpstr>
      <vt:lpstr>微软雅黑</vt:lpstr>
      <vt:lpstr>Wingdings</vt:lpstr>
      <vt:lpstr>汉仪雅酷黑 75W</vt:lpstr>
      <vt:lpstr>阿里巴巴普惠体 Heavy</vt:lpstr>
      <vt:lpstr>仿宋</vt:lpstr>
      <vt:lpstr>等线</vt:lpstr>
      <vt:lpstr>新宋体</vt:lpstr>
      <vt:lpstr>Helvetica Neue</vt:lpstr>
      <vt:lpstr>Helvetica Neue Light</vt:lpstr>
      <vt:lpstr>Arial Unicode MS</vt:lpstr>
      <vt:lpstr>等线 Light</vt:lpstr>
      <vt:lpstr>Calibri</vt:lpstr>
      <vt:lpstr>Office 主题​​</vt:lpstr>
      <vt:lpstr>自定义设计方案</vt:lpstr>
      <vt:lpstr>6_Office 主题​​</vt:lpstr>
      <vt:lpstr>3_Office 主题​​</vt:lpstr>
      <vt:lpstr>10_Office 主题​​</vt:lpstr>
      <vt:lpstr>13_Office 主题​​</vt:lpstr>
      <vt:lpstr>1_Office 主题​​</vt:lpstr>
      <vt:lpstr>2_Office 主题​​</vt:lpstr>
      <vt:lpstr>5_Office 主题​​</vt:lpstr>
      <vt:lpstr>7_Office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388</cp:revision>
  <dcterms:created xsi:type="dcterms:W3CDTF">2019-11-19T13:27:00Z</dcterms:created>
  <dcterms:modified xsi:type="dcterms:W3CDTF">2024-03-22T00:54:21Z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C7A318CF72844CD99D961CAF9AD77562_12</vt:lpwstr>
  </property>
</Properties>
</file>