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3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54" r:id="rId4"/>
    <p:sldMasterId id="2147483657" r:id="rId5"/>
    <p:sldMasterId id="2147483660" r:id="rId6"/>
    <p:sldMasterId id="2147483663" r:id="rId7"/>
    <p:sldMasterId id="2147483666" r:id="rId8"/>
    <p:sldMasterId id="2147483669" r:id="rId9"/>
    <p:sldMasterId id="2147483672" r:id="rId10"/>
    <p:sldMasterId id="2147483675" r:id="rId11"/>
    <p:sldMasterId id="2147483678" r:id="rId12"/>
    <p:sldMasterId id="2147483681" r:id="rId13"/>
  </p:sldMasterIdLst>
  <p:notesMasterIdLst>
    <p:notesMasterId r:id="rId16"/>
  </p:notesMasterIdLst>
  <p:sldIdLst>
    <p:sldId id="256" r:id="rId14"/>
    <p:sldId id="268" r:id="rId15"/>
    <p:sldId id="258" r:id="rId17"/>
    <p:sldId id="368" r:id="rId18"/>
    <p:sldId id="334" r:id="rId19"/>
    <p:sldId id="259" r:id="rId20"/>
    <p:sldId id="281" r:id="rId21"/>
    <p:sldId id="353" r:id="rId22"/>
    <p:sldId id="354" r:id="rId23"/>
    <p:sldId id="355" r:id="rId24"/>
    <p:sldId id="356" r:id="rId25"/>
    <p:sldId id="358" r:id="rId26"/>
    <p:sldId id="294" r:id="rId27"/>
    <p:sldId id="338" r:id="rId28"/>
    <p:sldId id="340" r:id="rId29"/>
    <p:sldId id="330" r:id="rId30"/>
    <p:sldId id="296" r:id="rId31"/>
    <p:sldId id="264" r:id="rId32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b" initials="w" lastIdx="1" clrIdx="0"/>
  <p:cmAuthor id="1" name="HESHILONG" initials="H" lastIdx="3" clrIdx="0"/>
  <p:cmAuthor id="2" name="作者" initials="A" lastIdx="0" clrIdx="1"/>
  <p:cmAuthor id="3" name="Author" initials="A" lastIdx="1" clrIdx="2"/>
  <p:cmAuthor id="4" name="Deanna Schuler (Bookey Consulting)" initials="D" lastIdx="2" clrIdx="0"/>
  <p:cmAuthor id="5" name="moliemylin" initials="m" lastIdx="1" clrIdx="0"/>
  <p:cmAuthor id="6" name="Xinxchen" initials="X" lastIdx="2" clrIdx="0"/>
  <p:cmAuthor id="7" name="S0209388" initials="S" lastIdx="0" clrIdx="0"/>
  <p:cmAuthor id="8" name="ShiauHuaSun" initials="S" lastIdx="3" clrIdx="0"/>
  <p:cmAuthor id="9" name="happyyao" initials="h" lastIdx="0" clrIdx="0"/>
  <p:cmAuthor id="10" name="jiantingchen" initials="j" lastIdx="4" clrIdx="1"/>
  <p:cmAuthor id="11" name="x1029157" initials="x" lastIdx="1" clrIdx="0"/>
  <p:cmAuthor id="12" name="zhipeng" initials="z" lastIdx="1" clrIdx="0"/>
  <p:cmAuthor id="13" name="Paula White (Silver Fox)" initials="P" lastIdx="4" clrIdx="0"/>
  <p:cmAuthor id="14" name="x0923560" initials="x" lastIdx="1" clrIdx="0"/>
  <p:cmAuthor id="15" name="zzhen.wang" initials="z" lastIdx="1" clrIdx="0"/>
  <p:cmAuthor id="18" name="auo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gs" Target="tags/tag112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18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25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8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90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2.xml"/><Relationship Id="rId6" Type="http://schemas.openxmlformats.org/officeDocument/2006/relationships/tags" Target="../tags/tag9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97.xml"/><Relationship Id="rId4" Type="http://schemas.openxmlformats.org/officeDocument/2006/relationships/image" Target="../media/image16.png"/><Relationship Id="rId3" Type="http://schemas.openxmlformats.org/officeDocument/2006/relationships/image" Target="../media/image24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00.xml"/><Relationship Id="rId4" Type="http://schemas.openxmlformats.org/officeDocument/2006/relationships/image" Target="../media/image19.png"/><Relationship Id="rId3" Type="http://schemas.openxmlformats.org/officeDocument/2006/relationships/image" Target="../media/image25.png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03.xml"/><Relationship Id="rId4" Type="http://schemas.openxmlformats.org/officeDocument/2006/relationships/image" Target="../media/image22.png"/><Relationship Id="rId3" Type="http://schemas.openxmlformats.org/officeDocument/2006/relationships/image" Target="../media/image26.png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jpeg"/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tags" Target="../tags/tag27.xml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tags" Target="../tags/tag51.xml"/><Relationship Id="rId4" Type="http://schemas.openxmlformats.org/officeDocument/2006/relationships/image" Target="../media/image13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image" Target="../media/image14.png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70.xml"/><Relationship Id="rId2" Type="http://schemas.openxmlformats.org/officeDocument/2006/relationships/tags" Target="../tags/tag53.xml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7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tags" Target="../tags/tag78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6.xml"/><Relationship Id="rId6" Type="http://schemas.openxmlformats.org/officeDocument/2006/relationships/tags" Target="../tags/tag8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945635" y="0"/>
            <a:ext cx="8246364" cy="6858000"/>
          </a:xfrm>
          <a:prstGeom prst="rect">
            <a:avLst/>
          </a:prstGeom>
        </p:spPr>
      </p:pic>
      <p:sp>
        <p:nvSpPr>
          <p:cNvPr id="3" name="path"/>
          <p:cNvSpPr/>
          <p:nvPr/>
        </p:nvSpPr>
        <p:spPr>
          <a:xfrm>
            <a:off x="0" y="0"/>
            <a:ext cx="1620011" cy="1620011"/>
          </a:xfrm>
          <a:custGeom>
            <a:avLst/>
            <a:gdLst/>
            <a:ahLst/>
            <a:cxnLst/>
            <a:rect l="0" t="0" r="0" b="0"/>
            <a:pathLst>
              <a:path w="2551" h="2551">
                <a:moveTo>
                  <a:pt x="0" y="0"/>
                </a:moveTo>
                <a:lnTo>
                  <a:pt x="0" y="2551"/>
                </a:lnTo>
                <a:lnTo>
                  <a:pt x="2551" y="0"/>
                </a:lnTo>
                <a:lnTo>
                  <a:pt x="0" y="0"/>
                </a:lnTo>
              </a:path>
            </a:pathLst>
          </a:custGeom>
          <a:solidFill>
            <a:srgbClr val="2E75B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3462528" cy="3262883"/>
          </a:xfrm>
          <a:prstGeom prst="rect">
            <a:avLst/>
          </a:prstGeom>
        </p:spPr>
      </p:pic>
      <p:sp>
        <p:nvSpPr>
          <p:cNvPr id="5" name="textbox 4"/>
          <p:cNvSpPr/>
          <p:nvPr/>
        </p:nvSpPr>
        <p:spPr>
          <a:xfrm>
            <a:off x="381488" y="1999398"/>
            <a:ext cx="8696325" cy="15951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3900" spc="66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</a:t>
            </a:r>
            <a:r>
              <a:rPr sz="3900" spc="53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司</a:t>
            </a:r>
            <a:endParaRPr lang="en-US" altLang="en-US" sz="39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8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98425" algn="l" rtl="0" eaLnBrk="0">
              <a:lnSpc>
                <a:spcPct val="97000"/>
              </a:lnSpc>
            </a:pPr>
            <a:r>
              <a:rPr lang="zh-CN" altLang="en-US" sz="3500" dirty="0">
                <a:ea typeface="宋体" panose="02010600030101010101" pitchFamily="2" charset="-122"/>
              </a:rPr>
              <a:t>福鼎</a:t>
            </a:r>
            <a:r>
              <a:rPr lang="zh-CN" altLang="en-US" sz="3500" dirty="0">
                <a:ea typeface="宋体" panose="02010600030101010101" pitchFamily="2" charset="-122"/>
              </a:rPr>
              <a:t>浩景</a:t>
            </a:r>
            <a:endParaRPr lang="zh-CN" altLang="en-US" sz="3500" dirty="0">
              <a:ea typeface="宋体" panose="02010600030101010101" pitchFamily="2" charset="-122"/>
            </a:endParaRPr>
          </a:p>
        </p:txBody>
      </p:sp>
      <p:sp>
        <p:nvSpPr>
          <p:cNvPr id="6" name="textbox 5"/>
          <p:cNvSpPr/>
          <p:nvPr/>
        </p:nvSpPr>
        <p:spPr>
          <a:xfrm>
            <a:off x="450723" y="5865379"/>
            <a:ext cx="3211829" cy="857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700" spc="8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源于视觉</a:t>
            </a:r>
            <a:r>
              <a:rPr sz="2700" spc="8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2700" spc="8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不止视</a:t>
            </a:r>
            <a:r>
              <a:rPr sz="2700" spc="6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觉</a:t>
            </a:r>
            <a:endParaRPr lang="en-US" altLang="en-US" sz="2700" dirty="0"/>
          </a:p>
          <a:p>
            <a:pPr marL="12700" algn="l" rtl="0" eaLnBrk="0">
              <a:lnSpc>
                <a:spcPct val="98000"/>
              </a:lnSpc>
              <a:spcBef>
                <a:spcPts val="185"/>
              </a:spcBef>
            </a:pPr>
            <a:r>
              <a:rPr sz="2700" spc="8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源至精密</a:t>
            </a:r>
            <a:r>
              <a:rPr sz="2700" spc="8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2700" spc="8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追求卓</a:t>
            </a:r>
            <a:r>
              <a:rPr sz="2700" spc="6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越</a:t>
            </a:r>
            <a:endParaRPr lang="en-US" altLang="en-US" sz="2700" dirty="0"/>
          </a:p>
        </p:txBody>
      </p:sp>
      <p:sp>
        <p:nvSpPr>
          <p:cNvPr id="7" name="textbox 6"/>
          <p:cNvSpPr/>
          <p:nvPr/>
        </p:nvSpPr>
        <p:spPr>
          <a:xfrm>
            <a:off x="358140" y="4506467"/>
            <a:ext cx="2468879" cy="442594"/>
          </a:xfrm>
          <a:prstGeom prst="rect">
            <a:avLst/>
          </a:prstGeom>
          <a:solidFill>
            <a:srgbClr val="F37A29">
              <a:alpha val="62745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lang="en-US" altLang="en-US" sz="500" dirty="0"/>
          </a:p>
          <a:p>
            <a:pPr marL="457835" algn="l" rtl="0" eaLnBrk="0">
              <a:lnSpc>
                <a:spcPts val="2070"/>
              </a:lnSpc>
              <a:spcBef>
                <a:spcPts val="5"/>
              </a:spcBef>
            </a:pPr>
            <a:r>
              <a:rPr sz="1700" spc="60" dirty="0">
                <a:ln w="653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时间：202</a:t>
            </a:r>
            <a:r>
              <a:rPr lang="en-US" sz="1700" spc="60" dirty="0">
                <a:ln w="653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40921</a:t>
            </a:r>
            <a:endParaRPr lang="en-US" sz="1700" spc="60" dirty="0">
              <a:ln w="6537" cap="flat" cmpd="sng">
                <a:solidFill>
                  <a:srgbClr val="FFFFFF">
                    <a:alpha val="100000"/>
                  </a:srgbClr>
                </a:solidFill>
                <a:prstDash val="solid"/>
                <a:bevel/>
              </a:ln>
              <a:solidFill>
                <a:srgbClr val="FFFFFF">
                  <a:alpha val="100000"/>
                </a:srgb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8" name="textbox 7"/>
          <p:cNvSpPr/>
          <p:nvPr/>
        </p:nvSpPr>
        <p:spPr>
          <a:xfrm>
            <a:off x="358140" y="5154167"/>
            <a:ext cx="2039620" cy="441325"/>
          </a:xfrm>
          <a:prstGeom prst="rect">
            <a:avLst/>
          </a:prstGeom>
          <a:solidFill>
            <a:srgbClr val="F37A29">
              <a:alpha val="62745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lang="en-US" altLang="en-US" sz="500" dirty="0"/>
          </a:p>
          <a:p>
            <a:pPr marL="455295" algn="l" rtl="0" eaLnBrk="0">
              <a:lnSpc>
                <a:spcPts val="2065"/>
              </a:lnSpc>
              <a:spcBef>
                <a:spcPts val="5"/>
              </a:spcBef>
            </a:pPr>
            <a:r>
              <a:rPr sz="1700" spc="90" dirty="0">
                <a:ln w="653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版本：</a:t>
            </a:r>
            <a:r>
              <a:rPr sz="1700" spc="0" dirty="0">
                <a:ln w="653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V</a:t>
            </a:r>
            <a:r>
              <a:rPr lang="en-US" sz="1700" spc="0" dirty="0">
                <a:ln w="653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sz="1700" spc="90" dirty="0">
                <a:ln w="653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</a:t>
            </a:r>
            <a:r>
              <a:rPr sz="1700" spc="40" dirty="0">
                <a:ln w="653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0</a:t>
            </a:r>
            <a:endParaRPr lang="en-US" altLang="en-US" sz="17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642092" y="228600"/>
            <a:ext cx="998219" cy="8061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94081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、视觉检测分析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744" y="1116965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a typeface="宋体" panose="02010600030101010101" pitchFamily="2" charset="-122"/>
                        </a:rPr>
                        <a:t>工位</a:t>
                      </a:r>
                      <a:r>
                        <a:rPr lang="en-US" altLang="zh-CN" sz="1600" dirty="0"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铝刮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痕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spc="12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45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OK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3" name="直接连接符 2"/>
          <p:cNvCxnSpPr>
            <a:endCxn id="2" idx="2"/>
          </p:cNvCxnSpPr>
          <p:nvPr/>
        </p:nvCxnSpPr>
        <p:spPr>
          <a:xfrm flipH="1">
            <a:off x="5876925" y="2113280"/>
            <a:ext cx="5080" cy="389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" y="2500630"/>
            <a:ext cx="5285105" cy="30213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465" y="2500630"/>
            <a:ext cx="4980940" cy="30213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277225" y="3237865"/>
            <a:ext cx="670560" cy="58229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161655" y="4459605"/>
            <a:ext cx="670560" cy="58229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94081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、视觉检测分析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744" y="1116965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a typeface="宋体" panose="02010600030101010101" pitchFamily="2" charset="-122"/>
                        </a:rPr>
                        <a:t>工位</a:t>
                      </a:r>
                      <a:r>
                        <a:rPr lang="en-US" altLang="zh-CN" sz="1600" dirty="0"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胶粘上面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  --  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有一定区域是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盲区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spc="12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45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OK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3" name="直接连接符 2"/>
          <p:cNvCxnSpPr>
            <a:endCxn id="2" idx="2"/>
          </p:cNvCxnSpPr>
          <p:nvPr/>
        </p:nvCxnSpPr>
        <p:spPr>
          <a:xfrm flipH="1">
            <a:off x="5876925" y="2113280"/>
            <a:ext cx="5080" cy="389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330" y="2545715"/>
            <a:ext cx="5012690" cy="260477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339840" y="3975735"/>
            <a:ext cx="704850" cy="7493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10" y="2500630"/>
            <a:ext cx="5285105" cy="30213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94081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、视觉检测分析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744" y="1116965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a typeface="宋体" panose="02010600030101010101" pitchFamily="2" charset="-122"/>
                        </a:rPr>
                        <a:t>工位</a:t>
                      </a:r>
                      <a:r>
                        <a:rPr lang="en-US" altLang="zh-CN" sz="1600" dirty="0"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6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压头不行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 -- 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通过尺寸管控，尺寸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OK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情况下会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漏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spc="12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45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OK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3" name="直接连接符 2"/>
          <p:cNvCxnSpPr>
            <a:endCxn id="2" idx="2"/>
          </p:cNvCxnSpPr>
          <p:nvPr/>
        </p:nvCxnSpPr>
        <p:spPr>
          <a:xfrm flipH="1">
            <a:off x="5876925" y="2113280"/>
            <a:ext cx="5080" cy="389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35" y="2693670"/>
            <a:ext cx="5312410" cy="27355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080" y="2850515"/>
            <a:ext cx="5209540" cy="25787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178415" y="3726815"/>
            <a:ext cx="1005205" cy="11112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、视觉架设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578215" y="942959"/>
          <a:ext cx="3376295" cy="495490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447800"/>
                <a:gridCol w="1928495"/>
              </a:tblGrid>
              <a:tr h="6705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BSY-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CE013-80GM*3</a:t>
                      </a:r>
                      <a:endParaRPr lang="en-US" sz="140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1280*1024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靶面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1/2 4um*4um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14mm*11mm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1000us 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增益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8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50MM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*3</a:t>
                      </a:r>
                      <a:endParaRPr lang="en-US" altLang="zh-CN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蓝色条光源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*2</a:t>
                      </a:r>
                      <a:endParaRPr lang="en-US" altLang="zh-CN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809665" y="4568784"/>
            <a:ext cx="185195" cy="208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4175" y="852805"/>
            <a:ext cx="5711825" cy="486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Helvetica Neue Light" pitchFamily="2" charset="0"/>
              <a:buNone/>
              <a:tabLst>
                <a:tab pos="850900" algn="l"/>
              </a:tabLst>
            </a:pP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工位一</a:t>
            </a:r>
            <a:r>
              <a:rPr lang="en-US" altLang="zh-CN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--</a:t>
            </a: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橡胶头检测</a:t>
            </a:r>
            <a:r>
              <a:rPr lang="en-US" altLang="zh-CN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  </a:t>
            </a:r>
            <a:r>
              <a:rPr lang="en-US" altLang="zh-CN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3</a:t>
            </a: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组相机</a:t>
            </a:r>
            <a:r>
              <a:rPr lang="en-US" altLang="zh-CN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120</a:t>
            </a: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°架设</a:t>
            </a:r>
            <a:endParaRPr lang="zh-CN" altLang="en-US" sz="2000" dirty="0">
              <a:latin typeface="思源黑体" panose="020B0400000000000000" charset="-122"/>
              <a:ea typeface="思源黑体" panose="020B0400000000000000" charset="-122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Helvetica Neue Light" pitchFamily="2" charset="0"/>
              <a:buNone/>
              <a:tabLst>
                <a:tab pos="850900" algn="l"/>
              </a:tabLst>
            </a:pPr>
            <a:r>
              <a:rPr lang="en-US" altLang="zh-CN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 </a:t>
            </a:r>
            <a:endParaRPr lang="zh-CN" altLang="en-US" sz="2000" b="1" dirty="0">
              <a:ln>
                <a:noFill/>
              </a:ln>
              <a:solidFill>
                <a:schemeClr val="tx1"/>
              </a:solidFill>
              <a:effectLst/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  <a:sym typeface="Helvetica Neue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4175" y="5953760"/>
            <a:ext cx="7944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1339215"/>
            <a:ext cx="5069205" cy="41471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380" y="2883535"/>
            <a:ext cx="3594100" cy="32118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、视觉架设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578215" y="942959"/>
          <a:ext cx="3376295" cy="495490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447800"/>
                <a:gridCol w="1928495"/>
              </a:tblGrid>
              <a:tr h="6705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BSY-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CE013-80GM*4</a:t>
                      </a:r>
                      <a:endParaRPr lang="en-US" sz="140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1280*1024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靶面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1/2 4um*4um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14mm*11mm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200us 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增益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50MM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*4</a:t>
                      </a:r>
                      <a:endParaRPr lang="en-US" altLang="zh-CN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蓝色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环形光源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*4</a:t>
                      </a:r>
                      <a:endParaRPr lang="en-US" altLang="zh-CN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809665" y="4568784"/>
            <a:ext cx="185195" cy="208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4175" y="852805"/>
            <a:ext cx="5433695" cy="5219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Helvetica Neue Light" pitchFamily="2" charset="0"/>
              <a:buNone/>
              <a:tabLst>
                <a:tab pos="850900" algn="l"/>
              </a:tabLst>
            </a:pP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工位二</a:t>
            </a:r>
            <a:r>
              <a:rPr lang="en-US" altLang="zh-CN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--</a:t>
            </a: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圆弧面外观检测</a:t>
            </a:r>
            <a:r>
              <a:rPr lang="en-US" altLang="zh-CN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  4</a:t>
            </a: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组相机</a:t>
            </a:r>
            <a:r>
              <a:rPr lang="en-US" altLang="zh-CN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90</a:t>
            </a: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°架设</a:t>
            </a:r>
            <a:endParaRPr lang="zh-CN" altLang="en-US" sz="2000" dirty="0">
              <a:latin typeface="思源黑体" panose="020B0400000000000000" charset="-122"/>
              <a:ea typeface="思源黑体" panose="020B0400000000000000" charset="-122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Helvetica Neue Light" pitchFamily="2" charset="0"/>
              <a:buNone/>
              <a:tabLst>
                <a:tab pos="850900" algn="l"/>
              </a:tabLst>
            </a:pPr>
            <a:endParaRPr lang="en-US" altLang="zh-CN" sz="2000" dirty="0">
              <a:latin typeface="思源黑体" panose="020B0400000000000000" charset="-122"/>
              <a:ea typeface="思源黑体" panose="020B0400000000000000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4175" y="5953760"/>
            <a:ext cx="7944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795145"/>
            <a:ext cx="3811270" cy="37382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970" y="2684780"/>
            <a:ext cx="4390390" cy="25101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、视觉架设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578215" y="942959"/>
          <a:ext cx="3376295" cy="495490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447800"/>
                <a:gridCol w="1928495"/>
              </a:tblGrid>
              <a:tr h="6705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BSY-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CS050-10GM*2</a:t>
                      </a:r>
                      <a:endParaRPr lang="en-US" sz="140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2448*2048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靶面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2/3 3.45um*3.45um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15mm*12mm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100us 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增益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0.4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倍远心镜头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*2</a:t>
                      </a:r>
                      <a:endParaRPr lang="en-US" altLang="zh-CN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蓝色平行面光源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*2</a:t>
                      </a:r>
                      <a:endParaRPr lang="en-US" altLang="zh-CN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809665" y="4568784"/>
            <a:ext cx="185195" cy="208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4175" y="852805"/>
            <a:ext cx="48780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Helvetica Neue Light" pitchFamily="2" charset="0"/>
              <a:buNone/>
              <a:tabLst>
                <a:tab pos="850900" algn="l"/>
              </a:tabLst>
            </a:pP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工位三</a:t>
            </a:r>
            <a:r>
              <a:rPr lang="en-US" altLang="zh-CN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--</a:t>
            </a: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尺寸检测</a:t>
            </a:r>
            <a:r>
              <a:rPr lang="en-US" altLang="zh-CN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 2</a:t>
            </a: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组相机</a:t>
            </a:r>
            <a:r>
              <a:rPr lang="en-US" altLang="zh-CN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90</a:t>
            </a: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°</a:t>
            </a: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架设</a:t>
            </a:r>
            <a:endParaRPr lang="zh-CN" altLang="en-US" sz="2000" dirty="0">
              <a:latin typeface="思源黑体" panose="020B0400000000000000" charset="-122"/>
              <a:ea typeface="思源黑体" panose="020B0400000000000000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" y="1868805"/>
            <a:ext cx="4306570" cy="39477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775" y="2944495"/>
            <a:ext cx="4408170" cy="22707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、视觉方案总结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2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97890" y="855345"/>
          <a:ext cx="9998710" cy="53816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1980"/>
                <a:gridCol w="2157730"/>
                <a:gridCol w="2790190"/>
                <a:gridCol w="924560"/>
                <a:gridCol w="3524250"/>
              </a:tblGrid>
              <a:tr h="4083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说明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" dirty="0"/>
                    </a:p>
                    <a:p>
                      <a:pPr marL="1841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等线" panose="02010600030101010101" charset="-122"/>
                          <a:ea typeface="等线" panose="02010600030101010101" charset="-122"/>
                          <a:sym typeface="+mn-ea"/>
                        </a:rPr>
                        <a:t>没</a:t>
                      </a:r>
                      <a:r>
                        <a:rPr lang="zh-CN" altLang="en-US" sz="1800" dirty="0">
                          <a:latin typeface="等线" panose="02010600030101010101" charset="-122"/>
                          <a:ea typeface="等线" panose="02010600030101010101" charset="-122"/>
                          <a:sym typeface="+mn-ea"/>
                        </a:rPr>
                        <a:t>磨到位</a:t>
                      </a:r>
                      <a:endParaRPr lang="zh-CN" altLang="en-US" sz="1800" dirty="0">
                        <a:latin typeface="等线" panose="02010600030101010101" charset="-122"/>
                        <a:ea typeface="等线" panose="02010600030101010101" charset="-122"/>
                        <a:sym typeface="+mn-ea"/>
                      </a:endParaRPr>
                    </a:p>
                  </a:txBody>
                  <a:tcPr marL="0" marR="0" marT="0" marB="0" vert="horz"/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buClrTx/>
                        <a:buSzTx/>
                        <a:buFontTx/>
                      </a:pPr>
                      <a:r>
                        <a:rPr lang="zh-CN" sz="1800" dirty="0">
                          <a:ea typeface="宋体" panose="02010600030101010101" pitchFamily="2" charset="-122"/>
                        </a:rPr>
                        <a:t>尺寸大于</a:t>
                      </a: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0.2</a:t>
                      </a: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mm</a:t>
                      </a: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buClrTx/>
                        <a:buSzTx/>
                        <a:buFontTx/>
                      </a:pPr>
                      <a:r>
                        <a:rPr lang="zh-CN" sz="1800" dirty="0">
                          <a:ea typeface="宋体" panose="02010600030101010101" pitchFamily="2" charset="-122"/>
                        </a:rPr>
                        <a:t>可行</a:t>
                      </a:r>
                      <a:endParaRPr lang="zh-CN" sz="1800" dirty="0"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AI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检测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 anchor="ctr" anchorCtr="0"/>
                </a:tc>
              </a:tr>
              <a:tr h="4279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1800" dirty="0">
                          <a:latin typeface="等线" panose="02010600030101010101" charset="-122"/>
                          <a:ea typeface="等线" panose="02010600030101010101" charset="-122"/>
                          <a:sym typeface="+mn-ea"/>
                        </a:rPr>
                        <a:t>胶不满</a:t>
                      </a:r>
                      <a:endParaRPr lang="zh-CN" altLang="en-US" sz="1800" dirty="0">
                        <a:latin typeface="等线" panose="02010600030101010101" charset="-122"/>
                        <a:ea typeface="等线" panose="02010600030101010101" charset="-122"/>
                        <a:sym typeface="+mn-ea"/>
                      </a:endParaRPr>
                    </a:p>
                  </a:txBody>
                  <a:tcPr marL="0" marR="0" marT="0" marB="0" vert="horz"/>
                </a:tc>
                <a:tc>
                  <a:txBody>
                    <a:bodyPr/>
                    <a:lstStyle/>
                    <a:p>
                      <a:pPr algn="l" eaLnBrk="0">
                        <a:lnSpc>
                          <a:spcPct val="127000"/>
                        </a:lnSpc>
                        <a:buClrTx/>
                        <a:buSzTx/>
                        <a:buFontTx/>
                      </a:pPr>
                      <a:r>
                        <a:rPr lang="zh-CN" altLang="en-US" sz="1800" dirty="0">
                          <a:ea typeface="宋体" panose="02010600030101010101" pitchFamily="2" charset="-122"/>
                          <a:sym typeface="+mn-ea"/>
                        </a:rPr>
                        <a:t>尺寸大于</a:t>
                      </a:r>
                      <a:r>
                        <a:rPr lang="en-US" altLang="zh-CN" sz="1800" dirty="0">
                          <a:ea typeface="宋体" panose="02010600030101010101" pitchFamily="2" charset="-122"/>
                          <a:sym typeface="+mn-ea"/>
                        </a:rPr>
                        <a:t>0.2mm</a:t>
                      </a:r>
                      <a:endParaRPr lang="zh-CN" altLang="en-US" sz="1800" dirty="0"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1">
                        <a:lnSpc>
                          <a:spcPct val="127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可行</a:t>
                      </a:r>
                      <a:endParaRPr lang="zh-CN" sz="1800" u="none" strike="noStrike" kern="1200" dirty="0">
                        <a:solidFill>
                          <a:schemeClr val="dk1"/>
                        </a:solidFill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AI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检测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5054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sz="18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  <a:sym typeface="+mn-ea"/>
                        </a:rPr>
                        <a:t>胶没磨</a:t>
                      </a:r>
                      <a:endParaRPr lang="zh-CN" sz="1800" spc="90" dirty="0">
                        <a:solidFill>
                          <a:srgbClr val="000000">
                            <a:alpha val="100000"/>
                          </a:srgbClr>
                        </a:solidFill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  <a:sym typeface="+mn-ea"/>
                      </a:endParaRPr>
                    </a:p>
                  </a:txBody>
                  <a:tcPr marL="0" marR="0" marT="0" marB="0" vert="horz"/>
                </a:tc>
                <a:tc>
                  <a:txBody>
                    <a:bodyPr/>
                    <a:lstStyle/>
                    <a:p>
                      <a:pPr algn="l" eaLnBrk="0">
                        <a:lnSpc>
                          <a:spcPct val="127000"/>
                        </a:lnSpc>
                        <a:buClrTx/>
                        <a:buSzTx/>
                        <a:buFontTx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缺失大于</a:t>
                      </a:r>
                      <a:r>
                        <a:rPr lang="en-US" altLang="zh-CN" sz="1800" dirty="0">
                          <a:ea typeface="宋体" panose="02010600030101010101" pitchFamily="2" charset="-122"/>
                          <a:sym typeface="+mn-ea"/>
                        </a:rPr>
                        <a:t>0.2</a:t>
                      </a:r>
                      <a:r>
                        <a:rPr lang="en-US" altLang="zh-CN" sz="1800" dirty="0">
                          <a:ea typeface="宋体" panose="02010600030101010101" pitchFamily="2" charset="-122"/>
                          <a:sym typeface="+mn-ea"/>
                        </a:rPr>
                        <a:t>mm</a:t>
                      </a:r>
                      <a:endParaRPr lang="en-US" altLang="zh-CN" sz="1800" dirty="0"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1">
                        <a:lnSpc>
                          <a:spcPct val="127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可行</a:t>
                      </a:r>
                      <a:endParaRPr lang="zh-CN" sz="1800" u="none" strike="noStrike" kern="1200" dirty="0">
                        <a:solidFill>
                          <a:schemeClr val="dk1"/>
                        </a:solidFill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AI检测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506095"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sz="1800" dirty="0">
                          <a:latin typeface="等线" panose="02010600030101010101" charset="-122"/>
                          <a:ea typeface="等线" panose="02010600030101010101" charset="-122"/>
                        </a:rPr>
                        <a:t>胶粘上面</a:t>
                      </a:r>
                      <a:endParaRPr lang="en-US" sz="1800" dirty="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0" marR="0" marT="0" marB="0" vert="horz"/>
                </a:tc>
                <a:tc>
                  <a:txBody>
                    <a:bodyPr/>
                    <a:p>
                      <a:pPr algn="l" eaLnBrk="0">
                        <a:lnSpc>
                          <a:spcPct val="127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ea typeface="宋体" panose="02010600030101010101" pitchFamily="2" charset="-122"/>
                        </a:rPr>
                        <a:t>有无</a:t>
                      </a:r>
                      <a:r>
                        <a:rPr lang="zh-CN" altLang="en-US" sz="1800" dirty="0">
                          <a:ea typeface="宋体" panose="02010600030101010101" pitchFamily="2" charset="-122"/>
                        </a:rPr>
                        <a:t>判断</a:t>
                      </a:r>
                      <a:endParaRPr lang="zh-CN" altLang="en-US" sz="1800" dirty="0"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p>
                      <a:pPr marL="0" algn="l" defTabSz="914400" rtl="0" eaLnBrk="0" latinLnBrk="0" hangingPunct="1">
                        <a:lnSpc>
                          <a:spcPct val="127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可行</a:t>
                      </a:r>
                      <a:endParaRPr lang="zh-CN" altLang="en-US" sz="1800" u="none" strike="noStrike" kern="1200" dirty="0">
                        <a:solidFill>
                          <a:schemeClr val="dk1"/>
                        </a:solidFill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AI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检测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 - 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一定区域的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盲区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505460"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sz="1800" dirty="0">
                          <a:latin typeface="等线" panose="02010600030101010101" charset="-122"/>
                          <a:ea typeface="等线" panose="02010600030101010101" charset="-122"/>
                        </a:rPr>
                        <a:t>铝</a:t>
                      </a:r>
                      <a:r>
                        <a:rPr lang="zh-CN" sz="1800" dirty="0">
                          <a:latin typeface="等线" panose="02010600030101010101" charset="-122"/>
                          <a:ea typeface="等线" panose="02010600030101010101" charset="-122"/>
                        </a:rPr>
                        <a:t>刮痕</a:t>
                      </a:r>
                      <a:endParaRPr lang="zh-CN" sz="1800" dirty="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0" marR="0" marT="0" marB="0" vert="horz"/>
                </a:tc>
                <a:tc>
                  <a:txBody>
                    <a:bodyPr/>
                    <a:p>
                      <a:pPr algn="l" eaLnBrk="0">
                        <a:lnSpc>
                          <a:spcPct val="127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ea typeface="宋体" panose="02010600030101010101" pitchFamily="2" charset="-122"/>
                        </a:rPr>
                        <a:t>面积大于</a:t>
                      </a: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0.1</a:t>
                      </a: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mm</a:t>
                      </a: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²</a:t>
                      </a: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p>
                      <a:pPr marL="0" algn="l" defTabSz="914400" rtl="0" eaLnBrk="0" latinLnBrk="0" hangingPunct="1">
                        <a:lnSpc>
                          <a:spcPct val="127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可行</a:t>
                      </a:r>
                      <a:endParaRPr lang="zh-CN" altLang="en-US" sz="1800" u="none" strike="noStrike" kern="1200" dirty="0">
                        <a:solidFill>
                          <a:schemeClr val="dk1"/>
                        </a:solidFill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AI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检测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506095"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6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latin typeface="等线" panose="02010600030101010101" charset="-122"/>
                          <a:ea typeface="等线" panose="02010600030101010101" charset="-122"/>
                        </a:rPr>
                        <a:t>压头不行</a:t>
                      </a:r>
                      <a:endParaRPr lang="zh-CN" altLang="en-US" sz="1800" dirty="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algn="l" eaLnBrk="0">
                        <a:lnSpc>
                          <a:spcPct val="127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ea typeface="宋体" panose="02010600030101010101" pitchFamily="2" charset="-122"/>
                          <a:sym typeface="+mn-ea"/>
                        </a:rPr>
                        <a:t>有无</a:t>
                      </a:r>
                      <a:endParaRPr lang="zh-CN" altLang="en-US" sz="1800" dirty="0"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p>
                      <a:pPr marL="0" algn="l" defTabSz="914400" rtl="0" eaLnBrk="0" latinLnBrk="0" hangingPunct="1">
                        <a:lnSpc>
                          <a:spcPct val="127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u="none" strike="noStrike" kern="1200" dirty="0">
                          <a:solidFill>
                            <a:schemeClr val="dk1"/>
                          </a:solidFill>
                          <a:ea typeface="宋体" panose="02010600030101010101" pitchFamily="2" charset="-122"/>
                          <a:cs typeface="+mn-cs"/>
                        </a:rPr>
                        <a:t>可行</a:t>
                      </a:r>
                      <a:endParaRPr lang="zh-CN" altLang="en-US" sz="1800" u="none" strike="noStrike" kern="1200" dirty="0">
                        <a:solidFill>
                          <a:schemeClr val="dk1"/>
                        </a:solidFill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160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505460"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7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1800" dirty="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algn="l" eaLnBrk="0">
                        <a:lnSpc>
                          <a:spcPct val="127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1800" dirty="0"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p>
                      <a:pPr marL="0" algn="l" defTabSz="914400" rtl="0" eaLnBrk="0" latinLnBrk="0" hangingPunct="1">
                        <a:lnSpc>
                          <a:spcPct val="127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1800" u="none" strike="noStrike" kern="1200" dirty="0">
                        <a:solidFill>
                          <a:schemeClr val="dk1"/>
                        </a:solidFill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160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90995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备注：测试风险评估，项目风险点说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1、来料方向、高度固定，产品到达固定位置，静态拍照，保证在视野范围内；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2、无外部因素干扰，产品脏污、光线变化等。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3、我司仅对提供的不良品检测项负责，如现场有变化增加，需再次评估确认。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配置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014095" y="763905"/>
          <a:ext cx="9768840" cy="548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95"/>
                <a:gridCol w="2006600"/>
                <a:gridCol w="1647190"/>
                <a:gridCol w="1146175"/>
                <a:gridCol w="1604645"/>
                <a:gridCol w="2273935"/>
              </a:tblGrid>
              <a:tr h="41338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货物名称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品牌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575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主机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4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windows</a:t>
                      </a: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多线程</a:t>
                      </a: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+AI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显示器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4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15.6</a:t>
                      </a: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寸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1015">
                <a:tc>
                  <a:txBody>
                    <a:bodyPr/>
                    <a:p>
                      <a:pPr algn="ctr">
                        <a:lnSpc>
                          <a:spcPct val="190000"/>
                        </a:lnSpc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80000"/>
                        </a:lnSpc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相机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件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高清工业相机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3385">
                <a:tc rowSpan="2"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镜头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件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0.4</a:t>
                      </a: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倍远心镜头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3385">
                <a:tc vMerge="1"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50mm</a:t>
                      </a: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镜头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975">
                <a:tc rowSpan="3"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光源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蓝色条光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975">
                <a:tc vMerge="1"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环形</a:t>
                      </a: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光源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610">
                <a:tc vMerge="1"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蓝色平行面光</a:t>
                      </a: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50*50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345">
                <a:tc rowSpan="2"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光源控制器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件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8</a:t>
                      </a: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通道频闪控制器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345">
                <a:tc vMerge="1"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件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通道频闪控制器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通讯方式</a:t>
                      </a: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b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80">
                <a:tc gridSpan="6">
                  <a:txBody>
                    <a:bodyPr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endParaRPr lang="zh-CN" altLang="en-US" sz="14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234427" y="0"/>
            <a:ext cx="4957572" cy="4968240"/>
          </a:xfrm>
          <a:prstGeom prst="rect">
            <a:avLst/>
          </a:prstGeom>
        </p:spPr>
      </p:pic>
      <p:pic>
        <p:nvPicPr>
          <p:cNvPr id="121" name="picture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45635" y="9144"/>
            <a:ext cx="8246364" cy="6848855"/>
          </a:xfrm>
          <a:prstGeom prst="rect">
            <a:avLst/>
          </a:prstGeom>
        </p:spPr>
      </p:pic>
      <p:sp>
        <p:nvSpPr>
          <p:cNvPr id="122" name="path"/>
          <p:cNvSpPr/>
          <p:nvPr/>
        </p:nvSpPr>
        <p:spPr>
          <a:xfrm>
            <a:off x="0" y="0"/>
            <a:ext cx="1620011" cy="1620011"/>
          </a:xfrm>
          <a:custGeom>
            <a:avLst/>
            <a:gdLst/>
            <a:ahLst/>
            <a:cxnLst/>
            <a:rect l="0" t="0" r="0" b="0"/>
            <a:pathLst>
              <a:path w="2551" h="2551">
                <a:moveTo>
                  <a:pt x="0" y="0"/>
                </a:moveTo>
                <a:lnTo>
                  <a:pt x="0" y="2551"/>
                </a:lnTo>
                <a:lnTo>
                  <a:pt x="2551" y="0"/>
                </a:lnTo>
                <a:lnTo>
                  <a:pt x="0" y="0"/>
                </a:lnTo>
              </a:path>
            </a:pathLst>
          </a:custGeom>
          <a:solidFill>
            <a:srgbClr val="2E75B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3" name="picture 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3462528" cy="3262883"/>
          </a:xfrm>
          <a:prstGeom prst="rect">
            <a:avLst/>
          </a:prstGeom>
        </p:spPr>
      </p:pic>
      <p:sp>
        <p:nvSpPr>
          <p:cNvPr id="124" name="textbox 124"/>
          <p:cNvSpPr/>
          <p:nvPr/>
        </p:nvSpPr>
        <p:spPr>
          <a:xfrm>
            <a:off x="1443405" y="4361345"/>
            <a:ext cx="3221354" cy="11106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360"/>
              </a:lnSpc>
            </a:pP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门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博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源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机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器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觉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技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术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限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司</a:t>
            </a:r>
            <a:endParaRPr lang="en-US" altLang="en-US" sz="1100" dirty="0"/>
          </a:p>
          <a:p>
            <a:pPr marL="23495" indent="-8890" algn="l" rtl="0" eaLnBrk="0">
              <a:lnSpc>
                <a:spcPct val="107000"/>
              </a:lnSpc>
              <a:spcBef>
                <a:spcPts val="75"/>
              </a:spcBef>
            </a:pPr>
            <a:r>
              <a:rPr sz="110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地址</a:t>
            </a:r>
            <a:r>
              <a:rPr sz="110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10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福建省厦门市集美区杏林瑶山路13-</a:t>
            </a:r>
            <a:r>
              <a:rPr sz="1100" spc="6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7号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0592-6077810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1539203859</a:t>
            </a:r>
            <a:r>
              <a:rPr sz="1100" spc="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endParaRPr lang="en-US" altLang="en-US" sz="1100" dirty="0"/>
          </a:p>
          <a:p>
            <a:pPr marL="21590" algn="l" rtl="0" eaLnBrk="0">
              <a:lnSpc>
                <a:spcPts val="1345"/>
              </a:lnSpc>
              <a:spcBef>
                <a:spcPts val="60"/>
              </a:spcBef>
            </a:pPr>
            <a:r>
              <a:rPr sz="110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</a:t>
            </a:r>
            <a:r>
              <a:rPr sz="110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10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</a:t>
            </a:r>
            <a:r>
              <a:rPr sz="110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inxiu</a:t>
            </a:r>
            <a:r>
              <a:rPr sz="110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@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xmbsy</a:t>
            </a:r>
            <a:r>
              <a:rPr sz="110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net</a:t>
            </a:r>
            <a:endParaRPr lang="en-US" altLang="en-US" sz="1100" dirty="0"/>
          </a:p>
          <a:p>
            <a:pPr marL="21590" algn="l" rtl="0" eaLnBrk="0">
              <a:lnSpc>
                <a:spcPts val="1360"/>
              </a:lnSpc>
              <a:spcBef>
                <a:spcPts val="95"/>
              </a:spcBef>
            </a:pP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</a:t>
            </a:r>
            <a:r>
              <a:rPr sz="110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endParaRPr lang="en-US" altLang="en-US" sz="1100" dirty="0"/>
          </a:p>
          <a:p>
            <a:pPr marL="19685" algn="l" rtl="0" eaLnBrk="0">
              <a:lnSpc>
                <a:spcPts val="1345"/>
              </a:lnSpc>
              <a:spcBef>
                <a:spcPts val="80"/>
              </a:spcBef>
            </a:pPr>
            <a:r>
              <a:rPr sz="1100" spc="1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sz="1100" spc="1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1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100" spc="1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</a:t>
            </a:r>
            <a:r>
              <a:rPr sz="1100" spc="1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://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www</a:t>
            </a:r>
            <a:r>
              <a:rPr sz="1100" spc="1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xmbsy</a:t>
            </a:r>
            <a:r>
              <a:rPr sz="110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net</a:t>
            </a:r>
            <a:endParaRPr lang="en-US" altLang="en-US" sz="1100" dirty="0"/>
          </a:p>
        </p:txBody>
      </p:sp>
      <p:sp>
        <p:nvSpPr>
          <p:cNvPr id="125" name="textbox 125"/>
          <p:cNvSpPr/>
          <p:nvPr/>
        </p:nvSpPr>
        <p:spPr>
          <a:xfrm>
            <a:off x="2039620" y="1978786"/>
            <a:ext cx="3166745" cy="8972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5900" spc="250" dirty="0">
                <a:ln w="21793" cap="flat" cmpd="sng">
                  <a:solidFill>
                    <a:srgbClr val="F37A29">
                      <a:alpha val="100000"/>
                    </a:srgbClr>
                  </a:solidFill>
                  <a:prstDash val="solid"/>
                  <a:bevel/>
                </a:ln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</a:t>
            </a:r>
            <a:r>
              <a:rPr sz="5900" spc="25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5900" spc="250" dirty="0">
                <a:ln w="21793" cap="flat" cmpd="sng">
                  <a:solidFill>
                    <a:srgbClr val="F37A29">
                      <a:alpha val="100000"/>
                    </a:srgbClr>
                  </a:solidFill>
                  <a:prstDash val="solid"/>
                  <a:bevel/>
                </a:ln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</a:t>
            </a:r>
            <a:r>
              <a:rPr sz="5900" spc="25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5900" spc="220" dirty="0">
                <a:ln w="21793" cap="flat" cmpd="sng">
                  <a:solidFill>
                    <a:srgbClr val="F37A29">
                      <a:alpha val="100000"/>
                    </a:srgbClr>
                  </a:solidFill>
                  <a:prstDash val="solid"/>
                  <a:bevel/>
                </a:ln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观</a:t>
            </a:r>
            <a:endParaRPr lang="en-US" altLang="en-US" sz="5900" dirty="0"/>
          </a:p>
        </p:txBody>
      </p:sp>
      <p:pic>
        <p:nvPicPr>
          <p:cNvPr id="126" name="picture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2400" y="4306823"/>
            <a:ext cx="1207008" cy="1207008"/>
          </a:xfrm>
          <a:prstGeom prst="rect">
            <a:avLst/>
          </a:prstGeom>
        </p:spPr>
      </p:pic>
      <p:sp>
        <p:nvSpPr>
          <p:cNvPr id="127" name="textbox 127"/>
          <p:cNvSpPr/>
          <p:nvPr/>
        </p:nvSpPr>
        <p:spPr>
          <a:xfrm>
            <a:off x="245618" y="5829185"/>
            <a:ext cx="3211829" cy="430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700" spc="9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源于视觉，不止视</a:t>
            </a:r>
            <a:r>
              <a:rPr sz="2700" spc="6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觉</a:t>
            </a:r>
            <a:endParaRPr lang="en-US" altLang="en-US" sz="2700" dirty="0"/>
          </a:p>
        </p:txBody>
      </p:sp>
      <p:sp>
        <p:nvSpPr>
          <p:cNvPr id="128" name="textbox 128"/>
          <p:cNvSpPr/>
          <p:nvPr/>
        </p:nvSpPr>
        <p:spPr>
          <a:xfrm>
            <a:off x="5656579" y="1978786"/>
            <a:ext cx="760730" cy="9029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5900" spc="-120" dirty="0">
                <a:ln w="21793" cap="flat" cmpd="sng">
                  <a:solidFill>
                    <a:srgbClr val="F37A29">
                      <a:alpha val="100000"/>
                    </a:srgbClr>
                  </a:solidFill>
                  <a:prstDash val="solid"/>
                  <a:bevel/>
                </a:ln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看</a:t>
            </a:r>
            <a:endParaRPr lang="en-US" altLang="en-US" sz="5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10160" y="264795"/>
            <a:ext cx="629920" cy="630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 flipH="1">
            <a:off x="437515" y="543560"/>
            <a:ext cx="518160" cy="467360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56061" y="1601564"/>
            <a:ext cx="2455235" cy="3581620"/>
            <a:chOff x="1050203" y="1628603"/>
            <a:chExt cx="2455235" cy="3581620"/>
          </a:xfrm>
        </p:grpSpPr>
        <p:sp>
          <p:nvSpPr>
            <p:cNvPr id="31" name="MH_Others_1"/>
            <p:cNvSpPr txBox="1"/>
            <p:nvPr>
              <p:custDataLst>
                <p:tags r:id="rId3"/>
              </p:custDataLst>
            </p:nvPr>
          </p:nvSpPr>
          <p:spPr>
            <a:xfrm>
              <a:off x="1509314" y="1628603"/>
              <a:ext cx="1228725" cy="358162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 anchor="ctr" anchorCtr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90" b="1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目录</a:t>
              </a:r>
              <a:endParaRPr lang="zh-CN" altLang="en-US" sz="7990" b="1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2" name="MH_Others_2"/>
            <p:cNvSpPr txBox="1"/>
            <p:nvPr>
              <p:custDataLst>
                <p:tags r:id="rId4"/>
              </p:custDataLst>
            </p:nvPr>
          </p:nvSpPr>
          <p:spPr>
            <a:xfrm rot="5400000">
              <a:off x="-277623" y="3309739"/>
              <a:ext cx="3114122" cy="4584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8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CONTENTS</a:t>
              </a:r>
              <a:endParaRPr lang="en-US" altLang="zh-CN" sz="298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41850" y="2627705"/>
              <a:ext cx="4635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|</a:t>
              </a:r>
              <a:endParaRPr lang="en-US" altLang="zh-CN" sz="960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898005" y="3394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449695" y="1123709"/>
            <a:ext cx="2704465" cy="2886236"/>
            <a:chOff x="5323982" y="1694701"/>
            <a:chExt cx="2331248" cy="3193878"/>
          </a:xfrm>
        </p:grpSpPr>
        <p:sp>
          <p:nvSpPr>
            <p:cNvPr id="5" name="TextBox 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92812" y="1694701"/>
              <a:ext cx="1158240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项目概况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" name="TextBox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68661" y="2244194"/>
              <a:ext cx="1573979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设备结构说明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" name="TextBox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82637" y="2772619"/>
              <a:ext cx="1560004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设备尺寸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" name="TextBox 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70594" y="3323523"/>
              <a:ext cx="1480635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设备流程说明 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" name="TextBox 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082503" y="3875155"/>
              <a:ext cx="1572576" cy="7139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检测说明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  <a:p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" name="TextBox 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093162" y="4481022"/>
              <a:ext cx="1562068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视觉检测分析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" name="矩形: 圆角 3"/>
            <p:cNvSpPr/>
            <p:nvPr>
              <p:custDataLst>
                <p:tags r:id="rId11"/>
              </p:custDataLst>
            </p:nvPr>
          </p:nvSpPr>
          <p:spPr>
            <a:xfrm>
              <a:off x="5327764" y="1722372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矩形: 圆角 37"/>
            <p:cNvSpPr/>
            <p:nvPr>
              <p:custDataLst>
                <p:tags r:id="rId12"/>
              </p:custDataLst>
            </p:nvPr>
          </p:nvSpPr>
          <p:spPr>
            <a:xfrm>
              <a:off x="5327764" y="2823437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  <p:sp>
          <p:nvSpPr>
            <p:cNvPr id="17" name="矩形: 圆角 43"/>
            <p:cNvSpPr/>
            <p:nvPr>
              <p:custDataLst>
                <p:tags r:id="rId13"/>
              </p:custDataLst>
            </p:nvPr>
          </p:nvSpPr>
          <p:spPr>
            <a:xfrm>
              <a:off x="5327694" y="3379147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4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  <p:sp>
          <p:nvSpPr>
            <p:cNvPr id="19" name="矩形: 圆角 44"/>
            <p:cNvSpPr/>
            <p:nvPr>
              <p:custDataLst>
                <p:tags r:id="rId14"/>
              </p:custDataLst>
            </p:nvPr>
          </p:nvSpPr>
          <p:spPr>
            <a:xfrm>
              <a:off x="5327764" y="2267164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  <a:latin typeface="等线" panose="02010600030101010101" charset="-122"/>
                  <a:ea typeface="等线" panose="02010600030101010101" charset="-122"/>
                </a:rPr>
                <a:t>2</a:t>
              </a:r>
              <a:endParaRPr lang="zh-CN" altLang="en-US" b="1" dirty="0">
                <a:solidFill>
                  <a:srgbClr val="BFBFB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0" name="矩形: 圆角 46"/>
            <p:cNvSpPr/>
            <p:nvPr>
              <p:custDataLst>
                <p:tags r:id="rId15"/>
              </p:custDataLst>
            </p:nvPr>
          </p:nvSpPr>
          <p:spPr>
            <a:xfrm>
              <a:off x="5327694" y="3924524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5</a:t>
              </a:r>
              <a:endParaRPr lang="zh-CN" altLang="en-US" b="1" dirty="0"/>
            </a:p>
          </p:txBody>
        </p:sp>
        <p:sp>
          <p:nvSpPr>
            <p:cNvPr id="21" name="矩形: 圆角 66"/>
            <p:cNvSpPr/>
            <p:nvPr>
              <p:custDataLst>
                <p:tags r:id="rId16"/>
              </p:custDataLst>
            </p:nvPr>
          </p:nvSpPr>
          <p:spPr>
            <a:xfrm>
              <a:off x="5323982" y="4491055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6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</p:grpSp>
      <p:sp>
        <p:nvSpPr>
          <p:cNvPr id="46" name="TextBox 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41870" y="4139565"/>
            <a:ext cx="18129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视觉方案总结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" name="矩形: 圆角 37"/>
          <p:cNvSpPr/>
          <p:nvPr>
            <p:custDataLst>
              <p:tags r:id="rId18"/>
            </p:custDataLst>
          </p:nvPr>
        </p:nvSpPr>
        <p:spPr>
          <a:xfrm>
            <a:off x="6466147" y="4137623"/>
            <a:ext cx="626450" cy="325324"/>
          </a:xfrm>
          <a:prstGeom prst="roundRect">
            <a:avLst/>
          </a:prstGeom>
          <a:solidFill>
            <a:srgbClr val="D6680F"/>
          </a:solidFill>
          <a:ln>
            <a:solidFill>
              <a:srgbClr val="D66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7</a:t>
            </a:r>
            <a:endParaRPr lang="zh-CN" altLang="en-US" b="1" dirty="0"/>
          </a:p>
        </p:txBody>
      </p:sp>
      <p:sp>
        <p:nvSpPr>
          <p:cNvPr id="4" name="矩形: 圆角 66"/>
          <p:cNvSpPr/>
          <p:nvPr>
            <p:custDataLst>
              <p:tags r:id="rId19"/>
            </p:custDataLst>
          </p:nvPr>
        </p:nvSpPr>
        <p:spPr>
          <a:xfrm>
            <a:off x="6449695" y="4655281"/>
            <a:ext cx="626450" cy="3253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 dirty="0">
                <a:solidFill>
                  <a:srgbClr val="BFBFBF"/>
                </a:solidFill>
              </a:rPr>
              <a:t>8</a:t>
            </a:r>
            <a:endParaRPr lang="en-US" altLang="zh-CN" b="1" dirty="0">
              <a:solidFill>
                <a:srgbClr val="BFBFBF"/>
              </a:solidFill>
            </a:endParaRPr>
          </a:p>
        </p:txBody>
      </p:sp>
      <p:sp>
        <p:nvSpPr>
          <p:cNvPr id="12" name="TextBox 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407910" y="4652010"/>
            <a:ext cx="18129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视觉方案配置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74700" y="902334"/>
          <a:ext cx="10642600" cy="5488305"/>
        </p:xfrm>
        <a:graphic>
          <a:graphicData uri="http://schemas.openxmlformats.org/drawingml/2006/table">
            <a:tbl>
              <a:tblPr/>
              <a:tblGrid>
                <a:gridCol w="1523365"/>
                <a:gridCol w="360679"/>
                <a:gridCol w="3131185"/>
                <a:gridCol w="5627370"/>
              </a:tblGrid>
              <a:tr h="49275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44259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20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项目</a:t>
                      </a:r>
                      <a:r>
                        <a:rPr sz="20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编</a:t>
                      </a: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号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r>
                        <a:rPr lang="en-US" altLang="en-US" sz="1600" dirty="0"/>
                        <a:t>                2024092101 V1.0</a:t>
                      </a:r>
                      <a:endParaRPr lang="en-US" altLang="en-US" sz="1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marL="44577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20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客户名</a:t>
                      </a:r>
                      <a:r>
                        <a:rPr sz="20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称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/>
                    </a:p>
                    <a:p>
                      <a:pPr marL="949960" algn="l" rtl="0" eaLnBrk="0">
                        <a:lnSpc>
                          <a:spcPct val="95000"/>
                        </a:lnSpc>
                      </a:pPr>
                      <a:r>
                        <a:rPr lang="zh-CN" altLang="en-US" sz="2000" dirty="0">
                          <a:ea typeface="宋体" panose="02010600030101010101" pitchFamily="2" charset="-122"/>
                        </a:rPr>
                        <a:t>福鼎</a:t>
                      </a:r>
                      <a:r>
                        <a:rPr lang="zh-CN" altLang="en-US" sz="2000" dirty="0">
                          <a:ea typeface="宋体" panose="02010600030101010101" pitchFamily="2" charset="-122"/>
                        </a:rPr>
                        <a:t>浩景</a:t>
                      </a:r>
                      <a:endParaRPr lang="zh-CN" altLang="en-US" sz="2000" dirty="0"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marL="44831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设备名</a:t>
                      </a: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称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r>
                        <a:rPr lang="en-US" altLang="zh-CN" sz="2000" dirty="0"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zh-CN" altLang="en-US" sz="2000" dirty="0">
                          <a:ea typeface="宋体" panose="02010600030101010101" pitchFamily="2" charset="-122"/>
                        </a:rPr>
                        <a:t>针阀芯外观</a:t>
                      </a:r>
                      <a:r>
                        <a:rPr lang="zh-CN" altLang="en-US" sz="2000" dirty="0">
                          <a:ea typeface="宋体" panose="02010600030101010101" pitchFamily="2" charset="-122"/>
                        </a:rPr>
                        <a:t>检测</a:t>
                      </a:r>
                      <a:endParaRPr lang="zh-CN" altLang="en-US" sz="2000" dirty="0"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0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4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0" dirty="0"/>
                    </a:p>
                    <a:p>
                      <a:pPr marL="30924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7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检测节</a:t>
                      </a:r>
                      <a:r>
                        <a:rPr sz="1700" b="1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拍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248920" algn="l" rtl="0" eaLnBrk="0">
                        <a:lnSpc>
                          <a:spcPct val="100000"/>
                        </a:lnSpc>
                      </a:pPr>
                      <a:r>
                        <a:rPr lang="en-US" altLang="zh-CN" sz="1700" dirty="0">
                          <a:ea typeface="宋体" panose="02010600030101010101" pitchFamily="2" charset="-122"/>
                        </a:rPr>
                        <a:t>1.5pcs/s</a:t>
                      </a:r>
                      <a:endParaRPr lang="en-US" altLang="zh-CN" sz="1700" dirty="0"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8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12420" algn="l" rtl="0" eaLnBrk="0">
                        <a:lnSpc>
                          <a:spcPct val="91000"/>
                        </a:lnSpc>
                      </a:pPr>
                      <a:r>
                        <a:rPr sz="1700" b="1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项目概</a:t>
                      </a:r>
                      <a:r>
                        <a:rPr sz="1700" b="1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述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r>
                        <a:rPr lang="zh-CN" altLang="en-US" sz="1700" dirty="0">
                          <a:ea typeface="宋体" panose="02010600030101010101" pitchFamily="2" charset="-122"/>
                        </a:rPr>
                        <a:t>玻璃转盘检测针阀芯外观。</a:t>
                      </a:r>
                      <a:endParaRPr lang="zh-CN" altLang="en-US" sz="1700" dirty="0"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308610" algn="l" rtl="0" eaLnBrk="0">
                        <a:lnSpc>
                          <a:spcPts val="2185"/>
                        </a:lnSpc>
                      </a:pPr>
                      <a:r>
                        <a:rPr sz="1500" b="1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具体需</a:t>
                      </a:r>
                      <a:r>
                        <a:rPr sz="15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求</a:t>
                      </a:r>
                      <a:endParaRPr lang="en-US" altLang="en-US" sz="1500" dirty="0"/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" dirty="0"/>
                    </a:p>
                    <a:p>
                      <a:pPr marL="1841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dirty="0">
                          <a:latin typeface="等线" panose="02010600030101010101" charset="-122"/>
                          <a:ea typeface="等线" panose="02010600030101010101" charset="-122"/>
                          <a:sym typeface="+mn-ea"/>
                        </a:rPr>
                        <a:t>没</a:t>
                      </a:r>
                      <a:r>
                        <a:rPr lang="zh-CN" altLang="en-US" sz="1800" dirty="0">
                          <a:latin typeface="等线" panose="02010600030101010101" charset="-122"/>
                          <a:ea typeface="等线" panose="02010600030101010101" charset="-122"/>
                          <a:sym typeface="+mn-ea"/>
                        </a:rPr>
                        <a:t>磨到位</a:t>
                      </a:r>
                      <a:endParaRPr lang="zh-CN" altLang="en-US" sz="1800" dirty="0">
                        <a:latin typeface="等线" panose="02010600030101010101" charset="-122"/>
                        <a:ea typeface="等线" panose="02010600030101010101" charset="-122"/>
                        <a:sym typeface="+mn-ea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r>
                        <a:rPr lang="zh-CN" altLang="en-US" sz="1800" dirty="0">
                          <a:latin typeface="等线" panose="02010600030101010101" charset="-122"/>
                          <a:ea typeface="等线" panose="02010600030101010101" charset="-122"/>
                          <a:sym typeface="+mn-ea"/>
                        </a:rPr>
                        <a:t>胶粘上面</a:t>
                      </a:r>
                      <a:endParaRPr lang="zh-CN" altLang="en-US" sz="1800" dirty="0">
                        <a:latin typeface="等线" panose="02010600030101010101" charset="-122"/>
                        <a:ea typeface="等线" panose="02010600030101010101" charset="-122"/>
                        <a:sym typeface="+mn-ea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1800" dirty="0">
                          <a:latin typeface="等线" panose="02010600030101010101" charset="-122"/>
                          <a:ea typeface="等线" panose="02010600030101010101" charset="-122"/>
                          <a:sym typeface="+mn-ea"/>
                        </a:rPr>
                        <a:t>胶不满</a:t>
                      </a:r>
                      <a:endParaRPr lang="zh-CN" altLang="en-US" sz="1800" dirty="0">
                        <a:latin typeface="等线" panose="02010600030101010101" charset="-122"/>
                        <a:ea typeface="等线" panose="02010600030101010101" charset="-122"/>
                        <a:sym typeface="+mn-ea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85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sz="18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  <a:sym typeface="+mn-ea"/>
                        </a:rPr>
                        <a:t>胶没磨</a:t>
                      </a:r>
                      <a:endParaRPr lang="zh-CN" sz="1800" spc="90" dirty="0">
                        <a:solidFill>
                          <a:srgbClr val="000000">
                            <a:alpha val="100000"/>
                          </a:srgbClr>
                        </a:solidFill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  <a:sym typeface="+mn-ea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95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1800" dirty="0">
                          <a:latin typeface="等线" panose="02010600030101010101" charset="-122"/>
                          <a:ea typeface="等线" panose="02010600030101010101" charset="-122"/>
                          <a:sym typeface="+mn-ea"/>
                        </a:rPr>
                        <a:t>铝刮痕</a:t>
                      </a:r>
                      <a:endParaRPr lang="zh-CN" altLang="en-US" sz="1800" dirty="0">
                        <a:latin typeface="等线" panose="02010600030101010101" charset="-122"/>
                        <a:ea typeface="等线" panose="02010600030101010101" charset="-122"/>
                        <a:sym typeface="+mn-ea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95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3"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sz="1800" dirty="0">
                          <a:latin typeface="等线" panose="02010600030101010101" charset="-122"/>
                          <a:ea typeface="等线" panose="02010600030101010101" charset="-122"/>
                        </a:rPr>
                        <a:t>压头不行</a:t>
                      </a:r>
                      <a:endParaRPr sz="1800" dirty="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rect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A6D0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" name="textbox 38"/>
          <p:cNvSpPr/>
          <p:nvPr/>
        </p:nvSpPr>
        <p:spPr>
          <a:xfrm>
            <a:off x="-12700" y="250952"/>
            <a:ext cx="2769870" cy="591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400" dirty="0"/>
          </a:p>
          <a:p>
            <a:pPr marL="393700" algn="l" rtl="0" eaLnBrk="0">
              <a:lnSpc>
                <a:spcPts val="3935"/>
              </a:lnSpc>
              <a:spcBef>
                <a:spcPts val="5"/>
              </a:spcBef>
              <a:tabLst>
                <a:tab pos="527050" algn="l"/>
              </a:tabLst>
            </a:pPr>
            <a:r>
              <a:rPr sz="32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1、项目概</a:t>
            </a:r>
            <a:r>
              <a:rPr sz="320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况</a:t>
            </a:r>
            <a:endParaRPr lang="en-US" altLang="en-US" sz="3200" dirty="0"/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977371" y="18288"/>
            <a:ext cx="998219" cy="806195"/>
          </a:xfrm>
          <a:prstGeom prst="rect">
            <a:avLst/>
          </a:prstGeom>
        </p:spPr>
      </p:pic>
      <p:sp>
        <p:nvSpPr>
          <p:cNvPr id="41" name="textbox 41"/>
          <p:cNvSpPr/>
          <p:nvPr/>
        </p:nvSpPr>
        <p:spPr>
          <a:xfrm>
            <a:off x="5935979" y="6488429"/>
            <a:ext cx="1504950" cy="2152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300" dirty="0"/>
          </a:p>
          <a:p>
            <a:pPr marL="189230" algn="l" rtl="0" eaLnBrk="0">
              <a:lnSpc>
                <a:spcPts val="1115"/>
              </a:lnSpc>
              <a:spcBef>
                <a:spcPts val="0"/>
              </a:spcBef>
              <a:tabLst>
                <a:tab pos="228600" algn="l"/>
              </a:tabLst>
            </a:pP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</a:t>
            </a:r>
            <a:r>
              <a:rPr sz="900" spc="1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://</a:t>
            </a: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www</a:t>
            </a:r>
            <a:r>
              <a:rPr sz="900" spc="1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xmbsy</a:t>
            </a:r>
            <a:r>
              <a:rPr sz="900" spc="1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net</a:t>
            </a:r>
            <a:endParaRPr lang="en-US" altLang="en-US" sz="900" dirty="0"/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948679" y="6501129"/>
            <a:ext cx="176529" cy="176529"/>
          </a:xfrm>
          <a:prstGeom prst="rect">
            <a:avLst/>
          </a:prstGeom>
        </p:spPr>
      </p:pic>
      <p:sp>
        <p:nvSpPr>
          <p:cNvPr id="43" name="textbox 43"/>
          <p:cNvSpPr/>
          <p:nvPr/>
        </p:nvSpPr>
        <p:spPr>
          <a:xfrm>
            <a:off x="130282" y="6539267"/>
            <a:ext cx="1925954" cy="1689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25"/>
              </a:lnSpc>
            </a:pPr>
            <a:r>
              <a:rPr sz="900" spc="10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</a:t>
            </a:r>
            <a:r>
              <a:rPr sz="900" spc="6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司</a:t>
            </a:r>
            <a:endParaRPr lang="en-US" altLang="en-US" sz="900" dirty="0"/>
          </a:p>
        </p:txBody>
      </p:sp>
      <p:sp>
        <p:nvSpPr>
          <p:cNvPr id="44" name="textbox 44"/>
          <p:cNvSpPr/>
          <p:nvPr/>
        </p:nvSpPr>
        <p:spPr>
          <a:xfrm>
            <a:off x="10008823" y="6513037"/>
            <a:ext cx="1688464" cy="193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320"/>
              </a:lnSpc>
            </a:pP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Confidential</a:t>
            </a:r>
            <a:r>
              <a:rPr sz="1000" spc="3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000" spc="2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Information</a:t>
            </a:r>
            <a:endParaRPr lang="en-US" altLang="en-US" sz="1000" dirty="0"/>
          </a:p>
        </p:txBody>
      </p:sp>
      <p:sp>
        <p:nvSpPr>
          <p:cNvPr id="45" name="textbox 45"/>
          <p:cNvSpPr/>
          <p:nvPr/>
        </p:nvSpPr>
        <p:spPr>
          <a:xfrm>
            <a:off x="10074961" y="6353016"/>
            <a:ext cx="1489075" cy="178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保密资料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版权所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</a:t>
            </a:r>
            <a:endParaRPr lang="en-US" altLang="en-US" sz="1000" dirty="0"/>
          </a:p>
        </p:txBody>
      </p:sp>
      <p:sp>
        <p:nvSpPr>
          <p:cNvPr id="46" name="textbox 46"/>
          <p:cNvSpPr/>
          <p:nvPr/>
        </p:nvSpPr>
        <p:spPr>
          <a:xfrm>
            <a:off x="4636770" y="6524625"/>
            <a:ext cx="1003935" cy="193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lang="en-US" altLang="en-US" sz="200" dirty="0"/>
          </a:p>
          <a:p>
            <a:pPr marL="153035" algn="l" rtl="0" eaLnBrk="0">
              <a:lnSpc>
                <a:spcPct val="86000"/>
              </a:lnSpc>
              <a:spcBef>
                <a:spcPts val="0"/>
              </a:spcBef>
              <a:tabLst>
                <a:tab pos="233045" algn="l"/>
              </a:tabLst>
            </a:pP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0592-607781</a:t>
            </a:r>
            <a:r>
              <a:rPr sz="900" spc="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endParaRPr lang="en-US" altLang="en-US" sz="900" dirty="0"/>
          </a:p>
        </p:txBody>
      </p:sp>
      <p:pic>
        <p:nvPicPr>
          <p:cNvPr id="47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49470" y="6537325"/>
            <a:ext cx="140334" cy="140334"/>
          </a:xfrm>
          <a:prstGeom prst="rect">
            <a:avLst/>
          </a:prstGeom>
        </p:spPr>
      </p:pic>
      <p:sp>
        <p:nvSpPr>
          <p:cNvPr id="48" name="rect"/>
          <p:cNvSpPr/>
          <p:nvPr/>
        </p:nvSpPr>
        <p:spPr>
          <a:xfrm>
            <a:off x="2820670" y="521334"/>
            <a:ext cx="8051164" cy="14605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85" y="1072515"/>
            <a:ext cx="5096510" cy="23564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、设备尺寸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93695" y="813435"/>
            <a:ext cx="6588125" cy="56534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74205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、设备流程说明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914140" y="407670"/>
            <a:ext cx="4546600" cy="6314440"/>
          </a:xfrm>
          <a:prstGeom prst="rect">
            <a:avLst/>
          </a:prstGeom>
        </p:spPr>
      </p:pic>
      <p:sp>
        <p:nvSpPr>
          <p:cNvPr id="41" name="环形箭头 40"/>
          <p:cNvSpPr/>
          <p:nvPr>
            <p:custDataLst>
              <p:tags r:id="rId4"/>
            </p:custDataLst>
          </p:nvPr>
        </p:nvSpPr>
        <p:spPr>
          <a:xfrm rot="16440000">
            <a:off x="4453988" y="3000442"/>
            <a:ext cx="1678305" cy="1679575"/>
          </a:xfrm>
          <a:prstGeom prst="circularArrow">
            <a:avLst>
              <a:gd name="adj1" fmla="val 5028"/>
              <a:gd name="adj2" fmla="val 944478"/>
              <a:gd name="adj3" fmla="val 19967095"/>
              <a:gd name="adj4" fmla="val 7446423"/>
              <a:gd name="adj5" fmla="val 103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圆角矩形标注 11"/>
          <p:cNvSpPr/>
          <p:nvPr>
            <p:custDataLst>
              <p:tags r:id="rId5"/>
            </p:custDataLst>
          </p:nvPr>
        </p:nvSpPr>
        <p:spPr>
          <a:xfrm>
            <a:off x="9460865" y="2992120"/>
            <a:ext cx="697230" cy="381000"/>
          </a:xfrm>
          <a:prstGeom prst="wedgeRoundRectCallout">
            <a:avLst>
              <a:gd name="adj1" fmla="val -233788"/>
              <a:gd name="adj2" fmla="val -405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>
                <a:sym typeface="+mn-ea"/>
              </a:rPr>
              <a:t>振动盘上料</a:t>
            </a:r>
            <a:endParaRPr lang="zh-CN" sz="1200"/>
          </a:p>
        </p:txBody>
      </p:sp>
      <p:sp>
        <p:nvSpPr>
          <p:cNvPr id="8" name="圆角矩形标注 7"/>
          <p:cNvSpPr/>
          <p:nvPr>
            <p:custDataLst>
              <p:tags r:id="rId6"/>
            </p:custDataLst>
          </p:nvPr>
        </p:nvSpPr>
        <p:spPr>
          <a:xfrm>
            <a:off x="5187315" y="986155"/>
            <a:ext cx="731520" cy="264160"/>
          </a:xfrm>
          <a:prstGeom prst="wedgeRoundRectCallout">
            <a:avLst>
              <a:gd name="adj1" fmla="val -6944"/>
              <a:gd name="adj2" fmla="val 1947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NG</a:t>
            </a:r>
            <a:r>
              <a:rPr lang="zh-CN" altLang="en-US" sz="1200">
                <a:sym typeface="+mn-ea"/>
              </a:rPr>
              <a:t>下料</a:t>
            </a:r>
            <a:endParaRPr lang="zh-CN" sz="1200"/>
          </a:p>
        </p:txBody>
      </p:sp>
      <p:sp>
        <p:nvSpPr>
          <p:cNvPr id="7" name="圆角矩形标注 6"/>
          <p:cNvSpPr/>
          <p:nvPr>
            <p:custDataLst>
              <p:tags r:id="rId7"/>
            </p:custDataLst>
          </p:nvPr>
        </p:nvSpPr>
        <p:spPr>
          <a:xfrm>
            <a:off x="4328160" y="986155"/>
            <a:ext cx="765810" cy="264160"/>
          </a:xfrm>
          <a:prstGeom prst="wedgeRoundRectCallout">
            <a:avLst>
              <a:gd name="adj1" fmla="val 21227"/>
              <a:gd name="adj2" fmla="val 2343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OK</a:t>
            </a:r>
            <a:r>
              <a:rPr lang="zh-CN" altLang="en-US" sz="1200"/>
              <a:t>下料</a:t>
            </a:r>
            <a:endParaRPr lang="zh-CN" altLang="en-US" sz="1200"/>
          </a:p>
        </p:txBody>
      </p:sp>
      <p:sp>
        <p:nvSpPr>
          <p:cNvPr id="3" name="圆角矩形标注 2"/>
          <p:cNvSpPr/>
          <p:nvPr>
            <p:custDataLst>
              <p:tags r:id="rId8"/>
            </p:custDataLst>
          </p:nvPr>
        </p:nvSpPr>
        <p:spPr>
          <a:xfrm>
            <a:off x="6012180" y="986155"/>
            <a:ext cx="559435" cy="264160"/>
          </a:xfrm>
          <a:prstGeom prst="wedgeRoundRectCallout">
            <a:avLst>
              <a:gd name="adj1" fmla="val -27951"/>
              <a:gd name="adj2" fmla="val 1694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/>
              <a:t>漏检</a:t>
            </a:r>
            <a:endParaRPr lang="zh-CN" sz="1200"/>
          </a:p>
        </p:txBody>
      </p:sp>
      <p:sp>
        <p:nvSpPr>
          <p:cNvPr id="33" name="圆角矩形标注 32"/>
          <p:cNvSpPr/>
          <p:nvPr>
            <p:custDataLst>
              <p:tags r:id="rId9"/>
            </p:custDataLst>
          </p:nvPr>
        </p:nvSpPr>
        <p:spPr>
          <a:xfrm>
            <a:off x="3329940" y="5774690"/>
            <a:ext cx="723900" cy="339725"/>
          </a:xfrm>
          <a:prstGeom prst="wedgeRoundRectCallout">
            <a:avLst>
              <a:gd name="adj1" fmla="val 78157"/>
              <a:gd name="adj2" fmla="val -4058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CCD4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  <p:sp>
        <p:nvSpPr>
          <p:cNvPr id="4" name="圆角矩形标注 3"/>
          <p:cNvSpPr/>
          <p:nvPr>
            <p:custDataLst>
              <p:tags r:id="rId10"/>
            </p:custDataLst>
          </p:nvPr>
        </p:nvSpPr>
        <p:spPr>
          <a:xfrm>
            <a:off x="4463415" y="5775325"/>
            <a:ext cx="723900" cy="339725"/>
          </a:xfrm>
          <a:prstGeom prst="wedgeRoundRectCallout">
            <a:avLst>
              <a:gd name="adj1" fmla="val 60877"/>
              <a:gd name="adj2" fmla="val -2341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CCD2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  <p:sp>
        <p:nvSpPr>
          <p:cNvPr id="31" name="圆角矩形标注 30"/>
          <p:cNvSpPr/>
          <p:nvPr>
            <p:custDataLst>
              <p:tags r:id="rId11"/>
            </p:custDataLst>
          </p:nvPr>
        </p:nvSpPr>
        <p:spPr>
          <a:xfrm>
            <a:off x="5514340" y="5775325"/>
            <a:ext cx="582295" cy="339090"/>
          </a:xfrm>
          <a:prstGeom prst="wedgeRoundRectCallout">
            <a:avLst>
              <a:gd name="adj1" fmla="val 45747"/>
              <a:gd name="adj2" fmla="val -3513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/>
              <a:t>光电感应</a:t>
            </a:r>
            <a:endParaRPr lang="zh-CN" sz="1200"/>
          </a:p>
        </p:txBody>
      </p:sp>
      <p:sp>
        <p:nvSpPr>
          <p:cNvPr id="6" name="圆角矩形标注 5"/>
          <p:cNvSpPr/>
          <p:nvPr>
            <p:custDataLst>
              <p:tags r:id="rId12"/>
            </p:custDataLst>
          </p:nvPr>
        </p:nvSpPr>
        <p:spPr>
          <a:xfrm>
            <a:off x="6339205" y="5775325"/>
            <a:ext cx="525145" cy="339725"/>
          </a:xfrm>
          <a:prstGeom prst="wedgeRoundRectCallout">
            <a:avLst>
              <a:gd name="adj1" fmla="val -47460"/>
              <a:gd name="adj2" fmla="val -4255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/>
              <a:t>导向</a:t>
            </a:r>
            <a:endParaRPr lang="zh-CN" sz="1200"/>
          </a:p>
        </p:txBody>
      </p:sp>
      <p:sp>
        <p:nvSpPr>
          <p:cNvPr id="10" name="圆角矩形标注 9"/>
          <p:cNvSpPr/>
          <p:nvPr>
            <p:custDataLst>
              <p:tags r:id="rId13"/>
            </p:custDataLst>
          </p:nvPr>
        </p:nvSpPr>
        <p:spPr>
          <a:xfrm>
            <a:off x="4106545" y="5325110"/>
            <a:ext cx="723900" cy="339725"/>
          </a:xfrm>
          <a:prstGeom prst="wedgeRoundRectCallout">
            <a:avLst>
              <a:gd name="adj1" fmla="val 88859"/>
              <a:gd name="adj2" fmla="val -913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>
                <a:sym typeface="+mn-ea"/>
              </a:rPr>
              <a:t>CCD3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  <p:sp>
        <p:nvSpPr>
          <p:cNvPr id="11" name="圆角矩形标注 10"/>
          <p:cNvSpPr/>
          <p:nvPr>
            <p:custDataLst>
              <p:tags r:id="rId14"/>
            </p:custDataLst>
          </p:nvPr>
        </p:nvSpPr>
        <p:spPr>
          <a:xfrm>
            <a:off x="2512060" y="5325110"/>
            <a:ext cx="723900" cy="339725"/>
          </a:xfrm>
          <a:prstGeom prst="wedgeRoundRectCallout">
            <a:avLst>
              <a:gd name="adj1" fmla="val 159824"/>
              <a:gd name="adj2" fmla="val -2371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>
                <a:sym typeface="+mn-ea"/>
              </a:rPr>
              <a:t>CCD5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  <p:sp>
        <p:nvSpPr>
          <p:cNvPr id="13" name="圆角矩形标注 12"/>
          <p:cNvSpPr/>
          <p:nvPr>
            <p:custDataLst>
              <p:tags r:id="rId15"/>
            </p:custDataLst>
          </p:nvPr>
        </p:nvSpPr>
        <p:spPr>
          <a:xfrm>
            <a:off x="4930775" y="6114415"/>
            <a:ext cx="723900" cy="339725"/>
          </a:xfrm>
          <a:prstGeom prst="wedgeRoundRectCallout">
            <a:avLst>
              <a:gd name="adj1" fmla="val 11052"/>
              <a:gd name="adj2" fmla="val -3331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CCD1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  <p:sp>
        <p:nvSpPr>
          <p:cNvPr id="14" name="圆角矩形标注 13"/>
          <p:cNvSpPr/>
          <p:nvPr>
            <p:custDataLst>
              <p:tags r:id="rId16"/>
            </p:custDataLst>
          </p:nvPr>
        </p:nvSpPr>
        <p:spPr>
          <a:xfrm>
            <a:off x="2306320" y="4657725"/>
            <a:ext cx="723900" cy="339725"/>
          </a:xfrm>
          <a:prstGeom prst="wedgeRoundRectCallout">
            <a:avLst>
              <a:gd name="adj1" fmla="val 198859"/>
              <a:gd name="adj2" fmla="val -759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>
                <a:sym typeface="+mn-ea"/>
              </a:rPr>
              <a:t>CCD6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  <p:sp>
        <p:nvSpPr>
          <p:cNvPr id="15" name="圆角矩形标注 14"/>
          <p:cNvSpPr/>
          <p:nvPr>
            <p:custDataLst>
              <p:tags r:id="rId17"/>
            </p:custDataLst>
          </p:nvPr>
        </p:nvSpPr>
        <p:spPr>
          <a:xfrm>
            <a:off x="2306320" y="3670300"/>
            <a:ext cx="723900" cy="339725"/>
          </a:xfrm>
          <a:prstGeom prst="wedgeRoundRectCallout">
            <a:avLst>
              <a:gd name="adj1" fmla="val 219561"/>
              <a:gd name="adj2" fmla="val 200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>
                <a:sym typeface="+mn-ea"/>
              </a:rPr>
              <a:t>CCD8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  <p:sp>
        <p:nvSpPr>
          <p:cNvPr id="16" name="圆角矩形标注 15"/>
          <p:cNvSpPr/>
          <p:nvPr>
            <p:custDataLst>
              <p:tags r:id="rId18"/>
            </p:custDataLst>
          </p:nvPr>
        </p:nvSpPr>
        <p:spPr>
          <a:xfrm>
            <a:off x="2306320" y="3148330"/>
            <a:ext cx="723900" cy="339725"/>
          </a:xfrm>
          <a:prstGeom prst="wedgeRoundRectCallout">
            <a:avLst>
              <a:gd name="adj1" fmla="val 219561"/>
              <a:gd name="adj2" fmla="val 1526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>
                <a:sym typeface="+mn-ea"/>
              </a:rPr>
              <a:t>CCD9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  <p:sp>
        <p:nvSpPr>
          <p:cNvPr id="17" name="圆角矩形标注 16"/>
          <p:cNvSpPr/>
          <p:nvPr>
            <p:custDataLst>
              <p:tags r:id="rId19"/>
            </p:custDataLst>
          </p:nvPr>
        </p:nvSpPr>
        <p:spPr>
          <a:xfrm>
            <a:off x="2306320" y="4192270"/>
            <a:ext cx="723900" cy="339725"/>
          </a:xfrm>
          <a:prstGeom prst="wedgeRoundRectCallout">
            <a:avLst>
              <a:gd name="adj1" fmla="val 222017"/>
              <a:gd name="adj2" fmla="val -1227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>
                <a:sym typeface="+mn-ea"/>
              </a:rPr>
              <a:t>CCD7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9"/>
          <p:cNvSpPr/>
          <p:nvPr/>
        </p:nvSpPr>
        <p:spPr>
          <a:xfrm>
            <a:off x="561865" y="1081074"/>
            <a:ext cx="5262879" cy="53219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2570"/>
              </a:lnSpc>
            </a:pP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一.实验室与现场差</a:t>
            </a:r>
            <a:r>
              <a:rPr sz="17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</a:t>
            </a:r>
            <a:endParaRPr lang="en-US" altLang="en-US" sz="1700" dirty="0"/>
          </a:p>
          <a:p>
            <a:pPr marL="12700" indent="635" algn="l" rtl="0" eaLnBrk="0">
              <a:lnSpc>
                <a:spcPct val="125000"/>
              </a:lnSpc>
              <a:spcBef>
                <a:spcPts val="10"/>
              </a:spcBef>
            </a:pP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评估报告由实验室测试所得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，成像效果可能与现场实际</a:t>
            </a:r>
            <a:r>
              <a:rPr sz="15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像效果存在一定程度的差异。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正式上线使用前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，建议先在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产线设备上进行测试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，待检测系统稳定后再上线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用。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7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二.光学系统适用范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</a:t>
            </a:r>
            <a:endParaRPr lang="en-US" altLang="en-US" sz="1700" dirty="0"/>
          </a:p>
          <a:p>
            <a:pPr marL="12700" algn="l" rtl="0" eaLnBrk="0">
              <a:lnSpc>
                <a:spcPct val="117000"/>
              </a:lnSpc>
              <a:spcBef>
                <a:spcPts val="415"/>
              </a:spcBef>
            </a:pP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影像系统的光学打光系统是根据待检测产品的缺陷项目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行定制的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，对于其要求以外的缺陷项目的特征显现并不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定适用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，故无法兼容技术要求以外的检测需求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500" dirty="0"/>
          </a:p>
          <a:p>
            <a:pPr marL="17145" algn="l" rtl="0" eaLnBrk="0">
              <a:lnSpc>
                <a:spcPts val="2105"/>
              </a:lnSpc>
              <a:spcBef>
                <a:spcPts val="800"/>
              </a:spcBef>
            </a:pP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三.视觉精度干扰因</a:t>
            </a:r>
            <a:r>
              <a:rPr sz="17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素</a:t>
            </a:r>
            <a:endParaRPr lang="en-US" altLang="en-US" sz="1700" dirty="0"/>
          </a:p>
          <a:p>
            <a:pPr marL="12700" algn="l" rtl="0" eaLnBrk="0">
              <a:lnSpc>
                <a:spcPct val="117000"/>
              </a:lnSpc>
              <a:spcBef>
                <a:spcPts val="485"/>
              </a:spcBef>
            </a:pP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视觉检测精度是相对于固定的检测区域而言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，如若在使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过程中人为的扩大或缩小实际检测区域的范围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，将导致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像系统的检测精度发生相应的变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500" dirty="0"/>
          </a:p>
          <a:p>
            <a:pPr marL="31115" algn="l" rtl="0" eaLnBrk="0">
              <a:lnSpc>
                <a:spcPct val="97000"/>
              </a:lnSpc>
              <a:spcBef>
                <a:spcPts val="805"/>
              </a:spcBef>
            </a:pPr>
            <a:r>
              <a:rPr sz="17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四.软件检测适用范</a:t>
            </a:r>
            <a:r>
              <a:rPr sz="17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</a:t>
            </a:r>
            <a:endParaRPr lang="en-US" altLang="en-US" sz="1700" dirty="0"/>
          </a:p>
          <a:p>
            <a:pPr marL="12700" indent="0" algn="l" rtl="0" eaLnBrk="0">
              <a:lnSpc>
                <a:spcPct val="113000"/>
              </a:lnSpc>
              <a:spcBef>
                <a:spcPts val="430"/>
              </a:spcBef>
            </a:pP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影像系统的检测工具是依据不同产品、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不同检测要求以</a:t>
            </a:r>
            <a:r>
              <a:rPr sz="15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产线生产人员的使用习惯进行开发的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，属于定制化。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因此，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在系统上线稳定使用后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为保证系统检测的准确性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稳定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，我司不建议临时增加或更改已经确定的缺陷检项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位置等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500" dirty="0"/>
          </a:p>
        </p:txBody>
      </p:sp>
      <p:sp>
        <p:nvSpPr>
          <p:cNvPr id="50" name="textbox 50"/>
          <p:cNvSpPr/>
          <p:nvPr/>
        </p:nvSpPr>
        <p:spPr>
          <a:xfrm>
            <a:off x="6152667" y="1104620"/>
            <a:ext cx="5143500" cy="46018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5240" algn="l" rtl="0" eaLnBrk="0">
              <a:lnSpc>
                <a:spcPts val="2065"/>
              </a:lnSpc>
            </a:pP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五.影像系统适用范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</a:t>
            </a:r>
            <a:endParaRPr lang="en-US" altLang="en-US" sz="1700" dirty="0"/>
          </a:p>
          <a:p>
            <a:pPr marL="14605" indent="-635" algn="l" rtl="0" eaLnBrk="0">
              <a:lnSpc>
                <a:spcPct val="120000"/>
              </a:lnSpc>
              <a:spcBef>
                <a:spcPts val="540"/>
              </a:spcBef>
            </a:pP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该系统仅能够适用于现场所提供样品的检测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，如后续在</a:t>
            </a:r>
            <a:r>
              <a:rPr sz="15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用的过程中待测产品的外形尺寸、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结构、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质与所提供的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实验测试样件不一致时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，我司无法保证其产品的最终检</a:t>
            </a:r>
            <a:r>
              <a:rPr sz="15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，若需变更优化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，费用由贵司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承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担。</a:t>
            </a:r>
            <a:endParaRPr lang="en-US" altLang="en-US" sz="1500" dirty="0"/>
          </a:p>
          <a:p>
            <a:pPr marL="16510" algn="l" rtl="0" eaLnBrk="0">
              <a:lnSpc>
                <a:spcPct val="97000"/>
              </a:lnSpc>
              <a:spcBef>
                <a:spcPts val="1000"/>
              </a:spcBef>
            </a:pP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六.现场工作环境要</a:t>
            </a:r>
            <a:r>
              <a:rPr sz="17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</a:t>
            </a:r>
            <a:endParaRPr lang="en-US" altLang="en-US" sz="1700" dirty="0"/>
          </a:p>
          <a:p>
            <a:pPr marL="13335" indent="1270" algn="l" rtl="0" eaLnBrk="0">
              <a:lnSpc>
                <a:spcPct val="130000"/>
              </a:lnSpc>
              <a:spcBef>
                <a:spcPts val="95"/>
              </a:spcBef>
            </a:pPr>
            <a:r>
              <a:rPr sz="15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无粉尘、</a:t>
            </a:r>
            <a:r>
              <a:rPr sz="15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无油污、</a:t>
            </a:r>
            <a:r>
              <a:rPr sz="15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无腐蚀性物质、</a:t>
            </a:r>
            <a:r>
              <a:rPr sz="15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无强光(如阳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光或白炽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灯)</a:t>
            </a:r>
            <a:r>
              <a:rPr sz="15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500" dirty="0"/>
          </a:p>
          <a:p>
            <a:pPr marL="16510" algn="l" rtl="0" eaLnBrk="0">
              <a:lnSpc>
                <a:spcPct val="98000"/>
              </a:lnSpc>
              <a:spcBef>
                <a:spcPts val="855"/>
              </a:spcBef>
            </a:pP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七.通讯协</a:t>
            </a:r>
            <a:r>
              <a:rPr sz="17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</a:t>
            </a:r>
            <a:endParaRPr lang="en-US" altLang="en-US" sz="1700" dirty="0"/>
          </a:p>
          <a:p>
            <a:pPr marL="27305" indent="-14605" algn="l" rtl="0" eaLnBrk="0">
              <a:lnSpc>
                <a:spcPct val="142000"/>
              </a:lnSpc>
              <a:spcBef>
                <a:spcPts val="55"/>
              </a:spcBef>
            </a:pP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我司视觉通信协议为: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IO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(二入八出),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TCP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自由协议,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32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串口通讯,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ModbusTCP</a:t>
            </a:r>
            <a:r>
              <a:rPr sz="150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</a:t>
            </a:r>
            <a:r>
              <a:rPr sz="150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RTU</a:t>
            </a:r>
            <a:r>
              <a:rPr sz="150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500" dirty="0"/>
          </a:p>
          <a:p>
            <a:pPr marL="12700" algn="l" rtl="0" eaLnBrk="0">
              <a:lnSpc>
                <a:spcPct val="98000"/>
              </a:lnSpc>
              <a:spcBef>
                <a:spcPts val="655"/>
              </a:spcBef>
            </a:pP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八.服务调试范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</a:t>
            </a:r>
            <a:endParaRPr lang="en-US" altLang="en-US" sz="1700" dirty="0"/>
          </a:p>
          <a:p>
            <a:pPr marL="13335" indent="0" algn="l" rtl="0" eaLnBrk="0">
              <a:lnSpc>
                <a:spcPct val="110000"/>
              </a:lnSpc>
              <a:spcBef>
                <a:spcPts val="425"/>
              </a:spcBef>
            </a:pP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针对兼容型号、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尺寸较多的项目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，我司仅提供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1-2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调试服务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并以此作为验收标准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，其余的兼容型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，我司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提供技术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培训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由客户自行调试。</a:t>
            </a:r>
            <a:endParaRPr lang="en-US" altLang="en-US" sz="1500" dirty="0"/>
          </a:p>
        </p:txBody>
      </p:sp>
      <p:sp>
        <p:nvSpPr>
          <p:cNvPr id="51" name="rect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A6D0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" name="textbox 52"/>
          <p:cNvSpPr/>
          <p:nvPr/>
        </p:nvSpPr>
        <p:spPr>
          <a:xfrm>
            <a:off x="563992" y="306572"/>
            <a:ext cx="2272664" cy="5245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930"/>
              </a:lnSpc>
            </a:pPr>
            <a:r>
              <a:rPr lang="en-US" sz="320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320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320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检测说明</a:t>
            </a:r>
            <a:endParaRPr lang="zh-CN" sz="3200" spc="-4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3" name="picture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977371" y="18288"/>
            <a:ext cx="998219" cy="806195"/>
          </a:xfrm>
          <a:prstGeom prst="rect">
            <a:avLst/>
          </a:prstGeom>
        </p:spPr>
      </p:pic>
      <p:sp>
        <p:nvSpPr>
          <p:cNvPr id="54" name="textbox 54"/>
          <p:cNvSpPr/>
          <p:nvPr/>
        </p:nvSpPr>
        <p:spPr>
          <a:xfrm>
            <a:off x="5935979" y="6488429"/>
            <a:ext cx="1504950" cy="2152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300" dirty="0"/>
          </a:p>
          <a:p>
            <a:pPr marL="189230" algn="l" rtl="0" eaLnBrk="0">
              <a:lnSpc>
                <a:spcPts val="1115"/>
              </a:lnSpc>
              <a:spcBef>
                <a:spcPts val="0"/>
              </a:spcBef>
              <a:tabLst>
                <a:tab pos="228600" algn="l"/>
              </a:tabLst>
            </a:pP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</a:t>
            </a:r>
            <a:r>
              <a:rPr sz="900" spc="1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://</a:t>
            </a: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www</a:t>
            </a:r>
            <a:r>
              <a:rPr sz="900" spc="1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xmbsy</a:t>
            </a:r>
            <a:r>
              <a:rPr sz="900" spc="1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net</a:t>
            </a:r>
            <a:endParaRPr lang="en-US" altLang="en-US" sz="900" dirty="0"/>
          </a:p>
        </p:txBody>
      </p:sp>
      <p:pic>
        <p:nvPicPr>
          <p:cNvPr id="55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948679" y="6501129"/>
            <a:ext cx="176529" cy="176529"/>
          </a:xfrm>
          <a:prstGeom prst="rect">
            <a:avLst/>
          </a:prstGeom>
        </p:spPr>
      </p:pic>
      <p:sp>
        <p:nvSpPr>
          <p:cNvPr id="56" name="textbox 56"/>
          <p:cNvSpPr/>
          <p:nvPr/>
        </p:nvSpPr>
        <p:spPr>
          <a:xfrm>
            <a:off x="130282" y="6539267"/>
            <a:ext cx="1925954" cy="1689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25"/>
              </a:lnSpc>
            </a:pPr>
            <a:r>
              <a:rPr sz="900" spc="10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</a:t>
            </a:r>
            <a:r>
              <a:rPr sz="900" spc="6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司</a:t>
            </a:r>
            <a:endParaRPr lang="en-US" altLang="en-US" sz="900" dirty="0"/>
          </a:p>
        </p:txBody>
      </p:sp>
      <p:sp>
        <p:nvSpPr>
          <p:cNvPr id="57" name="textbox 57"/>
          <p:cNvSpPr/>
          <p:nvPr/>
        </p:nvSpPr>
        <p:spPr>
          <a:xfrm>
            <a:off x="10008823" y="6513037"/>
            <a:ext cx="1688464" cy="193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320"/>
              </a:lnSpc>
            </a:pP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Confidential</a:t>
            </a:r>
            <a:r>
              <a:rPr sz="1000" spc="3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000" spc="2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Information</a:t>
            </a:r>
            <a:endParaRPr lang="en-US" altLang="en-US" sz="1000" dirty="0"/>
          </a:p>
        </p:txBody>
      </p:sp>
      <p:sp>
        <p:nvSpPr>
          <p:cNvPr id="58" name="textbox 58"/>
          <p:cNvSpPr/>
          <p:nvPr/>
        </p:nvSpPr>
        <p:spPr>
          <a:xfrm>
            <a:off x="10074961" y="6353016"/>
            <a:ext cx="1489075" cy="178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保密资料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版权所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</a:t>
            </a:r>
            <a:endParaRPr lang="en-US" altLang="en-US" sz="1000" dirty="0"/>
          </a:p>
        </p:txBody>
      </p:sp>
      <p:sp>
        <p:nvSpPr>
          <p:cNvPr id="59" name="rect"/>
          <p:cNvSpPr/>
          <p:nvPr/>
        </p:nvSpPr>
        <p:spPr>
          <a:xfrm>
            <a:off x="0" y="263652"/>
            <a:ext cx="381000" cy="467867"/>
          </a:xfrm>
          <a:prstGeom prst="rect">
            <a:avLst/>
          </a:prstGeom>
          <a:solidFill>
            <a:srgbClr val="D6680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" name="rect"/>
          <p:cNvSpPr/>
          <p:nvPr/>
        </p:nvSpPr>
        <p:spPr>
          <a:xfrm>
            <a:off x="2893695" y="528320"/>
            <a:ext cx="8003539" cy="1968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" name="textbox 61"/>
          <p:cNvSpPr/>
          <p:nvPr/>
        </p:nvSpPr>
        <p:spPr>
          <a:xfrm>
            <a:off x="4636770" y="6524625"/>
            <a:ext cx="1003935" cy="193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lang="en-US" altLang="en-US" sz="200" dirty="0"/>
          </a:p>
          <a:p>
            <a:pPr marL="153035" algn="l" rtl="0" eaLnBrk="0">
              <a:lnSpc>
                <a:spcPct val="86000"/>
              </a:lnSpc>
              <a:spcBef>
                <a:spcPts val="0"/>
              </a:spcBef>
              <a:tabLst>
                <a:tab pos="233045" algn="l"/>
              </a:tabLst>
            </a:pP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0592-607781</a:t>
            </a:r>
            <a:r>
              <a:rPr sz="900" spc="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endParaRPr lang="en-US" altLang="en-US" sz="900" dirty="0"/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49470" y="6537325"/>
            <a:ext cx="140334" cy="1403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94081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、视觉检测分析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744" y="1116965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a typeface="宋体" panose="02010600030101010101" pitchFamily="2" charset="-122"/>
                        </a:rPr>
                        <a:t>工位</a:t>
                      </a:r>
                      <a:r>
                        <a:rPr lang="en-US" altLang="zh-CN" sz="1600" dirty="0"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没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磨到位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spc="12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45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OK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3" name="直接连接符 2"/>
          <p:cNvCxnSpPr>
            <a:endCxn id="2" idx="2"/>
          </p:cNvCxnSpPr>
          <p:nvPr/>
        </p:nvCxnSpPr>
        <p:spPr>
          <a:xfrm flipH="1">
            <a:off x="5876925" y="2113280"/>
            <a:ext cx="5080" cy="389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080" y="2228215"/>
            <a:ext cx="2964815" cy="361823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182610" y="3395980"/>
            <a:ext cx="1341755" cy="4241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165" y="2520315"/>
            <a:ext cx="3594100" cy="32118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94081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、视觉检测分析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744" y="1116965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a typeface="宋体" panose="02010600030101010101" pitchFamily="2" charset="-122"/>
                        </a:rPr>
                        <a:t>工位</a:t>
                      </a:r>
                      <a:r>
                        <a:rPr lang="en-US" altLang="zh-CN" sz="1600" dirty="0"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胶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不满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spc="12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45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OK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3" name="直接连接符 2"/>
          <p:cNvCxnSpPr>
            <a:endCxn id="2" idx="2"/>
          </p:cNvCxnSpPr>
          <p:nvPr/>
        </p:nvCxnSpPr>
        <p:spPr>
          <a:xfrm flipH="1">
            <a:off x="5876925" y="2113280"/>
            <a:ext cx="5080" cy="389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510" y="2299970"/>
            <a:ext cx="2970530" cy="354647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811135" y="3522345"/>
            <a:ext cx="1473835" cy="32639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165" y="2520315"/>
            <a:ext cx="3594100" cy="32118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94081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、视觉检测分析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744" y="1116965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a typeface="宋体" panose="02010600030101010101" pitchFamily="2" charset="-122"/>
                        </a:rPr>
                        <a:t>工位</a:t>
                      </a:r>
                      <a:r>
                        <a:rPr lang="en-US" altLang="zh-CN" sz="1600" dirty="0"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胶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没磨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spc="12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45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OK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3" name="直接连接符 2"/>
          <p:cNvCxnSpPr>
            <a:endCxn id="2" idx="2"/>
          </p:cNvCxnSpPr>
          <p:nvPr/>
        </p:nvCxnSpPr>
        <p:spPr>
          <a:xfrm flipH="1">
            <a:off x="5876925" y="2113280"/>
            <a:ext cx="5080" cy="389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475" y="2299970"/>
            <a:ext cx="2636520" cy="35331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235315" y="2679700"/>
            <a:ext cx="1155700" cy="125349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165" y="2520315"/>
            <a:ext cx="3594100" cy="32118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FULL_TEXT_BEAUTIFY_COPY_ID" val="10"/>
</p:tagLst>
</file>

<file path=ppt/tags/tag10.xml><?xml version="1.0" encoding="utf-8"?>
<p:tagLst xmlns:p="http://schemas.openxmlformats.org/presentationml/2006/main">
  <p:tag name="KSO_WM_FULL_TEXT_BEAUTIFY_COPY_ID" val="17"/>
</p:tagLst>
</file>

<file path=ppt/tags/tag10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1.xml><?xml version="1.0" encoding="utf-8"?>
<p:tagLst xmlns:p="http://schemas.openxmlformats.org/presentationml/2006/main">
  <p:tag name="KSO_WM_FULL_TEXT_BEAUTIFY_COPY_ID" val="3"/>
</p:tagLst>
</file>

<file path=ppt/tags/tag102.xml><?xml version="1.0" encoding="utf-8"?>
<p:tagLst xmlns:p="http://schemas.openxmlformats.org/presentationml/2006/main">
  <p:tag name="KSO_WM_UNIT_TABLE_BEAUTIFY" val="smartTable{1b9229da-d515-410a-8aa9-82fba2f32096}"/>
</p:tagLst>
</file>

<file path=ppt/tags/tag10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4.xml><?xml version="1.0" encoding="utf-8"?>
<p:tagLst xmlns:p="http://schemas.openxmlformats.org/presentationml/2006/main">
  <p:tag name="KSO_WM_FULL_TEXT_BEAUTIFY_COPY_ID" val="3"/>
</p:tagLst>
</file>

<file path=ppt/tags/tag105.xml><?xml version="1.0" encoding="utf-8"?>
<p:tagLst xmlns:p="http://schemas.openxmlformats.org/presentationml/2006/main">
  <p:tag name="KSO_WM_FULL_TEXT_BEAUTIFY_COPY_ID" val="10"/>
</p:tagLst>
</file>

<file path=ppt/tags/tag106.xml><?xml version="1.0" encoding="utf-8"?>
<p:tagLst xmlns:p="http://schemas.openxmlformats.org/presentationml/2006/main">
  <p:tag name="KSO_WM_UNIT_TABLE_BEAUTIFY" val="smartTable{fbe6dc38-6000-4906-884b-b9d9c2cfbac8}"/>
  <p:tag name="TABLE_ENDDRAG_ORIGIN_RECT" val="787*421"/>
  <p:tag name="TABLE_ENDDRAG_RECT" val="70*67*787*421"/>
</p:tagLst>
</file>

<file path=ppt/tags/tag10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8.xml><?xml version="1.0" encoding="utf-8"?>
<p:tagLst xmlns:p="http://schemas.openxmlformats.org/presentationml/2006/main">
  <p:tag name="KSO_WM_FULL_TEXT_BEAUTIFY_COPY_ID" val="3"/>
</p:tagLst>
</file>

<file path=ppt/tags/tag109.xml><?xml version="1.0" encoding="utf-8"?>
<p:tagLst xmlns:p="http://schemas.openxmlformats.org/presentationml/2006/main">
  <p:tag name="KSO_WM_FULL_TEXT_BEAUTIFY_COPY_ID" val="10"/>
</p:tagLst>
</file>

<file path=ppt/tags/tag11.xml><?xml version="1.0" encoding="utf-8"?>
<p:tagLst xmlns:p="http://schemas.openxmlformats.org/presentationml/2006/main">
  <p:tag name="KSO_WM_FULL_TEXT_BEAUTIFY_COPY_ID" val="10"/>
</p:tagLst>
</file>

<file path=ppt/tags/tag110.xml><?xml version="1.0" encoding="utf-8"?>
<p:tagLst xmlns:p="http://schemas.openxmlformats.org/presentationml/2006/main">
  <p:tag name="KSO_WM_UNIT_TABLE_BEAUTIFY" val="smartTable{07b5ba00-c4cf-4b7a-a505-ade39f4af4ea}"/>
  <p:tag name="TABLE_ENDDRAG_ORIGIN_RECT" val="769*431"/>
  <p:tag name="TABLE_ENDDRAG_RECT" val="79*57*769*431"/>
</p:tagLst>
</file>

<file path=ppt/tags/tag11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2.xml><?xml version="1.0" encoding="utf-8"?>
<p:tagLst xmlns:p="http://schemas.openxmlformats.org/presentationml/2006/main">
  <p:tag name="KSO_WPP_MARK_KEY" val="405559ca-607b-42b2-9bdc-9efc3d230d2f"/>
  <p:tag name="COMMONDATA" val="eyJoZGlkIjoiNDlmOWQ1MDY2ZDhjOTBiZTIyNWU0ODgyNDQ5YjllNmYifQ=="/>
  <p:tag name="commondata" val="eyJoZGlkIjoiY2ZjMWUzZmViYTEwYjYyMGRhMWM2OWExMjY2ODkzMjIifQ=="/>
</p:tagLst>
</file>

<file path=ppt/tags/tag12.xml><?xml version="1.0" encoding="utf-8"?>
<p:tagLst xmlns:p="http://schemas.openxmlformats.org/presentationml/2006/main">
  <p:tag name="KSO_WM_FULL_TEXT_BEAUTIFY_COPY_ID" val="17"/>
</p:tagLst>
</file>

<file path=ppt/tags/tag13.xml><?xml version="1.0" encoding="utf-8"?>
<p:tagLst xmlns:p="http://schemas.openxmlformats.org/presentationml/2006/main">
  <p:tag name="KSO_WM_FULL_TEXT_BEAUTIFY_COPY_ID" val="10"/>
</p:tagLst>
</file>

<file path=ppt/tags/tag14.xml><?xml version="1.0" encoding="utf-8"?>
<p:tagLst xmlns:p="http://schemas.openxmlformats.org/presentationml/2006/main">
  <p:tag name="KSO_WM_FULL_TEXT_BEAUTIFY_COPY_ID" val="17"/>
</p:tagLst>
</file>

<file path=ppt/tags/tag15.xml><?xml version="1.0" encoding="utf-8"?>
<p:tagLst xmlns:p="http://schemas.openxmlformats.org/presentationml/2006/main">
  <p:tag name="KSO_WM_FULL_TEXT_BEAUTIFY_COPY_ID" val="10"/>
</p:tagLst>
</file>

<file path=ppt/tags/tag16.xml><?xml version="1.0" encoding="utf-8"?>
<p:tagLst xmlns:p="http://schemas.openxmlformats.org/presentationml/2006/main">
  <p:tag name="KSO_WM_FULL_TEXT_BEAUTIFY_COPY_ID" val="17"/>
</p:tagLst>
</file>

<file path=ppt/tags/tag17.xml><?xml version="1.0" encoding="utf-8"?>
<p:tagLst xmlns:p="http://schemas.openxmlformats.org/presentationml/2006/main">
  <p:tag name="KSO_WM_FULL_TEXT_BEAUTIFY_COPY_ID" val="10"/>
</p:tagLst>
</file>

<file path=ppt/tags/tag18.xml><?xml version="1.0" encoding="utf-8"?>
<p:tagLst xmlns:p="http://schemas.openxmlformats.org/presentationml/2006/main">
  <p:tag name="KSO_WM_FULL_TEXT_BEAUTIFY_COPY_ID" val="17"/>
</p:tagLst>
</file>

<file path=ppt/tags/tag19.xml><?xml version="1.0" encoding="utf-8"?>
<p:tagLst xmlns:p="http://schemas.openxmlformats.org/presentationml/2006/main">
  <p:tag name="KSO_WM_FULL_TEXT_BEAUTIFY_COPY_ID" val="10"/>
</p:tagLst>
</file>

<file path=ppt/tags/tag2.xml><?xml version="1.0" encoding="utf-8"?>
<p:tagLst xmlns:p="http://schemas.openxmlformats.org/presentationml/2006/main">
  <p:tag name="KSO_WM_FULL_TEXT_BEAUTIFY_COPY_ID" val="17"/>
</p:tagLst>
</file>

<file path=ppt/tags/tag20.xml><?xml version="1.0" encoding="utf-8"?>
<p:tagLst xmlns:p="http://schemas.openxmlformats.org/presentationml/2006/main">
  <p:tag name="KSO_WM_FULL_TEXT_BEAUTIFY_COPY_ID" val="17"/>
</p:tagLst>
</file>

<file path=ppt/tags/tag21.xml><?xml version="1.0" encoding="utf-8"?>
<p:tagLst xmlns:p="http://schemas.openxmlformats.org/presentationml/2006/main">
  <p:tag name="KSO_WM_FULL_TEXT_BEAUTIFY_COPY_ID" val="10"/>
</p:tagLst>
</file>

<file path=ppt/tags/tag22.xml><?xml version="1.0" encoding="utf-8"?>
<p:tagLst xmlns:p="http://schemas.openxmlformats.org/presentationml/2006/main">
  <p:tag name="KSO_WM_FULL_TEXT_BEAUTIFY_COPY_ID" val="17"/>
</p:tagLst>
</file>

<file path=ppt/tags/tag23.xml><?xml version="1.0" encoding="utf-8"?>
<p:tagLst xmlns:p="http://schemas.openxmlformats.org/presentationml/2006/main">
  <p:tag name="KSO_WM_FULL_TEXT_BEAUTIFY_COPY_ID" val="10"/>
</p:tagLst>
</file>

<file path=ppt/tags/tag24.xml><?xml version="1.0" encoding="utf-8"?>
<p:tagLst xmlns:p="http://schemas.openxmlformats.org/presentationml/2006/main">
  <p:tag name="KSO_WM_FULL_TEXT_BEAUTIFY_COPY_ID" val="17"/>
</p:tagLst>
</file>

<file path=ppt/tags/tag25.xml><?xml version="1.0" encoding="utf-8"?>
<p:tagLst xmlns:p="http://schemas.openxmlformats.org/presentationml/2006/main">
  <p:tag name="KSO_WM_UNIT_PLACING_PICTURE_USER_VIEWPORT" val="{&quot;height&quot;:10800,&quot;width&quot;:12986.4}"/>
</p:tagLst>
</file>

<file path=ppt/tags/tag26.xml><?xml version="1.0" encoding="utf-8"?>
<p:tagLst xmlns:p="http://schemas.openxmlformats.org/presentationml/2006/main">
  <p:tag name="KSO_WM_FULL_TEXT_BEAUTIFY_COPY_ID" val="10"/>
</p:tagLst>
</file>

<file path=ppt/tags/tag27.xml><?xml version="1.0" encoding="utf-8"?>
<p:tagLst xmlns:p="http://schemas.openxmlformats.org/presentationml/2006/main">
  <p:tag name="KSO_WM_FULL_TEXT_BEAUTIFY_COPY_ID" val="10"/>
</p:tagLst>
</file>

<file path=ppt/tags/tag2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p="http://schemas.openxmlformats.org/presentationml/2006/main">
  <p:tag name="KSO_WM_FULL_TEXT_BEAUTIFY_COPY_ID" val="10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FULL_TEXT_BEAUTIFY_COPY_ID" val="17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47.xml><?xml version="1.0" encoding="utf-8"?>
<p:tagLst xmlns:p="http://schemas.openxmlformats.org/presentationml/2006/main">
  <p:tag name="KSO_WM_UNIT_TABLE_BEAUTIFY" val="smartTable{63a4fdc0-f7a9-4825-9ada-d9175f6cdae3}"/>
</p:tagLst>
</file>

<file path=ppt/tags/tag48.xml><?xml version="1.0" encoding="utf-8"?>
<p:tagLst xmlns:p="http://schemas.openxmlformats.org/presentationml/2006/main">
  <p:tag name="KSO_WM_FULL_TEXT_BEAUTIFY_COPY_ID" val="3"/>
</p:tagLst>
</file>

<file path=ppt/tags/tag49.xml><?xml version="1.0" encoding="utf-8"?>
<p:tagLst xmlns:p="http://schemas.openxmlformats.org/presentationml/2006/main">
  <p:tag name="KSO_WM_FULL_TEXT_BEAUTIFY_COPY_ID" val="10"/>
</p:tagLst>
</file>

<file path=ppt/tags/tag5.xml><?xml version="1.0" encoding="utf-8"?>
<p:tagLst xmlns:p="http://schemas.openxmlformats.org/presentationml/2006/main">
  <p:tag name="KSO_WM_FULL_TEXT_BEAUTIFY_COPY_ID" val="10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52.xml><?xml version="1.0" encoding="utf-8"?>
<p:tagLst xmlns:p="http://schemas.openxmlformats.org/presentationml/2006/main">
  <p:tag name="KSO_WM_FULL_TEXT_BEAUTIFY_COPY_ID" val="3"/>
</p:tagLst>
</file>

<file path=ppt/tags/tag53.xml><?xml version="1.0" encoding="utf-8"?>
<p:tagLst xmlns:p="http://schemas.openxmlformats.org/presentationml/2006/main">
  <p:tag name="KSO_WM_FULL_TEXT_BEAUTIFY_COPY_ID" val="10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FULL_TEXT_BEAUTIFY_COPY_ID" val="17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FULL_TEXT_BEAUTIFY_COPY_ID" val="10"/>
</p:tagLst>
</file>

<file path=ppt/tags/tag7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71.xml><?xml version="1.0" encoding="utf-8"?>
<p:tagLst xmlns:p="http://schemas.openxmlformats.org/presentationml/2006/main">
  <p:tag name="KSO_WM_FULL_TEXT_BEAUTIFY_COPY_ID" val="3"/>
</p:tagLst>
</file>

<file path=ppt/tags/tag72.xml><?xml version="1.0" encoding="utf-8"?>
<p:tagLst xmlns:p="http://schemas.openxmlformats.org/presentationml/2006/main">
  <p:tag name="KSO_WM_FULL_TEXT_BEAUTIFY_COPY_ID" val="10"/>
</p:tagLst>
</file>

<file path=ppt/tags/tag73.xml><?xml version="1.0" encoding="utf-8"?>
<p:tagLst xmlns:p="http://schemas.openxmlformats.org/presentationml/2006/main">
  <p:tag name="KSO_WM_UNIT_TABLE_BEAUTIFY" val="smartTable{bba1d25f-69a5-45f6-a350-40ce99a2165e}"/>
</p:tagLst>
</file>

<file path=ppt/tags/tag7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75.xml><?xml version="1.0" encoding="utf-8"?>
<p:tagLst xmlns:p="http://schemas.openxmlformats.org/presentationml/2006/main">
  <p:tag name="KSO_WM_FULL_TEXT_BEAUTIFY_COPY_ID" val="3"/>
</p:tagLst>
</file>

<file path=ppt/tags/tag76.xml><?xml version="1.0" encoding="utf-8"?>
<p:tagLst xmlns:p="http://schemas.openxmlformats.org/presentationml/2006/main">
  <p:tag name="KSO_WM_FULL_TEXT_BEAUTIFY_COPY_ID" val="10"/>
</p:tagLst>
</file>

<file path=ppt/tags/tag77.xml><?xml version="1.0" encoding="utf-8"?>
<p:tagLst xmlns:p="http://schemas.openxmlformats.org/presentationml/2006/main">
  <p:tag name="KSO_WM_UNIT_TABLE_BEAUTIFY" val="smartTable{4d9ed7b4-cd23-41fb-a995-0eea3490046e}"/>
</p:tagLst>
</file>

<file path=ppt/tags/tag7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79.xml><?xml version="1.0" encoding="utf-8"?>
<p:tagLst xmlns:p="http://schemas.openxmlformats.org/presentationml/2006/main">
  <p:tag name="KSO_WM_FULL_TEXT_BEAUTIFY_COPY_ID" val="3"/>
</p:tagLst>
</file>

<file path=ppt/tags/tag8.xml><?xml version="1.0" encoding="utf-8"?>
<p:tagLst xmlns:p="http://schemas.openxmlformats.org/presentationml/2006/main">
  <p:tag name="KSO_WM_FULL_TEXT_BEAUTIFY_COPY_ID" val="17"/>
</p:tagLst>
</file>

<file path=ppt/tags/tag80.xml><?xml version="1.0" encoding="utf-8"?>
<p:tagLst xmlns:p="http://schemas.openxmlformats.org/presentationml/2006/main">
  <p:tag name="KSO_WM_FULL_TEXT_BEAUTIFY_COPY_ID" val="10"/>
</p:tagLst>
</file>

<file path=ppt/tags/tag81.xml><?xml version="1.0" encoding="utf-8"?>
<p:tagLst xmlns:p="http://schemas.openxmlformats.org/presentationml/2006/main">
  <p:tag name="KSO_WM_UNIT_TABLE_BEAUTIFY" val="smartTable{0d62c230-1899-49a6-9a35-857a29bdef11}"/>
</p:tagLst>
</file>

<file path=ppt/tags/tag8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83.xml><?xml version="1.0" encoding="utf-8"?>
<p:tagLst xmlns:p="http://schemas.openxmlformats.org/presentationml/2006/main">
  <p:tag name="KSO_WM_FULL_TEXT_BEAUTIFY_COPY_ID" val="3"/>
</p:tagLst>
</file>

<file path=ppt/tags/tag84.xml><?xml version="1.0" encoding="utf-8"?>
<p:tagLst xmlns:p="http://schemas.openxmlformats.org/presentationml/2006/main">
  <p:tag name="KSO_WM_FULL_TEXT_BEAUTIFY_COPY_ID" val="10"/>
</p:tagLst>
</file>

<file path=ppt/tags/tag85.xml><?xml version="1.0" encoding="utf-8"?>
<p:tagLst xmlns:p="http://schemas.openxmlformats.org/presentationml/2006/main">
  <p:tag name="KSO_WM_UNIT_TABLE_BEAUTIFY" val="smartTable{855bd722-0435-4ed2-9e27-f2829731a760}"/>
</p:tagLst>
</file>

<file path=ppt/tags/tag8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87.xml><?xml version="1.0" encoding="utf-8"?>
<p:tagLst xmlns:p="http://schemas.openxmlformats.org/presentationml/2006/main">
  <p:tag name="KSO_WM_FULL_TEXT_BEAUTIFY_COPY_ID" val="3"/>
</p:tagLst>
</file>

<file path=ppt/tags/tag88.xml><?xml version="1.0" encoding="utf-8"?>
<p:tagLst xmlns:p="http://schemas.openxmlformats.org/presentationml/2006/main">
  <p:tag name="KSO_WM_FULL_TEXT_BEAUTIFY_COPY_ID" val="10"/>
</p:tagLst>
</file>

<file path=ppt/tags/tag89.xml><?xml version="1.0" encoding="utf-8"?>
<p:tagLst xmlns:p="http://schemas.openxmlformats.org/presentationml/2006/main">
  <p:tag name="KSO_WM_UNIT_TABLE_BEAUTIFY" val="smartTable{0239661a-e853-4af4-b765-9d19ad5d3932}"/>
</p:tagLst>
</file>

<file path=ppt/tags/tag9.xml><?xml version="1.0" encoding="utf-8"?>
<p:tagLst xmlns:p="http://schemas.openxmlformats.org/presentationml/2006/main">
  <p:tag name="KSO_WM_FULL_TEXT_BEAUTIFY_COPY_ID" val="10"/>
</p:tagLst>
</file>

<file path=ppt/tags/tag9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1.xml><?xml version="1.0" encoding="utf-8"?>
<p:tagLst xmlns:p="http://schemas.openxmlformats.org/presentationml/2006/main">
  <p:tag name="KSO_WM_FULL_TEXT_BEAUTIFY_COPY_ID" val="3"/>
</p:tagLst>
</file>

<file path=ppt/tags/tag92.xml><?xml version="1.0" encoding="utf-8"?>
<p:tagLst xmlns:p="http://schemas.openxmlformats.org/presentationml/2006/main">
  <p:tag name="KSO_WM_FULL_TEXT_BEAUTIFY_COPY_ID" val="10"/>
</p:tagLst>
</file>

<file path=ppt/tags/tag93.xml><?xml version="1.0" encoding="utf-8"?>
<p:tagLst xmlns:p="http://schemas.openxmlformats.org/presentationml/2006/main">
  <p:tag name="KSO_WM_UNIT_TABLE_BEAUTIFY" val="smartTable{a35787ea-0d42-4bd5-a40b-06927e7d0d98}"/>
</p:tagLst>
</file>

<file path=ppt/tags/tag9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5.xml><?xml version="1.0" encoding="utf-8"?>
<p:tagLst xmlns:p="http://schemas.openxmlformats.org/presentationml/2006/main">
  <p:tag name="KSO_WM_FULL_TEXT_BEAUTIFY_COPY_ID" val="3"/>
</p:tagLst>
</file>

<file path=ppt/tags/tag96.xml><?xml version="1.0" encoding="utf-8"?>
<p:tagLst xmlns:p="http://schemas.openxmlformats.org/presentationml/2006/main">
  <p:tag name="KSO_WM_UNIT_TABLE_BEAUTIFY" val="smartTable{9959845c-ec8c-40fc-a055-fee0dc63ffd4}"/>
</p:tagLst>
</file>

<file path=ppt/tags/tag9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8.xml><?xml version="1.0" encoding="utf-8"?>
<p:tagLst xmlns:p="http://schemas.openxmlformats.org/presentationml/2006/main">
  <p:tag name="KSO_WM_FULL_TEXT_BEAUTIFY_COPY_ID" val="3"/>
</p:tagLst>
</file>

<file path=ppt/tags/tag99.xml><?xml version="1.0" encoding="utf-8"?>
<p:tagLst xmlns:p="http://schemas.openxmlformats.org/presentationml/2006/main">
  <p:tag name="KSO_WM_UNIT_TABLE_BEAUTIFY" val="smartTable{c0da8b12-3618-4931-9a61-f50c92ceafc6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3209</Words>
  <Application>WPS 演示</Application>
  <PresentationFormat/>
  <Paragraphs>727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18</vt:i4>
      </vt:variant>
    </vt:vector>
  </HeadingPairs>
  <TitlesOfParts>
    <vt:vector size="42" baseType="lpstr">
      <vt:lpstr>Arial</vt:lpstr>
      <vt:lpstr>宋体</vt:lpstr>
      <vt:lpstr>Wingdings</vt:lpstr>
      <vt:lpstr>思源黑体</vt:lpstr>
      <vt:lpstr>黑体</vt:lpstr>
      <vt:lpstr>仿宋</vt:lpstr>
      <vt:lpstr>等线</vt:lpstr>
      <vt:lpstr>微软雅黑</vt:lpstr>
      <vt:lpstr>Helvetica Neue</vt:lpstr>
      <vt:lpstr>Helvetica Neue Light</vt:lpstr>
      <vt:lpstr>Arial Unicode MS</vt:lpstr>
      <vt:lpstr>Calibri</vt:lpstr>
      <vt:lpstr>Office theme</vt:lpstr>
      <vt:lpstr>3_Office theme</vt:lpstr>
      <vt:lpstr>4_Office theme</vt:lpstr>
      <vt:lpstr>7_Office theme</vt:lpstr>
      <vt:lpstr>8_Office theme</vt:lpstr>
      <vt:lpstr>10_Office theme</vt:lpstr>
      <vt:lpstr>2_Office theme</vt:lpstr>
      <vt:lpstr>5_Office theme</vt:lpstr>
      <vt:lpstr>6_Office theme</vt:lpstr>
      <vt:lpstr>12_Office theme</vt:lpstr>
      <vt:lpstr>14_Office theme</vt:lpstr>
      <vt:lpstr>9_Office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WPS_1692065962</cp:lastModifiedBy>
  <cp:revision>184</cp:revision>
  <dcterms:created xsi:type="dcterms:W3CDTF">2023-07-04T05:41:00Z</dcterms:created>
  <dcterms:modified xsi:type="dcterms:W3CDTF">2024-09-24T05:34:15Z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wqlLaW5nc29mdCBQREYgdG8gV1BTIDgw</vt:lpwstr>
  </property>
  <property fmtid="{D5CDD505-2E9C-101B-9397-08002B2CF9AE}" pid="3" name="Created">
    <vt:filetime>2023-07-14T21:41:41Z</vt:filetime>
  </property>
  <property fmtid="{D5CDD505-2E9C-101B-9397-08002B2CF9AE}" pid="4" name="ICV">
    <vt:lpwstr>B2130F2DE0DF409AAC630CA86576D524_13</vt:lpwstr>
  </property>
  <property fmtid="{D5CDD505-2E9C-101B-9397-08002B2CF9AE}" pid="5" name="KSOProductBuildVer">
    <vt:lpwstr>2052-12.1.0.18276</vt:lpwstr>
  </property>
</Properties>
</file>