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9"/>
  </p:handoutMasterIdLst>
  <p:sldIdLst>
    <p:sldId id="312" r:id="rId3"/>
    <p:sldId id="521" r:id="rId5"/>
    <p:sldId id="570" r:id="rId6"/>
    <p:sldId id="651" r:id="rId7"/>
    <p:sldId id="669" r:id="rId8"/>
    <p:sldId id="670" r:id="rId9"/>
    <p:sldId id="672" r:id="rId10"/>
    <p:sldId id="671" r:id="rId11"/>
    <p:sldId id="652" r:id="rId12"/>
    <p:sldId id="660" r:id="rId13"/>
    <p:sldId id="668" r:id="rId14"/>
    <p:sldId id="653" r:id="rId15"/>
    <p:sldId id="654" r:id="rId16"/>
    <p:sldId id="619" r:id="rId17"/>
    <p:sldId id="437" r:id="rId18"/>
  </p:sldIdLst>
  <p:sldSz cx="14039850" cy="899922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26" userDrawn="1">
          <p15:clr>
            <a:srgbClr val="A4A3A4"/>
          </p15:clr>
        </p15:guide>
        <p15:guide id="2" pos="44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671F"/>
    <a:srgbClr val="FFFFFF"/>
    <a:srgbClr val="FAFAFA"/>
    <a:srgbClr val="DCDCDC"/>
    <a:srgbClr val="F0F0F0"/>
    <a:srgbClr val="E6E6E6"/>
    <a:srgbClr val="C8C8C8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89" d="100"/>
          <a:sy n="89" d="100"/>
        </p:scale>
        <p:origin x="984" y="78"/>
      </p:cViewPr>
      <p:guideLst>
        <p:guide orient="horz" pos="2726"/>
        <p:guide pos="447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tags" Target="tags/tag80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021842" y="1143000"/>
            <a:ext cx="4814316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771439" y="3396749"/>
            <a:ext cx="12497490" cy="1180028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7085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771439" y="4680076"/>
            <a:ext cx="12497490" cy="1248031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315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600075" indent="0" algn="ctr">
              <a:buNone/>
              <a:defRPr sz="2625"/>
            </a:lvl2pPr>
            <a:lvl3pPr marL="1200150" indent="0" algn="ctr">
              <a:buNone/>
              <a:defRPr sz="2360"/>
            </a:lvl3pPr>
            <a:lvl4pPr marL="1800225" indent="0" algn="ctr">
              <a:buNone/>
              <a:defRPr sz="2100"/>
            </a:lvl4pPr>
            <a:lvl5pPr marL="2400300" indent="0" algn="ctr">
              <a:buNone/>
              <a:defRPr sz="2100"/>
            </a:lvl5pPr>
            <a:lvl6pPr marL="2999740" indent="0" algn="ctr">
              <a:buNone/>
              <a:defRPr sz="2100"/>
            </a:lvl6pPr>
            <a:lvl7pPr marL="3599815" indent="0" algn="ctr">
              <a:buNone/>
              <a:defRPr sz="2100"/>
            </a:lvl7pPr>
            <a:lvl8pPr marL="4199890" indent="0" algn="ctr">
              <a:buNone/>
              <a:defRPr sz="2100"/>
            </a:lvl8pPr>
            <a:lvl9pPr marL="4799965" indent="0" algn="ctr">
              <a:buNone/>
              <a:defRPr sz="21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771495" y="1250031"/>
            <a:ext cx="12497490" cy="661428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771439" y="3396749"/>
            <a:ext cx="12497490" cy="1180028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7085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1439" y="566938"/>
            <a:ext cx="12497490" cy="850407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7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71439" y="1700815"/>
            <a:ext cx="12497490" cy="6616058"/>
          </a:xfrm>
        </p:spPr>
        <p:txBody>
          <a:bodyPr vert="horz" lIns="101600" tIns="0" rIns="82550" bIns="0" rtlCol="0">
            <a:noAutofit/>
          </a:bodyPr>
          <a:lstStyle>
            <a:lvl1pPr marL="299720" marR="0" lvl="0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899795" marR="0" lvl="1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499870" marR="0" lvl="2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2099945" marR="0" lvl="3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700020" marR="0" lvl="4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1495" y="4998414"/>
            <a:ext cx="12497490" cy="820020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4725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771489" y="5920929"/>
            <a:ext cx="12497490" cy="1414701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21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00075" indent="0">
              <a:buNone/>
              <a:defRPr sz="2625">
                <a:solidFill>
                  <a:schemeClr val="tx1">
                    <a:tint val="75000"/>
                  </a:schemeClr>
                </a:solidFill>
              </a:defRPr>
            </a:lvl2pPr>
            <a:lvl3pPr marL="1200150" indent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3pPr>
            <a:lvl4pPr marL="18002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03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29997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59981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1998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7999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1439" y="566938"/>
            <a:ext cx="12497490" cy="850407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7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771495" y="1700815"/>
            <a:ext cx="6084208" cy="6614280"/>
          </a:xfrm>
        </p:spPr>
        <p:txBody>
          <a:bodyPr vert="horz" lIns="101600" tIns="0" rIns="82550" bIns="0" rtlCol="0">
            <a:noAutofit/>
          </a:bodyPr>
          <a:lstStyle>
            <a:lvl1pPr marL="299720" marR="0" lvl="0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899795" marR="0" lvl="1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499870" marR="0" lvl="2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2099945" marR="0" lvl="3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700020" marR="0" lvl="4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7184722" y="1700815"/>
            <a:ext cx="6084208" cy="6614280"/>
          </a:xfrm>
        </p:spPr>
        <p:txBody>
          <a:bodyPr>
            <a:noAutofit/>
          </a:bodyPr>
          <a:lstStyle>
            <a:lvl1pPr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1439" y="566938"/>
            <a:ext cx="12497490" cy="850407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7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771495" y="1700815"/>
            <a:ext cx="6084208" cy="500012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625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600075" indent="0">
              <a:buNone/>
              <a:defRPr sz="2625" b="1"/>
            </a:lvl2pPr>
            <a:lvl3pPr marL="1200150" indent="0">
              <a:buNone/>
              <a:defRPr sz="2360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2999740" indent="0">
              <a:buNone/>
              <a:defRPr sz="2100" b="1"/>
            </a:lvl6pPr>
            <a:lvl7pPr marL="3599815" indent="0">
              <a:buNone/>
              <a:defRPr sz="2100" b="1"/>
            </a:lvl7pPr>
            <a:lvl8pPr marL="4199890" indent="0">
              <a:buNone/>
              <a:defRPr sz="2100" b="1"/>
            </a:lvl8pPr>
            <a:lvl9pPr marL="4799965" indent="0">
              <a:buNone/>
              <a:defRPr sz="21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771489" y="2347863"/>
            <a:ext cx="6084159" cy="5974157"/>
          </a:xfrm>
        </p:spPr>
        <p:txBody>
          <a:bodyPr vert="horz" lIns="101600" tIns="0" rIns="82550" bIns="0" rtlCol="0">
            <a:noAutofit/>
          </a:bodyPr>
          <a:lstStyle>
            <a:lvl1pPr marL="299720" marR="0" lvl="0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899795" marR="0" lvl="1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499870" marR="0" lvl="2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2099945" marR="0" lvl="3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700020" marR="0" lvl="4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7181121" y="1700815"/>
            <a:ext cx="6084208" cy="500012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62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00075" indent="0">
              <a:buNone/>
              <a:defRPr sz="2625" b="1"/>
            </a:lvl2pPr>
            <a:lvl3pPr marL="1200150" indent="0">
              <a:buNone/>
              <a:defRPr sz="2360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2999740" indent="0">
              <a:buNone/>
              <a:defRPr sz="2100" b="1"/>
            </a:lvl6pPr>
            <a:lvl7pPr marL="3599815" indent="0">
              <a:buNone/>
              <a:defRPr sz="2100" b="1"/>
            </a:lvl7pPr>
            <a:lvl8pPr marL="4199890" indent="0">
              <a:buNone/>
              <a:defRPr sz="2100" b="1"/>
            </a:lvl8pPr>
            <a:lvl9pPr marL="4799965" indent="0">
              <a:buNone/>
              <a:defRPr sz="21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7181121" y="2347863"/>
            <a:ext cx="6084208" cy="5974157"/>
          </a:xfrm>
        </p:spPr>
        <p:txBody>
          <a:bodyPr vert="horz" lIns="101600" tIns="0" rIns="82550" bIns="0" rtlCol="0">
            <a:noAutofit/>
          </a:bodyPr>
          <a:lstStyle>
            <a:lvl1pPr marL="299720" marR="0" lvl="0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899795" marR="0" lvl="1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499870" marR="0" lvl="2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2099945" marR="0" lvl="3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700020" marR="0" lvl="4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7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771495" y="1700815"/>
            <a:ext cx="6084208" cy="661428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899795" marR="0" lvl="1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1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499870" marR="0" lvl="2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2099945" marR="0" lvl="3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700020" marR="0" lvl="4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7184777" y="1700815"/>
            <a:ext cx="6084208" cy="6614280"/>
          </a:xfrm>
        </p:spPr>
        <p:txBody>
          <a:bodyPr vert="horz" lIns="101600" tIns="0" rIns="82550" bIns="0" rtlCol="0">
            <a:normAutofit/>
          </a:bodyPr>
          <a:lstStyle>
            <a:lvl1pPr marL="299720" marR="0" lvl="0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2173772" y="1250031"/>
            <a:ext cx="1095158" cy="7072171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315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771489" y="1250020"/>
            <a:ext cx="11318090" cy="7072171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771439" y="566938"/>
            <a:ext cx="12497490" cy="850407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771439" y="1700815"/>
            <a:ext cx="12497490" cy="661428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1013115" y="8333249"/>
            <a:ext cx="3109333" cy="415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740006" y="8333249"/>
            <a:ext cx="4560356" cy="415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9916010" y="8333249"/>
            <a:ext cx="3109333" cy="415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200150" rtl="0" eaLnBrk="1" fontAlgn="auto" latinLnBrk="0" hangingPunct="1">
        <a:lnSpc>
          <a:spcPct val="100000"/>
        </a:lnSpc>
        <a:spcBef>
          <a:spcPct val="0"/>
        </a:spcBef>
        <a:buNone/>
        <a:defRPr sz="3675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99720" indent="-299720" algn="l" defTabSz="12001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21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899795" indent="-299720" algn="l" defTabSz="12001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2112645" algn="l"/>
        </a:tabLst>
        <a:defRPr sz="21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499870" indent="-299720" algn="l" defTabSz="12001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21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2099945" indent="-299720" algn="l" defTabSz="12001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21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700020" indent="-299720" algn="l" defTabSz="12001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21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3300095" indent="-299720" algn="l" defTabSz="1200150" rtl="0" eaLnBrk="1" latinLnBrk="0" hangingPunct="1">
        <a:lnSpc>
          <a:spcPct val="90000"/>
        </a:lnSpc>
        <a:spcBef>
          <a:spcPct val="132000"/>
        </a:spcBef>
        <a:buFont typeface="Arial" panose="020B0604020202020204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6pPr>
      <a:lvl7pPr marL="3900170" indent="-299720" algn="l" defTabSz="1200150" rtl="0" eaLnBrk="1" latinLnBrk="0" hangingPunct="1">
        <a:lnSpc>
          <a:spcPct val="90000"/>
        </a:lnSpc>
        <a:spcBef>
          <a:spcPct val="132000"/>
        </a:spcBef>
        <a:buFont typeface="Arial" panose="020B0604020202020204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7pPr>
      <a:lvl8pPr marL="4500245" indent="-299720" algn="l" defTabSz="1200150" rtl="0" eaLnBrk="1" latinLnBrk="0" hangingPunct="1">
        <a:lnSpc>
          <a:spcPct val="90000"/>
        </a:lnSpc>
        <a:spcBef>
          <a:spcPct val="132000"/>
        </a:spcBef>
        <a:buFont typeface="Arial" panose="020B0604020202020204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8pPr>
      <a:lvl9pPr marL="5099685" indent="-299720" algn="l" defTabSz="1200150" rtl="0" eaLnBrk="1" latinLnBrk="0" hangingPunct="1">
        <a:lnSpc>
          <a:spcPct val="90000"/>
        </a:lnSpc>
        <a:spcBef>
          <a:spcPct val="132000"/>
        </a:spcBef>
        <a:buFont typeface="Arial" panose="020B0604020202020204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1pPr>
      <a:lvl2pPr marL="600075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4pPr>
      <a:lvl5pPr marL="2400300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5pPr>
      <a:lvl6pPr marL="2999740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6pPr>
      <a:lvl7pPr marL="3599815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7pPr>
      <a:lvl8pPr marL="4199890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8pPr>
      <a:lvl9pPr marL="4799965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71.xml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10.xml"/><Relationship Id="rId1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72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5.png"/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4.xml"/><Relationship Id="rId4" Type="http://schemas.openxmlformats.org/officeDocument/2006/relationships/image" Target="../media/image5.png"/><Relationship Id="rId3" Type="http://schemas.openxmlformats.org/officeDocument/2006/relationships/tags" Target="../tags/tag73.xml"/><Relationship Id="rId2" Type="http://schemas.openxmlformats.org/officeDocument/2006/relationships/image" Target="../media/image3.png"/><Relationship Id="rId1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6.xml"/><Relationship Id="rId4" Type="http://schemas.openxmlformats.org/officeDocument/2006/relationships/image" Target="../media/image5.png"/><Relationship Id="rId3" Type="http://schemas.openxmlformats.org/officeDocument/2006/relationships/tags" Target="../tags/tag75.xml"/><Relationship Id="rId2" Type="http://schemas.openxmlformats.org/officeDocument/2006/relationships/image" Target="../media/image3.png"/><Relationship Id="rId1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79.xml"/><Relationship Id="rId2" Type="http://schemas.openxmlformats.org/officeDocument/2006/relationships/image" Target="../media/image2.png"/><Relationship Id="rId1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3.xml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4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65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6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6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6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6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7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25080" y="-46308"/>
            <a:ext cx="14088924" cy="9089140"/>
            <a:chOff x="21" y="1803"/>
            <a:chExt cx="19340" cy="10841"/>
          </a:xfrm>
        </p:grpSpPr>
        <p:pic>
          <p:nvPicPr>
            <p:cNvPr id="2" name="图片 1" descr="architectural-design-architecture-buildings-830891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1" y="1803"/>
              <a:ext cx="19340" cy="10841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4832" y="4971"/>
              <a:ext cx="10492" cy="2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spc="200" dirty="0">
                  <a:solidFill>
                    <a:schemeClr val="bg1"/>
                  </a:solidFill>
                  <a:uFillTx/>
                  <a:latin typeface="宋体" panose="02010600030101010101" pitchFamily="2" charset="-122"/>
                  <a:ea typeface="宋体" panose="02010600030101010101" pitchFamily="2" charset="-122"/>
                </a:rPr>
                <a:t>厦门博视源机器视觉</a:t>
              </a:r>
              <a:endParaRPr lang="zh-CN" altLang="en-US" sz="6000" b="1" spc="200" dirty="0">
                <a:solidFill>
                  <a:schemeClr val="bg1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/>
              <a:r>
                <a:rPr lang="zh-CN" altLang="en-US" sz="6000" b="1" spc="200" dirty="0">
                  <a:solidFill>
                    <a:schemeClr val="bg1"/>
                  </a:solidFill>
                  <a:uFillTx/>
                  <a:latin typeface="宋体" panose="02010600030101010101" pitchFamily="2" charset="-122"/>
                  <a:ea typeface="宋体" panose="02010600030101010101" pitchFamily="2" charset="-122"/>
                </a:rPr>
                <a:t> 技术有限公司</a:t>
              </a:r>
              <a:endParaRPr lang="zh-CN" altLang="en-US" sz="6000" b="1" spc="200" dirty="0">
                <a:solidFill>
                  <a:schemeClr val="bg1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1941" y="8624"/>
              <a:ext cx="5140" cy="2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0" hangingPunct="0">
                <a:buFont typeface="Arial" panose="020B0604020202020204" pitchFamily="34" charset="0"/>
                <a:buNone/>
              </a:pPr>
              <a:r>
                <a:rPr lang="zh-CN" altLang="en-US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公司电话</a:t>
              </a:r>
              <a:r>
                <a:rPr lang="en-US" altLang="zh-CN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:05926077810</a:t>
              </a:r>
              <a:endParaRPr lang="en-US" altLang="zh-CN" sz="22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Gulim" panose="020B0600000101010101" pitchFamily="34" charset="-127"/>
              </a:endParaRPr>
            </a:p>
            <a:p>
              <a:pPr defTabSz="914400" eaLnBrk="0" hangingPunct="0">
                <a:buFont typeface="Arial" panose="020B0604020202020204" pitchFamily="34" charset="0"/>
                <a:buNone/>
              </a:pPr>
              <a:r>
                <a:rPr lang="en-US" altLang="zh-CN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Web</a:t>
              </a:r>
              <a:r>
                <a:rPr lang="zh-CN" altLang="en-US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：</a:t>
              </a:r>
              <a:r>
                <a:rPr lang="en-US" altLang="zh-CN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www.xmbsy.net</a:t>
              </a:r>
              <a:endParaRPr lang="en-US" altLang="zh-CN" sz="22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Gulim" panose="020B0600000101010101" pitchFamily="34" charset="-127"/>
              </a:endParaRPr>
            </a:p>
            <a:p>
              <a:pPr defTabSz="914400" eaLnBrk="0" hangingPunct="0">
                <a:buFont typeface="Arial" panose="020B0604020202020204" pitchFamily="34" charset="0"/>
                <a:buNone/>
              </a:pPr>
              <a:r>
                <a:rPr lang="en-US" altLang="zh-CN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E-mail</a:t>
              </a:r>
              <a:r>
                <a:rPr lang="zh-CN" altLang="en-US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：</a:t>
              </a:r>
              <a:endParaRPr lang="zh-CN" altLang="en-US" sz="22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Gulim" panose="020B0600000101010101" pitchFamily="34" charset="-127"/>
              </a:endParaRPr>
            </a:p>
            <a:p>
              <a:pPr defTabSz="914400" eaLnBrk="0" hangingPunct="0">
                <a:buFont typeface="Arial" panose="020B0604020202020204" pitchFamily="34" charset="0"/>
                <a:buNone/>
              </a:pPr>
              <a:r>
                <a:rPr lang="zh-CN" altLang="zh-CN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方案制作</a:t>
              </a:r>
              <a:r>
                <a:rPr lang="zh-CN" altLang="en-US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：黄海平</a:t>
              </a:r>
              <a:r>
                <a:rPr lang="en-US" altLang="zh-CN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&amp;</a:t>
              </a:r>
              <a:r>
                <a:rPr lang="zh-CN" altLang="en-US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王亮</a:t>
              </a:r>
              <a:endParaRPr lang="zh-CN" altLang="en-US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  <a:p>
              <a:endParaRPr lang="zh-CN" altLang="en-US" dirty="0"/>
            </a:p>
          </p:txBody>
        </p:sp>
      </p:grpSp>
      <p:cxnSp>
        <p:nvCxnSpPr>
          <p:cNvPr id="10" name="直接连接符 9"/>
          <p:cNvCxnSpPr/>
          <p:nvPr/>
        </p:nvCxnSpPr>
        <p:spPr>
          <a:xfrm>
            <a:off x="8658860" y="5628005"/>
            <a:ext cx="3301365" cy="4508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5" name="图片 24" descr="公司LOGI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7965" y="-44450"/>
            <a:ext cx="2093595" cy="152019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图片 4" descr="公司LOG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04980" y="202565"/>
            <a:ext cx="1201420" cy="9715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35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5" name="组合 19"/>
          <p:cNvGrpSpPr/>
          <p:nvPr/>
        </p:nvGrpSpPr>
        <p:grpSpPr>
          <a:xfrm>
            <a:off x="5715" y="360680"/>
            <a:ext cx="2407920" cy="1372870"/>
            <a:chOff x="-29" y="170"/>
            <a:chExt cx="3792" cy="2162"/>
          </a:xfrm>
        </p:grpSpPr>
        <p:sp>
          <p:nvSpPr>
            <p:cNvPr id="21" name="任意多边形 20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文本框 25"/>
          <p:cNvSpPr txBox="1"/>
          <p:nvPr/>
        </p:nvSpPr>
        <p:spPr>
          <a:xfrm>
            <a:off x="1422400" y="1656715"/>
            <a:ext cx="32442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2060"/>
                </a:solidFill>
              </a:rPr>
              <a:t>检测架设：工位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2</a:t>
            </a:r>
            <a:r>
              <a:rPr lang="zh-CN" altLang="en-US" sz="2400" b="1" dirty="0" smtClean="0">
                <a:solidFill>
                  <a:srgbClr val="002060"/>
                </a:solidFill>
              </a:rPr>
              <a:t>（膜有无检测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&amp;</a:t>
            </a:r>
            <a:r>
              <a:rPr lang="zh-CN" altLang="en-US" sz="2400" b="1" dirty="0" smtClean="0">
                <a:solidFill>
                  <a:srgbClr val="002060"/>
                </a:solidFill>
              </a:rPr>
              <a:t>数字</a:t>
            </a:r>
            <a:r>
              <a:rPr lang="zh-CN" altLang="en-US" sz="2400" b="1" dirty="0" smtClean="0">
                <a:solidFill>
                  <a:srgbClr val="002060"/>
                </a:solidFill>
              </a:rPr>
              <a:t>检测）</a:t>
            </a:r>
            <a:endParaRPr lang="zh-CN" altLang="en-US" sz="2400" b="1" dirty="0" smtClean="0">
              <a:solidFill>
                <a:srgbClr val="002060"/>
              </a:solidFill>
            </a:endParaRPr>
          </a:p>
        </p:txBody>
      </p:sp>
      <p:pic>
        <p:nvPicPr>
          <p:cNvPr id="20" name="图片 19" descr="公司LOG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3348990" y="7169150"/>
            <a:ext cx="75609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说明：此为单相机单光源方案，检测存在盲区风险</a:t>
            </a:r>
            <a:r>
              <a:rPr lang="zh-CN" altLang="en-US"/>
              <a:t>实际光源架设距离以现场工作环境为依据可做调整</a:t>
            </a:r>
            <a:r>
              <a:rPr lang="zh-CN" altLang="en-US"/>
              <a:t>。</a:t>
            </a:r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77255" y="1656715"/>
            <a:ext cx="578485" cy="1405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68900" y="6098540"/>
            <a:ext cx="2317115" cy="56134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6" name="直接箭头连接符 35"/>
          <p:cNvCxnSpPr/>
          <p:nvPr/>
        </p:nvCxnSpPr>
        <p:spPr>
          <a:xfrm flipH="1">
            <a:off x="4243070" y="5450840"/>
            <a:ext cx="11430" cy="827405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>
            <a:stCxn id="30" idx="2"/>
          </p:cNvCxnSpPr>
          <p:nvPr/>
        </p:nvCxnSpPr>
        <p:spPr>
          <a:xfrm flipH="1">
            <a:off x="6265545" y="3061970"/>
            <a:ext cx="1270" cy="3180715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6266498" y="6235700"/>
            <a:ext cx="24790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11"/>
          <p:cNvSpPr txBox="1"/>
          <p:nvPr/>
        </p:nvSpPr>
        <p:spPr>
          <a:xfrm>
            <a:off x="8491220" y="5898515"/>
            <a:ext cx="1443990" cy="337185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vertOverflow="clip" horzOverflow="clip" wrap="square" rtlCol="0" anchor="t">
            <a:spAutoFit/>
          </a:bodyPr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/>
              <a:t>对焦面</a:t>
            </a:r>
            <a:endParaRPr lang="zh-CN" altLang="en-US" sz="1600"/>
          </a:p>
        </p:txBody>
      </p:sp>
      <p:sp>
        <p:nvSpPr>
          <p:cNvPr id="43" name="TextBox 15"/>
          <p:cNvSpPr txBox="1"/>
          <p:nvPr/>
        </p:nvSpPr>
        <p:spPr>
          <a:xfrm>
            <a:off x="6872605" y="5511165"/>
            <a:ext cx="1249680" cy="337185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vertOverflow="clip" horzOverflow="clip" wrap="square" rtlCol="0" anchor="t">
            <a:spAutoFit/>
          </a:bodyPr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/>
              <a:t>100</a:t>
            </a:r>
            <a:r>
              <a:rPr lang="zh-CN" altLang="en-US" sz="1600"/>
              <a:t>±</a:t>
            </a:r>
            <a:r>
              <a:rPr lang="en-US" altLang="zh-CN" sz="1600"/>
              <a:t>3</a:t>
            </a:r>
            <a:r>
              <a:rPr lang="en-US" altLang="zh-CN" sz="1600"/>
              <a:t>0</a:t>
            </a:r>
            <a:r>
              <a:rPr lang="en-US" altLang="zh-CN" sz="1600">
                <a:sym typeface="+mn-ea"/>
              </a:rPr>
              <a:t>MM</a:t>
            </a:r>
            <a:endParaRPr lang="en-US" altLang="zh-CN" sz="1600"/>
          </a:p>
        </p:txBody>
      </p:sp>
      <p:sp>
        <p:nvSpPr>
          <p:cNvPr id="45" name="TextBox 18"/>
          <p:cNvSpPr txBox="1"/>
          <p:nvPr/>
        </p:nvSpPr>
        <p:spPr>
          <a:xfrm>
            <a:off x="6897370" y="2949575"/>
            <a:ext cx="1593850" cy="337185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vertOverflow="clip" horzOverflow="clip" wrap="square" rtlCol="0" anchor="t">
            <a:spAutoFit/>
          </a:bodyPr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/>
              <a:t>350</a:t>
            </a:r>
            <a:r>
              <a:rPr lang="zh-CN" altLang="en-US" sz="1600"/>
              <a:t>±</a:t>
            </a:r>
            <a:r>
              <a:rPr lang="en-US" altLang="zh-CN" sz="1600"/>
              <a:t>50MM</a:t>
            </a:r>
            <a:endParaRPr lang="zh-CN" altLang="en-US" sz="1600"/>
          </a:p>
        </p:txBody>
      </p:sp>
      <p:sp>
        <p:nvSpPr>
          <p:cNvPr id="16" name="矩形 15"/>
          <p:cNvSpPr/>
          <p:nvPr/>
        </p:nvSpPr>
        <p:spPr>
          <a:xfrm>
            <a:off x="7700010" y="1847215"/>
            <a:ext cx="2153920" cy="611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海康</a:t>
            </a:r>
            <a:r>
              <a:rPr lang="en-US" altLang="zh-CN"/>
              <a:t>500</a:t>
            </a:r>
            <a:r>
              <a:rPr lang="zh-CN" altLang="en-US"/>
              <a:t>万黑白</a:t>
            </a:r>
            <a:r>
              <a:rPr lang="zh-CN" altLang="en-US"/>
              <a:t>相机</a:t>
            </a: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8902065" y="4295140"/>
            <a:ext cx="2526665" cy="612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70*70</a:t>
            </a:r>
            <a:r>
              <a:rPr lang="zh-CN" altLang="en-US"/>
              <a:t>红外</a:t>
            </a:r>
            <a:r>
              <a:rPr lang="zh-CN" altLang="en-US"/>
              <a:t>同轴光源</a:t>
            </a:r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52440" y="4166870"/>
            <a:ext cx="1550035" cy="11893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73955" y="2453005"/>
            <a:ext cx="578485" cy="1405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矩形 26"/>
          <p:cNvSpPr/>
          <p:nvPr/>
        </p:nvSpPr>
        <p:spPr>
          <a:xfrm>
            <a:off x="784860" y="3061970"/>
            <a:ext cx="2153920" cy="611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海康</a:t>
            </a:r>
            <a:r>
              <a:rPr lang="en-US" altLang="zh-CN"/>
              <a:t>30</a:t>
            </a:r>
            <a:r>
              <a:rPr lang="zh-CN" altLang="en-US"/>
              <a:t>万</a:t>
            </a:r>
            <a:r>
              <a:rPr lang="zh-CN" altLang="en-US"/>
              <a:t>彩色相机</a:t>
            </a:r>
            <a:endParaRPr lang="zh-CN" altLang="en-US"/>
          </a:p>
        </p:txBody>
      </p:sp>
      <p:cxnSp>
        <p:nvCxnSpPr>
          <p:cNvPr id="29" name="直接箭头连接符 28"/>
          <p:cNvCxnSpPr/>
          <p:nvPr/>
        </p:nvCxnSpPr>
        <p:spPr>
          <a:xfrm>
            <a:off x="5263515" y="3830320"/>
            <a:ext cx="11430" cy="24257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图片 3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4760000">
            <a:off x="3927475" y="4878705"/>
            <a:ext cx="644525" cy="625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矩形 32"/>
          <p:cNvSpPr/>
          <p:nvPr/>
        </p:nvSpPr>
        <p:spPr>
          <a:xfrm>
            <a:off x="1306195" y="4844415"/>
            <a:ext cx="2526665" cy="612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白色条形</a:t>
            </a:r>
            <a:r>
              <a:rPr lang="zh-CN" altLang="en-US"/>
              <a:t>光源</a:t>
            </a:r>
            <a:endParaRPr lang="zh-CN" altLang="en-US"/>
          </a:p>
        </p:txBody>
      </p:sp>
      <p:sp>
        <p:nvSpPr>
          <p:cNvPr id="34" name="TextBox 15"/>
          <p:cNvSpPr txBox="1"/>
          <p:nvPr/>
        </p:nvSpPr>
        <p:spPr>
          <a:xfrm>
            <a:off x="2791460" y="5833110"/>
            <a:ext cx="1249680" cy="337185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vertOverflow="clip" horzOverflow="clip" wrap="square" rtlCol="0" anchor="t">
            <a:spAutoFit/>
          </a:bodyPr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/>
              <a:t>30</a:t>
            </a:r>
            <a:r>
              <a:rPr lang="zh-CN" altLang="en-US" sz="1600"/>
              <a:t>±</a:t>
            </a:r>
            <a:r>
              <a:rPr lang="en-US" altLang="zh-CN" sz="1600"/>
              <a:t>2</a:t>
            </a:r>
            <a:r>
              <a:rPr lang="en-US" altLang="zh-CN" sz="1600"/>
              <a:t>0</a:t>
            </a:r>
            <a:r>
              <a:rPr lang="en-US" altLang="zh-CN" sz="1600">
                <a:sym typeface="+mn-ea"/>
              </a:rPr>
              <a:t>MM</a:t>
            </a:r>
            <a:endParaRPr lang="en-US" altLang="zh-CN" sz="1600"/>
          </a:p>
        </p:txBody>
      </p:sp>
      <p:cxnSp>
        <p:nvCxnSpPr>
          <p:cNvPr id="40" name="直接箭头连接符 39"/>
          <p:cNvCxnSpPr/>
          <p:nvPr/>
        </p:nvCxnSpPr>
        <p:spPr>
          <a:xfrm>
            <a:off x="4271645" y="6170295"/>
            <a:ext cx="1025525" cy="635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18"/>
          <p:cNvSpPr txBox="1"/>
          <p:nvPr/>
        </p:nvSpPr>
        <p:spPr>
          <a:xfrm>
            <a:off x="3703320" y="3991610"/>
            <a:ext cx="1593850" cy="337185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vertOverflow="clip" horzOverflow="clip" wrap="square" rtlCol="0" anchor="t">
            <a:spAutoFit/>
          </a:bodyPr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/>
              <a:t>200</a:t>
            </a:r>
            <a:r>
              <a:rPr lang="zh-CN" altLang="en-US" sz="1600"/>
              <a:t>±</a:t>
            </a:r>
            <a:r>
              <a:rPr lang="en-US" altLang="zh-CN" sz="1600"/>
              <a:t>50MM</a:t>
            </a:r>
            <a:endParaRPr lang="zh-CN" altLang="en-US" sz="1600"/>
          </a:p>
        </p:txBody>
      </p:sp>
      <p:sp>
        <p:nvSpPr>
          <p:cNvPr id="44" name="TextBox 15"/>
          <p:cNvSpPr txBox="1"/>
          <p:nvPr/>
        </p:nvSpPr>
        <p:spPr>
          <a:xfrm>
            <a:off x="3919220" y="6322695"/>
            <a:ext cx="1249680" cy="337185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vertOverflow="clip" horzOverflow="clip" wrap="square" rtlCol="0" anchor="t">
            <a:spAutoFit/>
          </a:bodyPr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/>
              <a:t>30</a:t>
            </a:r>
            <a:r>
              <a:rPr lang="zh-CN" altLang="en-US" sz="1600"/>
              <a:t>±</a:t>
            </a:r>
            <a:r>
              <a:rPr lang="en-US" altLang="zh-CN" sz="1600"/>
              <a:t>2</a:t>
            </a:r>
            <a:r>
              <a:rPr lang="en-US" altLang="zh-CN" sz="1600"/>
              <a:t>0</a:t>
            </a:r>
            <a:r>
              <a:rPr lang="en-US" altLang="zh-CN" sz="1600">
                <a:sym typeface="+mn-ea"/>
              </a:rPr>
              <a:t>MM</a:t>
            </a:r>
            <a:endParaRPr lang="en-US" altLang="zh-CN" sz="1600"/>
          </a:p>
        </p:txBody>
      </p:sp>
    </p:spTree>
    <p:custDataLst>
      <p:tags r:id="rId8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919470" y="6140450"/>
            <a:ext cx="2021205" cy="48895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图片 4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4980" y="202565"/>
            <a:ext cx="1201420" cy="9715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35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5" name="组合 19"/>
          <p:cNvGrpSpPr/>
          <p:nvPr/>
        </p:nvGrpSpPr>
        <p:grpSpPr>
          <a:xfrm>
            <a:off x="5715" y="360680"/>
            <a:ext cx="2407920" cy="1372870"/>
            <a:chOff x="-29" y="170"/>
            <a:chExt cx="3792" cy="2162"/>
          </a:xfrm>
        </p:grpSpPr>
        <p:sp>
          <p:nvSpPr>
            <p:cNvPr id="21" name="任意多边形 20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文本框 25"/>
          <p:cNvSpPr txBox="1"/>
          <p:nvPr/>
        </p:nvSpPr>
        <p:spPr>
          <a:xfrm>
            <a:off x="1456113" y="1677714"/>
            <a:ext cx="285892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2060"/>
                </a:solidFill>
              </a:rPr>
              <a:t>检测架设：工位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3</a:t>
            </a:r>
            <a:endParaRPr lang="en-US" altLang="zh-CN" sz="2400" b="1" dirty="0" smtClean="0">
              <a:solidFill>
                <a:srgbClr val="002060"/>
              </a:solidFill>
            </a:endParaRPr>
          </a:p>
        </p:txBody>
      </p:sp>
      <p:pic>
        <p:nvPicPr>
          <p:cNvPr id="20" name="图片 19" descr="公司LOG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3348990" y="7169150"/>
            <a:ext cx="75609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说明：此为单相机单光源方案，检测存在盲区风险</a:t>
            </a:r>
            <a:r>
              <a:rPr lang="zh-CN" altLang="en-US"/>
              <a:t>实际光源架设距离以现场工作环境为依据可做调整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33" name="线形标注 1 20"/>
          <p:cNvSpPr/>
          <p:nvPr/>
        </p:nvSpPr>
        <p:spPr>
          <a:xfrm>
            <a:off x="8489315" y="2455545"/>
            <a:ext cx="3300095" cy="406400"/>
          </a:xfrm>
          <a:prstGeom prst="borderCallout1">
            <a:avLst>
              <a:gd name="adj1" fmla="val 18750"/>
              <a:gd name="adj2" fmla="val -8329"/>
              <a:gd name="adj3" fmla="val 94843"/>
              <a:gd name="adj4" fmla="val -41504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 eaLnBrk="0" hangingPunct="0"/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海康</a:t>
            </a: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1200</a:t>
            </a: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万</a:t>
            </a: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黑白相机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  <a:sym typeface="Century Schoolbook" panose="02040604050505020304" pitchFamily="18" charset="0"/>
            </a:endParaRPr>
          </a:p>
        </p:txBody>
      </p:sp>
      <p:sp>
        <p:nvSpPr>
          <p:cNvPr id="34" name="线形标注 1 20"/>
          <p:cNvSpPr/>
          <p:nvPr/>
        </p:nvSpPr>
        <p:spPr>
          <a:xfrm>
            <a:off x="8489218" y="6049889"/>
            <a:ext cx="671195" cy="396875"/>
          </a:xfrm>
          <a:prstGeom prst="borderCallout1">
            <a:avLst>
              <a:gd name="adj1" fmla="val 18750"/>
              <a:gd name="adj2" fmla="val -8329"/>
              <a:gd name="adj3" fmla="val 60738"/>
              <a:gd name="adj4" fmla="val -21379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 eaLnBrk="0" hangingPunct="0"/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工件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  <a:sym typeface="Century Schoolbook" panose="02040604050505020304" pitchFamily="18" charset="0"/>
            </a:endParaRPr>
          </a:p>
        </p:txBody>
      </p:sp>
      <p:sp>
        <p:nvSpPr>
          <p:cNvPr id="44" name="线形标注 1 20"/>
          <p:cNvSpPr/>
          <p:nvPr/>
        </p:nvSpPr>
        <p:spPr>
          <a:xfrm>
            <a:off x="10109200" y="4477385"/>
            <a:ext cx="1506855" cy="396875"/>
          </a:xfrm>
          <a:prstGeom prst="borderCallout1">
            <a:avLst>
              <a:gd name="adj1" fmla="val 18750"/>
              <a:gd name="adj2" fmla="val -8329"/>
              <a:gd name="adj3" fmla="val 36000"/>
              <a:gd name="adj4" fmla="val -298391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 eaLnBrk="0" hangingPunct="0"/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TSD</a:t>
            </a: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蓝色</a:t>
            </a: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条光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  <a:sym typeface="Century Schoolbook" panose="02040604050505020304" pitchFamily="18" charset="0"/>
            </a:endParaRPr>
          </a:p>
        </p:txBody>
      </p:sp>
      <p:sp>
        <p:nvSpPr>
          <p:cNvPr id="27" name="直接连接符 29"/>
          <p:cNvSpPr/>
          <p:nvPr/>
        </p:nvSpPr>
        <p:spPr>
          <a:xfrm flipH="1" flipV="1">
            <a:off x="3926840" y="6380480"/>
            <a:ext cx="4384675" cy="1270"/>
          </a:xfrm>
          <a:prstGeom prst="line">
            <a:avLst/>
          </a:prstGeom>
          <a:ln w="28575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40" name="直接连接符 39"/>
          <p:cNvCxnSpPr/>
          <p:nvPr/>
        </p:nvCxnSpPr>
        <p:spPr>
          <a:xfrm flipH="1" flipV="1">
            <a:off x="5697855" y="5267960"/>
            <a:ext cx="3175" cy="1113790"/>
          </a:xfrm>
          <a:prstGeom prst="line">
            <a:avLst/>
          </a:prstGeom>
          <a:ln w="19050" cmpd="sng">
            <a:solidFill>
              <a:srgbClr val="FF0000"/>
            </a:solidFill>
            <a:prstDash val="lg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34"/>
          <p:cNvSpPr/>
          <p:nvPr/>
        </p:nvSpPr>
        <p:spPr>
          <a:xfrm>
            <a:off x="5541694" y="5630991"/>
            <a:ext cx="1331595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 eaLnBrk="0" hangingPunct="0"/>
            <a:r>
              <a:rPr lang="en-US" altLang="zh-CN" sz="1400" smtClean="0">
                <a:solidFill>
                  <a:srgbClr val="000000"/>
                </a:solidFill>
                <a:sym typeface="+mn-ea"/>
              </a:rPr>
              <a:t>150</a:t>
            </a:r>
            <a:r>
              <a:rPr lang="zh-CN" altLang="en-US" sz="1400" smtClean="0">
                <a:solidFill>
                  <a:srgbClr val="000000"/>
                </a:solidFill>
                <a:sym typeface="+mn-ea"/>
              </a:rPr>
              <a:t>±</a:t>
            </a:r>
            <a:r>
              <a:rPr lang="en-US" altLang="zh-CN" sz="1400" smtClean="0">
                <a:solidFill>
                  <a:srgbClr val="000000"/>
                </a:solidFill>
                <a:sym typeface="+mn-ea"/>
              </a:rPr>
              <a:t>3</a:t>
            </a:r>
            <a:r>
              <a:rPr lang="en-US" altLang="zh-CN" sz="1400" smtClean="0">
                <a:solidFill>
                  <a:srgbClr val="000000"/>
                </a:solidFill>
                <a:sym typeface="+mn-ea"/>
              </a:rPr>
              <a:t>0mm</a:t>
            </a:r>
            <a:endParaRPr lang="en-US" sz="1400" dirty="0">
              <a:latin typeface="Arial" panose="020B0604020202020204" pitchFamily="34" charset="0"/>
              <a:ea typeface="宋体" panose="02010600030101010101" pitchFamily="2" charset="-122"/>
              <a:sym typeface="Century Schoolbook" panose="02040604050505020304" pitchFamily="18" charset="0"/>
            </a:endParaRPr>
          </a:p>
        </p:txBody>
      </p:sp>
      <p:sp>
        <p:nvSpPr>
          <p:cNvPr id="53" name="直接连接符 29"/>
          <p:cNvSpPr/>
          <p:nvPr/>
        </p:nvSpPr>
        <p:spPr>
          <a:xfrm flipH="1">
            <a:off x="5541645" y="5187315"/>
            <a:ext cx="2569210" cy="635"/>
          </a:xfrm>
          <a:prstGeom prst="line">
            <a:avLst/>
          </a:prstGeom>
          <a:ln w="28575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54" name="直接连接符 53"/>
          <p:cNvCxnSpPr/>
          <p:nvPr/>
        </p:nvCxnSpPr>
        <p:spPr>
          <a:xfrm>
            <a:off x="5701030" y="4560570"/>
            <a:ext cx="2074545" cy="10795"/>
          </a:xfrm>
          <a:prstGeom prst="line">
            <a:avLst/>
          </a:prstGeom>
          <a:ln w="19050" cmpd="sng">
            <a:solidFill>
              <a:srgbClr val="FF0000"/>
            </a:solidFill>
            <a:prstDash val="lg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本框 34"/>
          <p:cNvSpPr/>
          <p:nvPr/>
        </p:nvSpPr>
        <p:spPr>
          <a:xfrm>
            <a:off x="6264324" y="4181921"/>
            <a:ext cx="1331595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 eaLnBrk="0" hangingPunct="0"/>
            <a:r>
              <a:rPr lang="en-US" altLang="zh-CN" sz="1400" smtClean="0">
                <a:solidFill>
                  <a:srgbClr val="000000"/>
                </a:solidFill>
                <a:sym typeface="+mn-ea"/>
              </a:rPr>
              <a:t>350mm</a:t>
            </a:r>
            <a:endParaRPr lang="en-US" sz="1400" dirty="0">
              <a:latin typeface="Arial" panose="020B0604020202020204" pitchFamily="34" charset="0"/>
              <a:ea typeface="宋体" panose="02010600030101010101" pitchFamily="2" charset="-122"/>
              <a:sym typeface="Century Schoolbook" panose="02040604050505020304" pitchFamily="18" charset="0"/>
            </a:endParaRPr>
          </a:p>
        </p:txBody>
      </p:sp>
      <p:sp>
        <p:nvSpPr>
          <p:cNvPr id="59" name="直接连接符 29"/>
          <p:cNvSpPr/>
          <p:nvPr/>
        </p:nvSpPr>
        <p:spPr>
          <a:xfrm flipH="1" flipV="1">
            <a:off x="3926840" y="3130550"/>
            <a:ext cx="4328160" cy="22225"/>
          </a:xfrm>
          <a:prstGeom prst="line">
            <a:avLst/>
          </a:prstGeom>
          <a:ln w="28575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60" name="直接连接符 59"/>
          <p:cNvCxnSpPr/>
          <p:nvPr/>
        </p:nvCxnSpPr>
        <p:spPr>
          <a:xfrm flipV="1">
            <a:off x="4427220" y="3190240"/>
            <a:ext cx="0" cy="3190240"/>
          </a:xfrm>
          <a:prstGeom prst="line">
            <a:avLst/>
          </a:prstGeom>
          <a:ln w="19050" cmpd="sng">
            <a:solidFill>
              <a:srgbClr val="FF0000"/>
            </a:solidFill>
            <a:prstDash val="lg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34"/>
          <p:cNvSpPr/>
          <p:nvPr/>
        </p:nvSpPr>
        <p:spPr>
          <a:xfrm>
            <a:off x="3188384" y="3796476"/>
            <a:ext cx="1331595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 eaLnBrk="0" hangingPunct="0"/>
            <a:r>
              <a:rPr lang="en-US" altLang="zh-CN" sz="1400" smtClean="0">
                <a:solidFill>
                  <a:srgbClr val="000000"/>
                </a:solidFill>
                <a:sym typeface="+mn-ea"/>
              </a:rPr>
              <a:t>350</a:t>
            </a:r>
            <a:r>
              <a:rPr lang="zh-CN" altLang="en-US" sz="1400" smtClean="0">
                <a:solidFill>
                  <a:srgbClr val="000000"/>
                </a:solidFill>
                <a:sym typeface="+mn-ea"/>
              </a:rPr>
              <a:t>±</a:t>
            </a:r>
            <a:r>
              <a:rPr lang="en-US" altLang="zh-CN" sz="1400" smtClean="0">
                <a:solidFill>
                  <a:srgbClr val="000000"/>
                </a:solidFill>
                <a:sym typeface="+mn-ea"/>
              </a:rPr>
              <a:t>5</a:t>
            </a:r>
            <a:r>
              <a:rPr lang="en-US" altLang="zh-CN" sz="1400" smtClean="0">
                <a:solidFill>
                  <a:srgbClr val="000000"/>
                </a:solidFill>
                <a:sym typeface="+mn-ea"/>
              </a:rPr>
              <a:t>0mm</a:t>
            </a:r>
            <a:endParaRPr lang="en-US" sz="1400" dirty="0">
              <a:latin typeface="Arial" panose="020B0604020202020204" pitchFamily="34" charset="0"/>
              <a:ea typeface="宋体" panose="02010600030101010101" pitchFamily="2" charset="-122"/>
              <a:sym typeface="Century Schoolbook" panose="02040604050505020304" pitchFamily="18" charset="0"/>
            </a:endParaRP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28130" y="1743075"/>
            <a:ext cx="603885" cy="1463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" descr="E:\1\打光方案PPT制作\条光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616406">
            <a:off x="7759731" y="4475294"/>
            <a:ext cx="495362" cy="673383"/>
          </a:xfrm>
          <a:prstGeom prst="rect">
            <a:avLst/>
          </a:prstGeom>
          <a:noFill/>
        </p:spPr>
      </p:pic>
      <p:pic>
        <p:nvPicPr>
          <p:cNvPr id="29" name="Picture 2" descr="E:\1\打光方案PPT制作\条光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3636408">
            <a:off x="5307361" y="4505139"/>
            <a:ext cx="495362" cy="673383"/>
          </a:xfrm>
          <a:prstGeom prst="rect">
            <a:avLst/>
          </a:prstGeom>
          <a:noFill/>
        </p:spPr>
      </p:pic>
      <p:sp>
        <p:nvSpPr>
          <p:cNvPr id="32" name="文本框 34"/>
          <p:cNvSpPr/>
          <p:nvPr/>
        </p:nvSpPr>
        <p:spPr>
          <a:xfrm>
            <a:off x="8255049" y="4862006"/>
            <a:ext cx="1331595" cy="306705"/>
          </a:xfrm>
          <a:prstGeom prst="rect">
            <a:avLst/>
          </a:prstGeom>
          <a:solidFill>
            <a:schemeClr val="accent4"/>
          </a:solidFill>
          <a:ln w="9525">
            <a:noFill/>
          </a:ln>
        </p:spPr>
        <p:txBody>
          <a:bodyPr wrap="square" anchor="t">
            <a:spAutoFit/>
          </a:bodyPr>
          <a:p>
            <a:pPr algn="ctr" eaLnBrk="0" hangingPunct="0"/>
            <a:r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光源角度</a:t>
            </a:r>
            <a:r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可调</a:t>
            </a:r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  <a:sym typeface="Century Schoolbook" panose="02040604050505020304" pitchFamily="18" charset="0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图片 4" descr="公司LOG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22125" y="202565"/>
            <a:ext cx="1201420" cy="9715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三、方案总结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4377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57225" y="1623695"/>
          <a:ext cx="12785725" cy="4870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1655"/>
                <a:gridCol w="2498725"/>
                <a:gridCol w="5935345"/>
              </a:tblGrid>
              <a:tr h="556895">
                <a:tc>
                  <a:txBody>
                    <a:bodyPr/>
                    <a:p>
                      <a:pPr algn="ctr"/>
                      <a:r>
                        <a:rPr lang="zh-CN" altLang="en-US" sz="2000" dirty="0" smtClean="0">
                          <a:solidFill>
                            <a:schemeClr val="tx1"/>
                          </a:solidFill>
                        </a:rPr>
                        <a:t>检测内容</a:t>
                      </a:r>
                      <a:endParaRPr lang="zh-CN" altLang="en-US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2000" dirty="0" smtClean="0">
                          <a:solidFill>
                            <a:schemeClr val="tx1"/>
                          </a:solidFill>
                        </a:rPr>
                        <a:t>检测是否稳定</a:t>
                      </a:r>
                      <a:endParaRPr lang="zh-CN" altLang="en-US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2000" dirty="0" smtClean="0">
                          <a:solidFill>
                            <a:schemeClr val="tx1"/>
                          </a:solidFill>
                        </a:rPr>
                        <a:t>说明</a:t>
                      </a:r>
                      <a:endParaRPr lang="zh-CN" altLang="en-US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6395"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0" dirty="0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800" b="0" dirty="0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、辅料位置</a:t>
                      </a:r>
                      <a:endParaRPr lang="en-US" altLang="zh-CN" sz="1800" b="0" dirty="0" smtClean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1451" marR="91451"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稳定</a:t>
                      </a:r>
                      <a:endParaRPr lang="zh-CN" altLang="en-US" sz="180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91451" marR="91451"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eaLnBrk="0" hangingPunct="0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实验室打光效果稳定，定位可以</a:t>
                      </a:r>
                      <a:r>
                        <a:rPr lang="zh-CN" altLang="en-US" sz="1800">
                          <a:sym typeface="+mn-ea"/>
                        </a:rPr>
                        <a:t>实现</a:t>
                      </a:r>
                      <a:endParaRPr lang="zh-CN" altLang="en-US" sz="1800">
                        <a:sym typeface="+mn-ea"/>
                      </a:endParaRPr>
                    </a:p>
                  </a:txBody>
                  <a:tcPr marL="91451" marR="91451"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6395"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0" dirty="0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800" b="0" dirty="0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、二维码</a:t>
                      </a:r>
                      <a:r>
                        <a:rPr lang="zh-CN" altLang="en-US" sz="1800" b="0" dirty="0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识别</a:t>
                      </a:r>
                      <a:endParaRPr lang="zh-CN" altLang="en-US" sz="1800" b="0" dirty="0" smtClean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1451" marR="91451"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稳定</a:t>
                      </a:r>
                      <a:endParaRPr lang="zh-CN" altLang="en-US" sz="180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91451" marR="91451"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eaLnBrk="0" hangingPunct="0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实验室打光效果稳定，定位可以实现</a:t>
                      </a:r>
                      <a:endParaRPr lang="zh-CN" altLang="en-US" sz="1800">
                        <a:sym typeface="+mn-ea"/>
                      </a:endParaRPr>
                    </a:p>
                  </a:txBody>
                  <a:tcPr marL="91451" marR="91451"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7825"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0" dirty="0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800" b="0" dirty="0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、颜色</a:t>
                      </a:r>
                      <a:r>
                        <a:rPr lang="zh-CN" altLang="en-US" sz="1800" b="0" dirty="0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识别</a:t>
                      </a:r>
                      <a:endParaRPr lang="zh-CN" altLang="en-US" sz="1800" b="0" dirty="0" smtClean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1451" marR="91451"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稳定</a:t>
                      </a:r>
                      <a:endParaRPr lang="zh-CN" altLang="en-US" sz="180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91451" marR="91451"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eaLnBrk="0" hangingPunct="0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实验室打光效果稳定，产品颜色可以</a:t>
                      </a:r>
                      <a:r>
                        <a:rPr lang="zh-CN" altLang="en-US" sz="1800">
                          <a:sym typeface="+mn-ea"/>
                        </a:rPr>
                        <a:t>识别</a:t>
                      </a:r>
                      <a:endParaRPr lang="zh-CN" altLang="en-US" sz="1800">
                        <a:sym typeface="+mn-ea"/>
                      </a:endParaRPr>
                    </a:p>
                  </a:txBody>
                  <a:tcPr marL="91451" marR="91451"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6395"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</a:t>
                      </a: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、</a:t>
                      </a: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logo</a:t>
                      </a: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识别</a:t>
                      </a:r>
                      <a:endParaRPr lang="zh-CN" altLang="en-US" sz="1800" b="0" dirty="0" smtClean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1451" marR="91451"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稳定</a:t>
                      </a:r>
                      <a:endParaRPr lang="zh-CN" altLang="en-US" sz="180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91451" marR="91451"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eaLnBrk="0" hangingPunct="0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实验室打光效果稳定，</a:t>
                      </a:r>
                      <a:r>
                        <a:rPr lang="en-US" altLang="zh-CN" sz="1800">
                          <a:sym typeface="+mn-ea"/>
                        </a:rPr>
                        <a:t>logo</a:t>
                      </a:r>
                      <a:r>
                        <a:rPr lang="zh-CN" altLang="en-US" sz="1800">
                          <a:sym typeface="+mn-ea"/>
                        </a:rPr>
                        <a:t>可以</a:t>
                      </a:r>
                      <a:r>
                        <a:rPr lang="zh-CN" altLang="en-US" sz="1800">
                          <a:sym typeface="+mn-ea"/>
                        </a:rPr>
                        <a:t>识别</a:t>
                      </a:r>
                      <a:endParaRPr lang="zh-CN" altLang="en-US" sz="1800">
                        <a:sym typeface="+mn-ea"/>
                      </a:endParaRPr>
                    </a:p>
                  </a:txBody>
                  <a:tcPr marL="91451" marR="91451"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6395"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0" dirty="0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</a:t>
                      </a:r>
                      <a:r>
                        <a:rPr lang="zh-CN" altLang="en-US" sz="1800" b="0" dirty="0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、字符</a:t>
                      </a:r>
                      <a:r>
                        <a:rPr lang="zh-CN" altLang="en-US" sz="1800" b="0" dirty="0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检测</a:t>
                      </a:r>
                      <a:endParaRPr lang="zh-CN" altLang="en-US" sz="1800" b="0" dirty="0" smtClean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1451" marR="91451"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稳定</a:t>
                      </a:r>
                      <a:endParaRPr lang="zh-CN" altLang="en-US" sz="180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91451" marR="91451"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eaLnBrk="0" hangingPunct="0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实验室打光效果稳定，可以</a:t>
                      </a:r>
                      <a:r>
                        <a:rPr lang="zh-CN" altLang="en-US" sz="1800">
                          <a:sym typeface="+mn-ea"/>
                        </a:rPr>
                        <a:t>检测</a:t>
                      </a:r>
                      <a:endParaRPr lang="zh-CN" altLang="en-US" sz="1800">
                        <a:sym typeface="+mn-ea"/>
                      </a:endParaRPr>
                    </a:p>
                  </a:txBody>
                  <a:tcPr marL="91451" marR="91451"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6395"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0" dirty="0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</a:t>
                      </a:r>
                      <a:r>
                        <a:rPr lang="zh-CN" altLang="en-US" sz="1800" b="0" dirty="0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、数字</a:t>
                      </a:r>
                      <a:r>
                        <a:rPr lang="zh-CN" altLang="en-US" sz="1800" b="0" dirty="0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识别</a:t>
                      </a:r>
                      <a:endParaRPr lang="zh-CN" altLang="en-US" sz="1800" b="0" dirty="0" smtClean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1451" marR="91451"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稳定</a:t>
                      </a:r>
                      <a:endParaRPr lang="zh-CN" altLang="en-US" sz="180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91451" marR="91451"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eaLnBrk="0" hangingPunct="0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实验室打光效果稳定，可以检测</a:t>
                      </a:r>
                      <a:endParaRPr lang="zh-CN" altLang="en-US" sz="1800">
                        <a:sym typeface="+mn-ea"/>
                      </a:endParaRPr>
                    </a:p>
                  </a:txBody>
                  <a:tcPr marL="91451" marR="91451"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6395"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0" dirty="0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7</a:t>
                      </a:r>
                      <a:r>
                        <a:rPr lang="zh-CN" altLang="en-US" sz="1800" b="0" dirty="0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、蓝膜</a:t>
                      </a:r>
                      <a:r>
                        <a:rPr lang="zh-CN" altLang="en-US" sz="1800" b="0" dirty="0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有无检测</a:t>
                      </a:r>
                      <a:endParaRPr lang="zh-CN" altLang="en-US" sz="1800" b="0" dirty="0" smtClean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1451" marR="91451"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稳定</a:t>
                      </a:r>
                      <a:endParaRPr lang="zh-CN" altLang="en-US" sz="180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91451" marR="91451"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eaLnBrk="0" hangingPunct="0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实验室打光效果稳定，可以检测</a:t>
                      </a:r>
                      <a:endParaRPr lang="zh-CN" altLang="en-US" sz="1800">
                        <a:sym typeface="+mn-ea"/>
                      </a:endParaRPr>
                    </a:p>
                  </a:txBody>
                  <a:tcPr marL="91451" marR="91451"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37360">
                <a:tc gridSpan="3"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dirty="0" smtClean="0">
                          <a:solidFill>
                            <a:schemeClr val="tx1"/>
                          </a:solidFill>
                          <a:sym typeface="+mn-ea"/>
                        </a:rPr>
                        <a:t>备注：</a:t>
                      </a:r>
                      <a:endParaRPr lang="en-US" altLang="zh-CN" sz="1800" b="1" dirty="0" smtClean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 smtClean="0">
                          <a:solidFill>
                            <a:schemeClr val="tx1"/>
                          </a:solidFill>
                          <a:sym typeface="+mn-ea"/>
                        </a:rPr>
                        <a:t>1</a:t>
                      </a:r>
                      <a:r>
                        <a:rPr lang="zh-CN" altLang="en-US" sz="1800" b="1" dirty="0" smtClean="0">
                          <a:solidFill>
                            <a:schemeClr val="tx1"/>
                          </a:solidFill>
                          <a:sym typeface="+mn-ea"/>
                        </a:rPr>
                        <a:t>、检测时应保持背景干净，避免其他干扰物附着产生误判。</a:t>
                      </a:r>
                      <a:endParaRPr lang="en-US" altLang="zh-CN" sz="1800" b="1" dirty="0" smtClean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 smtClean="0">
                          <a:solidFill>
                            <a:schemeClr val="tx1"/>
                          </a:solidFill>
                          <a:sym typeface="+mn-ea"/>
                        </a:rPr>
                        <a:t>2</a:t>
                      </a:r>
                      <a:r>
                        <a:rPr lang="zh-CN" altLang="en-US" sz="1800" b="1" dirty="0" smtClean="0">
                          <a:solidFill>
                            <a:schemeClr val="tx1"/>
                          </a:solidFill>
                          <a:sym typeface="+mn-ea"/>
                        </a:rPr>
                        <a:t>、避免其他杂光干扰。</a:t>
                      </a:r>
                      <a:r>
                        <a:rPr lang="en-US" altLang="zh-CN" sz="1800" b="1" dirty="0" smtClean="0">
                          <a:solidFill>
                            <a:schemeClr val="tx1"/>
                          </a:solidFill>
                          <a:sym typeface="+mn-ea"/>
                        </a:rPr>
                        <a:t> </a:t>
                      </a:r>
                      <a:endParaRPr lang="en-US" altLang="zh-CN" sz="1800" b="1" dirty="0" smtClean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 smtClean="0">
                          <a:solidFill>
                            <a:schemeClr val="tx1"/>
                          </a:solidFill>
                          <a:sym typeface="+mn-ea"/>
                        </a:rPr>
                        <a:t>3</a:t>
                      </a:r>
                      <a:r>
                        <a:rPr lang="zh-CN" altLang="en-US" sz="1800" b="1" dirty="0" smtClean="0">
                          <a:solidFill>
                            <a:schemeClr val="tx1"/>
                          </a:solidFill>
                          <a:sym typeface="+mn-ea"/>
                        </a:rPr>
                        <a:t>、此方案检测效果是以实验室模拟为标准。</a:t>
                      </a:r>
                      <a:endParaRPr lang="en-US" altLang="zh-CN" sz="1800" b="1" dirty="0" smtClean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800" b="1" dirty="0" smtClean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800" b="1" dirty="0" smtClean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51" marR="91451"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50" marR="91450"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50" marR="91450"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4" name="图片 13" descr="公司LOG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图片 4" descr="公司LOG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04980" y="202565"/>
            <a:ext cx="1201420" cy="9715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四、具体配置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4377" y="7799869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35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20" name="组合 19"/>
          <p:cNvGrpSpPr/>
          <p:nvPr/>
        </p:nvGrpSpPr>
        <p:grpSpPr>
          <a:xfrm>
            <a:off x="5715" y="360680"/>
            <a:ext cx="2407920" cy="1372870"/>
            <a:chOff x="-29" y="170"/>
            <a:chExt cx="3792" cy="2162"/>
          </a:xfrm>
        </p:grpSpPr>
        <p:sp>
          <p:nvSpPr>
            <p:cNvPr id="21" name="任意多边形 20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692910" y="1572895"/>
          <a:ext cx="11341100" cy="6938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3810"/>
                <a:gridCol w="1758950"/>
                <a:gridCol w="2693035"/>
                <a:gridCol w="868045"/>
                <a:gridCol w="833120"/>
                <a:gridCol w="1697990"/>
                <a:gridCol w="2216150"/>
              </a:tblGrid>
              <a:tr h="837565">
                <a:tc>
                  <a:txBody>
                    <a:bodyPr/>
                    <a:p>
                      <a:r>
                        <a:rPr lang="zh-CN" altLang="en-US" sz="2400" dirty="0" smtClean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2400" dirty="0" smtClean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2400" dirty="0" smtClean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货物名称</a:t>
                      </a:r>
                      <a:endParaRPr lang="zh-CN" altLang="en-US" sz="2400" dirty="0" smtClean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2400" dirty="0" smtClean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型号</a:t>
                      </a:r>
                      <a:endParaRPr lang="zh-CN" altLang="en-US" sz="2400" dirty="0" smtClean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r>
                        <a:rPr lang="zh-CN" altLang="en-US" sz="2400" dirty="0" smtClean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单位</a:t>
                      </a:r>
                      <a:endParaRPr lang="zh-CN" altLang="en-US" sz="2400" dirty="0" smtClean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r>
                        <a:rPr lang="zh-CN" altLang="en-US" sz="2400" dirty="0" smtClean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2400" dirty="0" smtClean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2400" dirty="0" smtClean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品牌</a:t>
                      </a:r>
                      <a:endParaRPr lang="zh-CN" altLang="en-US" sz="2400" dirty="0" smtClean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2400" dirty="0" smtClean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备注</a:t>
                      </a:r>
                      <a:endParaRPr lang="zh-CN" altLang="en-US" sz="2400" dirty="0" smtClean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8620">
                <a:tc>
                  <a:txBody>
                    <a:bodyPr/>
                    <a:p>
                      <a:pPr algn="ctr"/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主机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/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台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1800" kern="1200" dirty="0" smtClean="0">
                        <a:solidFill>
                          <a:schemeClr val="dk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sz="1800" dirty="0"/>
                        <a:t>V21</a:t>
                      </a:r>
                      <a:endParaRPr lang="en-US" sz="1800" dirty="0"/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73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显示器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台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1800" kern="1200" dirty="0" smtClean="0">
                        <a:solidFill>
                          <a:schemeClr val="dk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/>
                        <a:t>15.6</a:t>
                      </a:r>
                      <a:r>
                        <a:rPr lang="zh-CN" altLang="en-US" sz="1800" dirty="0"/>
                        <a:t>寸</a:t>
                      </a:r>
                      <a:endParaRPr lang="zh-CN" altLang="en-US" sz="1800" dirty="0"/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5">
                <a:tc rowSpan="3">
                  <a:txBody>
                    <a:bodyPr/>
                    <a:p>
                      <a:pPr algn="ctr">
                        <a:buNone/>
                      </a:pPr>
                      <a:endParaRPr lang="en-US" altLang="zh-CN" sz="1800" dirty="0">
                        <a:latin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微软雅黑" panose="020B0503020204020204" charset="-122"/>
                        </a:rPr>
                        <a:t>3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p>
                      <a:pPr algn="ctr">
                        <a:buNone/>
                      </a:pPr>
                      <a:endParaRPr lang="zh-CN" altLang="en-US" sz="1800" dirty="0">
                        <a:latin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charset="-122"/>
                        </a:rPr>
                        <a:t>相机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en-US" sz="1800" b="0" dirty="0" smtClean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BC-4140</a:t>
                      </a:r>
                      <a:endParaRPr lang="en-US" altLang="en-US" sz="1800" b="0" dirty="0" smtClean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个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海康</a:t>
                      </a: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500W</a:t>
                      </a:r>
                      <a:r>
                        <a:rPr lang="zh-CN" altLang="en-US" sz="1800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黑白相机</a:t>
                      </a:r>
                      <a:endParaRPr lang="zh-CN" altLang="en-US" sz="1800" dirty="0" smtClean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5">
                <a:tc vMerge="1"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BC-</a:t>
                      </a:r>
                      <a:r>
                        <a:rPr lang="en-US" altLang="en-US" sz="1800" dirty="0" smtClean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482</a:t>
                      </a:r>
                      <a:endParaRPr lang="en-US" sz="1800" b="0" dirty="0" smtClean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个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海康</a:t>
                      </a: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1200w</a:t>
                      </a:r>
                      <a:r>
                        <a:rPr lang="zh-CN" altLang="en-US" sz="1800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全局</a:t>
                      </a:r>
                      <a:r>
                        <a:rPr lang="zh-CN" altLang="en-US" sz="1800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黑白</a:t>
                      </a:r>
                      <a:endParaRPr lang="zh-CN" altLang="en-US" sz="1800" dirty="0" smtClean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5">
                <a:tc vMerge="1"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en-US" sz="1800" b="0" dirty="0" smtClean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MV-CE003-20GC</a:t>
                      </a:r>
                      <a:endParaRPr lang="en-US" altLang="en-US" sz="1800" b="0" dirty="0" smtClean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个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海康</a:t>
                      </a: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30</a:t>
                      </a:r>
                      <a:r>
                        <a:rPr lang="zh-CN" altLang="en-US" sz="1800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万</a:t>
                      </a:r>
                      <a:r>
                        <a:rPr lang="zh-CN" altLang="en-US" sz="1800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彩色</a:t>
                      </a:r>
                      <a:endParaRPr lang="zh-CN" altLang="en-US" sz="1800" dirty="0" smtClean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1475">
                <a:tc rowSpan="3">
                  <a:txBody>
                    <a:bodyPr/>
                    <a:p>
                      <a:pPr algn="ctr">
                        <a:buNone/>
                      </a:pPr>
                      <a:r>
                        <a:rPr lang="en-US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en-US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镜头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0" dirty="0" smtClean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lt"/>
                        </a:rPr>
                        <a:t>BLE-729</a:t>
                      </a:r>
                      <a:endParaRPr lang="en-US" altLang="zh-CN" sz="1800" b="0" dirty="0" smtClean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个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圣佳图</a:t>
                      </a: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</a:t>
                      </a:r>
                      <a:r>
                        <a:rPr lang="en-US" altLang="zh-CN" sz="18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mm</a:t>
                      </a:r>
                      <a:endParaRPr lang="en-US" altLang="zh-CN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1475">
                <a:tc vMerge="1"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lt"/>
                          <a:sym typeface="+mn-ea"/>
                        </a:rPr>
                        <a:t>AZURE-1623ML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lt"/>
                          <a:sym typeface="+mn-ea"/>
                        </a:rPr>
                        <a:t>12M</a:t>
                      </a:r>
                      <a:endParaRPr lang="en-US" altLang="zh-CN" sz="1800" dirty="0" smtClean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12700" marR="12700" marT="12700" vert="horz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个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浩蓝</a:t>
                      </a: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靶面</a:t>
                      </a:r>
                      <a:r>
                        <a:rPr lang="en-US" altLang="zh-CN" sz="18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1.1</a:t>
                      </a:r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英寸</a:t>
                      </a:r>
                      <a:r>
                        <a:rPr lang="en-US" altLang="zh-CN" sz="18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16</a:t>
                      </a:r>
                      <a:r>
                        <a:rPr lang="en-US" altLang="zh-CN" sz="18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mm</a:t>
                      </a:r>
                      <a:endParaRPr lang="en-US" altLang="zh-CN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1475">
                <a:tc vMerge="1"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lt"/>
                          <a:sym typeface="+mn-ea"/>
                        </a:rPr>
                        <a:t>BLE-605</a:t>
                      </a:r>
                      <a:endParaRPr lang="en-US" altLang="zh-CN" sz="1800" dirty="0" smtClean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12700" marR="12700" marT="12700" vert="horz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个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浩蓝</a:t>
                      </a: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16mm</a:t>
                      </a:r>
                      <a:endParaRPr lang="en-US" altLang="zh-CN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0525">
                <a:tc rowSpan="4">
                  <a:txBody>
                    <a:bodyPr/>
                    <a:p>
                      <a:pPr algn="ctr">
                        <a:buNone/>
                      </a:pP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光源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MR-FR-157*109-IR</a:t>
                      </a:r>
                      <a:endParaRPr lang="en-US" altLang="zh-CN" sz="1800" dirty="0" smtClean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个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默然</a:t>
                      </a: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红外同轴</a:t>
                      </a:r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光</a:t>
                      </a: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4330">
                <a:tc vMerge="1"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MR-FR-70*70-IR</a:t>
                      </a:r>
                      <a:endParaRPr lang="en-US" altLang="zh-CN" sz="1800" dirty="0" smtClean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个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默然</a:t>
                      </a: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红外同轴光</a:t>
                      </a: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4330">
                <a:tc vMerge="1">
                  <a:tcPr/>
                </a:tc>
                <a:tc v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TSD-L5017W</a:t>
                      </a:r>
                      <a:endParaRPr lang="en-US" altLang="zh-CN" sz="1800" dirty="0" smtClean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个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TSD</a:t>
                      </a:r>
                      <a:endParaRPr lang="en-US" altLang="zh-CN" sz="1800" dirty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实验室有</a:t>
                      </a:r>
                      <a:endParaRPr lang="zh-CN" altLang="en-US" sz="1800" dirty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125">
                <a:tc vMerge="1"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lt"/>
                          <a:sym typeface="+mn-ea"/>
                        </a:rPr>
                        <a:t>TSD-L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350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35-B</a:t>
                      </a:r>
                      <a:endParaRPr lang="en-US" altLang="zh-CN" sz="1800" dirty="0" smtClean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en-US" altLang="zh-CN" sz="1800" dirty="0" smtClean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个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TSD</a:t>
                      </a:r>
                      <a:endParaRPr lang="en-US" altLang="zh-CN" sz="1800" dirty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8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蓝</a:t>
                      </a:r>
                      <a:r>
                        <a:rPr sz="18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色条形光源_TSD-L</a:t>
                      </a:r>
                      <a:r>
                        <a:rPr 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350</a:t>
                      </a:r>
                      <a:r>
                        <a:rPr sz="18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35-</a:t>
                      </a:r>
                      <a:r>
                        <a:rPr 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B</a:t>
                      </a:r>
                      <a:endParaRPr 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59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6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光源控制器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MR-24-4-72WS</a:t>
                      </a:r>
                      <a:endParaRPr lang="en-US" altLang="zh-CN" sz="1800" b="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台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默然</a:t>
                      </a: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路光源</a:t>
                      </a:r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控制器</a:t>
                      </a: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19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7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通讯方式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网口通讯，</a:t>
                      </a:r>
                      <a:r>
                        <a:rPr lang="zh-CN" altLang="en-US" sz="1800" b="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四相机</a:t>
                      </a:r>
                      <a:endParaRPr lang="zh-CN" altLang="en-US" sz="1800" b="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4" name="图片 13" descr="公司LOG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图片 4" descr="公司LOG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04980" y="202565"/>
            <a:ext cx="1201420" cy="9715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002060"/>
                </a:solidFill>
                <a:latin typeface="+mj-ea"/>
                <a:sym typeface="+mn-ea"/>
              </a:rPr>
              <a:t>七、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sym typeface="+mn-ea"/>
              </a:rPr>
              <a:t>报价单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35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5" name="组合 19"/>
          <p:cNvGrpSpPr/>
          <p:nvPr/>
        </p:nvGrpSpPr>
        <p:grpSpPr>
          <a:xfrm>
            <a:off x="5715" y="360680"/>
            <a:ext cx="2407920" cy="1372870"/>
            <a:chOff x="-29" y="170"/>
            <a:chExt cx="3792" cy="2162"/>
          </a:xfrm>
        </p:grpSpPr>
        <p:sp>
          <p:nvSpPr>
            <p:cNvPr id="21" name="任意多边形 20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" name="图片 19" descr="公司LOG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graphicFrame>
        <p:nvGraphicFramePr>
          <p:cNvPr id="16" name="表格 15"/>
          <p:cNvGraphicFramePr/>
          <p:nvPr>
            <p:custDataLst>
              <p:tags r:id="rId4"/>
            </p:custDataLst>
          </p:nvPr>
        </p:nvGraphicFramePr>
        <p:xfrm>
          <a:off x="2117090" y="1762125"/>
          <a:ext cx="9826625" cy="394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0255"/>
                <a:gridCol w="1890395"/>
                <a:gridCol w="1965325"/>
                <a:gridCol w="1965325"/>
                <a:gridCol w="1965325"/>
              </a:tblGrid>
              <a:tr h="381000">
                <a:tc grid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报价单</a:t>
                      </a:r>
                      <a:endParaRPr lang="zh-CN" altLang="en-US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报价日期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报价编号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6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22" marR="91422" marT="45688" marB="45688"/>
                </a:tc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客户名称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/>
                </a:tc>
                <a:tc gridSpan="4"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序号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产品名称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单价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数量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总价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22" marR="91422" marT="45688" marB="45688"/>
                </a:tc>
              </a:tr>
              <a:tr h="381000">
                <a:tc>
                  <a:txBody>
                    <a:bodyPr/>
                    <a:lstStyle/>
                    <a:p>
                      <a:pPr algn="ctr"/>
                      <a:endParaRPr lang="zh-CN" altLang="en-US" sz="1600" b="1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1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/>
                </a:tc>
                <a:tc>
                  <a:txBody>
                    <a:bodyPr/>
                    <a:lstStyle/>
                    <a:p>
                      <a:endParaRPr lang="zh-CN" altLang="en-US" sz="1600"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1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22" marR="91422" marT="45688" marB="45688"/>
                </a:tc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总计金额（人民币）：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/>
                </a:tc>
                <a:tc gridSpan="4"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交货日期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/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款到发货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付款方式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/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款到发货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说明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/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1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、以上报价含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13%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增值税；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  <a:p>
                      <a:pPr algn="l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、卖方送货至买方工工厂并安装调试；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  <a:p>
                      <a:pPr algn="l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3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、正常使用情况下保固期为壹年；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91422" marR="91422" marT="45688" marB="45688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18478" name="文本框 5"/>
          <p:cNvSpPr txBox="1"/>
          <p:nvPr/>
        </p:nvSpPr>
        <p:spPr>
          <a:xfrm>
            <a:off x="2413318" y="7293610"/>
            <a:ext cx="2195512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客户回签：</a:t>
            </a:r>
            <a:endParaRPr lang="zh-CN" altLang="en-US" u="sng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80" name="文本框 6"/>
          <p:cNvSpPr txBox="1"/>
          <p:nvPr/>
        </p:nvSpPr>
        <p:spPr>
          <a:xfrm>
            <a:off x="8557578" y="7296785"/>
            <a:ext cx="2016125" cy="3651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报价：</a:t>
            </a:r>
            <a:endParaRPr lang="zh-CN" altLang="en-US" u="sng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79" name="文本框 7"/>
          <p:cNvSpPr txBox="1"/>
          <p:nvPr/>
        </p:nvSpPr>
        <p:spPr>
          <a:xfrm>
            <a:off x="8557578" y="7661593"/>
            <a:ext cx="2735262" cy="3651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电话：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rchitectural-design-architecture-buildings-83089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122555" y="-20955"/>
            <a:ext cx="14170025" cy="904176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22555" y="-20955"/>
            <a:ext cx="14093825" cy="9075420"/>
          </a:xfrm>
          <a:prstGeom prst="rect">
            <a:avLst/>
          </a:prstGeom>
          <a:solidFill>
            <a:schemeClr val="bg2">
              <a:lumMod val="25000"/>
              <a:alpha val="3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563620" y="2407285"/>
            <a:ext cx="8138160" cy="29533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8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THANK YOU</a:t>
            </a:r>
            <a:endParaRPr lang="en-US" altLang="zh-CN" sz="80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  <a:p>
            <a:r>
              <a:rPr lang="zh-CN" altLang="en-US" sz="80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   谢谢观看</a:t>
            </a:r>
            <a:endParaRPr lang="zh-CN" altLang="en-US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endParaRPr lang="zh-CN" altLang="en-US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269730" y="8215630"/>
            <a:ext cx="4796790" cy="33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厦门博视源机器视觉技术有限公司</a:t>
            </a:r>
            <a:endParaRPr lang="zh-CN" altLang="en-US" sz="16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63978" y="8607302"/>
            <a:ext cx="584209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kern="1800" spc="1000">
                <a:solidFill>
                  <a:schemeClr val="bg1"/>
                </a:solidFill>
                <a:uFillTx/>
              </a:rPr>
              <a:t>www.xmbsy.ne</a:t>
            </a:r>
            <a:r>
              <a:rPr lang="en-US" altLang="zh-CN" kern="1800" spc="1000">
                <a:solidFill>
                  <a:schemeClr val="bg1"/>
                </a:solidFill>
                <a:uFillTx/>
              </a:rPr>
              <a:t>t</a:t>
            </a:r>
            <a:endParaRPr lang="en-US" altLang="zh-CN" kern="1800" spc="1000">
              <a:solidFill>
                <a:schemeClr val="bg1"/>
              </a:solidFill>
              <a:uFillTx/>
            </a:endParaRPr>
          </a:p>
        </p:txBody>
      </p:sp>
      <p:pic>
        <p:nvPicPr>
          <p:cNvPr id="18435" name="图片 24" descr="公司LOGI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7965" y="-44450"/>
            <a:ext cx="2093595" cy="152019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目录介绍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4377" y="7799869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281940"/>
            <a:ext cx="14085570" cy="1451610"/>
            <a:chOff x="1" y="444"/>
            <a:chExt cx="22182" cy="2286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14" name="图片 13" descr="公司LOGI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717" y="444"/>
              <a:ext cx="1892" cy="1530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5" name="图片 4" descr="公司LOG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563370" y="1734185"/>
            <a:ext cx="11042650" cy="6055052"/>
            <a:chOff x="3394" y="3697"/>
            <a:chExt cx="17390" cy="6280"/>
          </a:xfrm>
        </p:grpSpPr>
        <p:sp>
          <p:nvSpPr>
            <p:cNvPr id="7173" name="文本框 9"/>
            <p:cNvSpPr txBox="1"/>
            <p:nvPr/>
          </p:nvSpPr>
          <p:spPr>
            <a:xfrm>
              <a:off x="3394" y="3697"/>
              <a:ext cx="14415" cy="146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l" eaLnBrk="0" hangingPunct="0"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2000" b="1" dirty="0">
                  <a:solidFill>
                    <a:srgbClr val="002060"/>
                  </a:solidFill>
                  <a:latin typeface="+mj-ea"/>
                  <a:ea typeface="+mj-ea"/>
                </a:rPr>
                <a:t>一、项目概述</a:t>
              </a:r>
              <a:endParaRPr lang="zh-CN" altLang="en-US" sz="2000" b="1" dirty="0">
                <a:solidFill>
                  <a:srgbClr val="002060"/>
                </a:solidFill>
                <a:latin typeface="+mj-ea"/>
                <a:ea typeface="+mj-ea"/>
              </a:endParaRPr>
            </a:p>
            <a:p>
              <a:pPr algn="l" eaLnBrk="0" hangingPunct="0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2400" b="1" dirty="0">
                  <a:solidFill>
                    <a:srgbClr val="002060"/>
                  </a:solidFill>
                  <a:latin typeface="+mj-ea"/>
                  <a:ea typeface="+mj-ea"/>
                </a:rPr>
                <a:t>	</a:t>
              </a:r>
              <a:r>
                <a:rPr lang="en-US" altLang="zh-CN" sz="1400" dirty="0">
                  <a:solidFill>
                    <a:srgbClr val="002060"/>
                  </a:solidFill>
                  <a:latin typeface="+mj-ea"/>
                  <a:ea typeface="+mj-ea"/>
                </a:rPr>
                <a:t>1.</a:t>
              </a:r>
              <a:r>
                <a:rPr lang="zh-CN" altLang="en-US" sz="1400" dirty="0">
                  <a:solidFill>
                    <a:srgbClr val="002060"/>
                  </a:solidFill>
                  <a:latin typeface="+mj-ea"/>
                  <a:ea typeface="+mj-ea"/>
                </a:rPr>
                <a:t>项目说明</a:t>
              </a:r>
              <a:endParaRPr lang="zh-CN" altLang="en-US" sz="1400" dirty="0">
                <a:solidFill>
                  <a:srgbClr val="002060"/>
                </a:solidFill>
                <a:latin typeface="+mj-ea"/>
                <a:ea typeface="+mj-ea"/>
              </a:endParaRPr>
            </a:p>
            <a:p>
              <a:pPr algn="l" eaLnBrk="0" hangingPunct="0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400" dirty="0">
                  <a:solidFill>
                    <a:srgbClr val="002060"/>
                  </a:solidFill>
                  <a:latin typeface="+mj-ea"/>
                  <a:ea typeface="+mj-ea"/>
                </a:rPr>
                <a:t>	2.</a:t>
              </a:r>
              <a:r>
                <a:rPr lang="zh-CN" altLang="en-US" sz="1400" dirty="0">
                  <a:solidFill>
                    <a:srgbClr val="002060"/>
                  </a:solidFill>
                  <a:latin typeface="+mj-ea"/>
                  <a:ea typeface="+mj-ea"/>
                </a:rPr>
                <a:t>项目需求</a:t>
              </a:r>
              <a:endParaRPr lang="zh-CN" altLang="en-US" sz="1400" dirty="0">
                <a:solidFill>
                  <a:srgbClr val="002060"/>
                </a:solidFill>
                <a:latin typeface="+mj-ea"/>
                <a:ea typeface="+mj-ea"/>
              </a:endParaRPr>
            </a:p>
            <a:p>
              <a:pPr algn="l" eaLnBrk="0" hangingPunct="0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400" dirty="0">
                  <a:solidFill>
                    <a:srgbClr val="002060"/>
                  </a:solidFill>
                  <a:latin typeface="+mj-ea"/>
                  <a:ea typeface="+mj-ea"/>
                </a:rPr>
                <a:t>	3.</a:t>
              </a:r>
              <a:r>
                <a:rPr lang="zh-CN" altLang="en-US" sz="1400" dirty="0">
                  <a:solidFill>
                    <a:srgbClr val="002060"/>
                  </a:solidFill>
                  <a:latin typeface="+mj-ea"/>
                  <a:ea typeface="+mj-ea"/>
                </a:rPr>
                <a:t>产品介绍</a:t>
              </a:r>
              <a:endParaRPr lang="zh-CN" altLang="en-US" sz="1400" dirty="0">
                <a:solidFill>
                  <a:srgbClr val="002060"/>
                </a:solidFill>
                <a:latin typeface="+mj-ea"/>
                <a:ea typeface="+mj-ea"/>
              </a:endParaRPr>
            </a:p>
            <a:p>
              <a:pPr algn="l" eaLnBrk="0" hangingPunct="0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400" dirty="0">
                  <a:solidFill>
                    <a:srgbClr val="002060"/>
                  </a:solidFill>
                  <a:latin typeface="+mj-ea"/>
                  <a:ea typeface="+mj-ea"/>
                </a:rPr>
                <a:t>	</a:t>
              </a:r>
              <a:endParaRPr lang="zh-CN" altLang="en-US" sz="1400" dirty="0">
                <a:solidFill>
                  <a:srgbClr val="002060"/>
                </a:solidFill>
                <a:latin typeface="+mj-ea"/>
                <a:ea typeface="+mj-ea"/>
              </a:endParaRPr>
            </a:p>
          </p:txBody>
        </p:sp>
        <p:sp>
          <p:nvSpPr>
            <p:cNvPr id="7177" name="文本框 9"/>
            <p:cNvSpPr txBox="1"/>
            <p:nvPr/>
          </p:nvSpPr>
          <p:spPr>
            <a:xfrm>
              <a:off x="3467" y="6357"/>
              <a:ext cx="17215" cy="4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>
                <a:buFont typeface="Arial" panose="020B0604020202020204" pitchFamily="34" charset="0"/>
                <a:buNone/>
              </a:pPr>
              <a:r>
                <a:rPr lang="zh-CN" altLang="en-US" sz="2000" b="1" dirty="0">
                  <a:solidFill>
                    <a:srgbClr val="002060"/>
                  </a:solidFill>
                  <a:latin typeface="+mj-ea"/>
                  <a:ea typeface="+mj-ea"/>
                </a:rPr>
                <a:t>三、设备结构</a:t>
              </a:r>
              <a:endParaRPr lang="zh-CN" altLang="en-US" sz="2000" b="1" dirty="0">
                <a:solidFill>
                  <a:srgbClr val="002060"/>
                </a:solidFill>
                <a:latin typeface="+mj-ea"/>
                <a:ea typeface="+mj-ea"/>
              </a:endParaRPr>
            </a:p>
          </p:txBody>
        </p:sp>
        <p:sp>
          <p:nvSpPr>
            <p:cNvPr id="7179" name="文本框 9"/>
            <p:cNvSpPr txBox="1"/>
            <p:nvPr/>
          </p:nvSpPr>
          <p:spPr>
            <a:xfrm>
              <a:off x="3443" y="4968"/>
              <a:ext cx="17215" cy="118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l" eaLnBrk="0" hangingPunct="0"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2000" b="1" dirty="0">
                  <a:solidFill>
                    <a:srgbClr val="002060"/>
                  </a:solidFill>
                  <a:latin typeface="+mj-ea"/>
                  <a:ea typeface="+mj-ea"/>
                  <a:sym typeface="宋体" panose="02010600030101010101" pitchFamily="2" charset="-122"/>
                </a:rPr>
                <a:t>二、布局图</a:t>
              </a:r>
              <a:endParaRPr lang="zh-CN" altLang="en-US" sz="2000" b="1" dirty="0">
                <a:solidFill>
                  <a:srgbClr val="002060"/>
                </a:solidFill>
                <a:latin typeface="+mj-ea"/>
                <a:ea typeface="+mj-ea"/>
                <a:sym typeface="宋体" panose="02010600030101010101" pitchFamily="2" charset="-122"/>
              </a:endParaRPr>
            </a:p>
            <a:p>
              <a:pPr algn="l" eaLnBrk="0" hangingPunct="0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2000" b="1" dirty="0">
                  <a:solidFill>
                    <a:srgbClr val="002060"/>
                  </a:solidFill>
                  <a:latin typeface="+mj-ea"/>
                  <a:ea typeface="+mj-ea"/>
                  <a:sym typeface="宋体" panose="02010600030101010101" pitchFamily="2" charset="-122"/>
                </a:rPr>
                <a:t>	</a:t>
              </a:r>
              <a:r>
                <a:rPr lang="en-US" altLang="zh-CN" sz="1400" dirty="0">
                  <a:solidFill>
                    <a:srgbClr val="002060"/>
                  </a:solidFill>
                  <a:latin typeface="+mj-ea"/>
                  <a:ea typeface="+mj-ea"/>
                  <a:sym typeface="宋体" panose="02010600030101010101" pitchFamily="2" charset="-122"/>
                </a:rPr>
                <a:t>1.</a:t>
              </a:r>
              <a:r>
                <a:rPr lang="zh-CN" altLang="en-US" sz="1400" dirty="0">
                  <a:solidFill>
                    <a:srgbClr val="002060"/>
                  </a:solidFill>
                  <a:latin typeface="+mj-ea"/>
                  <a:ea typeface="+mj-ea"/>
                  <a:sym typeface="宋体" panose="02010600030101010101" pitchFamily="2" charset="-122"/>
                </a:rPr>
                <a:t>设备结构</a:t>
              </a:r>
              <a:r>
                <a:rPr lang="en-US" altLang="zh-CN" sz="1400" dirty="0">
                  <a:solidFill>
                    <a:srgbClr val="002060"/>
                  </a:solidFill>
                  <a:latin typeface="+mj-ea"/>
                  <a:ea typeface="+mj-ea"/>
                  <a:sym typeface="宋体" panose="02010600030101010101" pitchFamily="2" charset="-122"/>
                </a:rPr>
                <a:t>3D</a:t>
              </a:r>
              <a:r>
                <a:rPr lang="zh-CN" altLang="en-US" sz="1400" dirty="0">
                  <a:solidFill>
                    <a:srgbClr val="002060"/>
                  </a:solidFill>
                  <a:latin typeface="+mj-ea"/>
                  <a:ea typeface="+mj-ea"/>
                  <a:sym typeface="宋体" panose="02010600030101010101" pitchFamily="2" charset="-122"/>
                </a:rPr>
                <a:t>图</a:t>
              </a:r>
              <a:endParaRPr lang="zh-CN" altLang="en-US" sz="1400" dirty="0">
                <a:solidFill>
                  <a:srgbClr val="002060"/>
                </a:solidFill>
                <a:latin typeface="+mj-ea"/>
                <a:ea typeface="+mj-ea"/>
                <a:sym typeface="宋体" panose="02010600030101010101" pitchFamily="2" charset="-122"/>
              </a:endParaRPr>
            </a:p>
            <a:p>
              <a:pPr algn="l" eaLnBrk="0" hangingPunct="0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400" dirty="0">
                  <a:solidFill>
                    <a:srgbClr val="002060"/>
                  </a:solidFill>
                  <a:latin typeface="+mj-ea"/>
                  <a:ea typeface="+mj-ea"/>
                  <a:sym typeface="宋体" panose="02010600030101010101" pitchFamily="2" charset="-122"/>
                </a:rPr>
                <a:t>	2.</a:t>
              </a:r>
              <a:r>
                <a:rPr lang="zh-CN" altLang="en-US" sz="1400" dirty="0">
                  <a:solidFill>
                    <a:srgbClr val="002060"/>
                  </a:solidFill>
                  <a:latin typeface="+mj-ea"/>
                  <a:ea typeface="+mj-ea"/>
                  <a:sym typeface="宋体" panose="02010600030101010101" pitchFamily="2" charset="-122"/>
                </a:rPr>
                <a:t>设备</a:t>
              </a:r>
              <a:r>
                <a:rPr lang="en-US" altLang="zh-CN" sz="1400" dirty="0">
                  <a:solidFill>
                    <a:srgbClr val="002060"/>
                  </a:solidFill>
                  <a:latin typeface="+mj-ea"/>
                  <a:ea typeface="+mj-ea"/>
                  <a:sym typeface="宋体" panose="02010600030101010101" pitchFamily="2" charset="-122"/>
                </a:rPr>
                <a:t>Layout</a:t>
              </a:r>
              <a:r>
                <a:rPr lang="zh-CN" altLang="en-US" sz="1400" dirty="0">
                  <a:solidFill>
                    <a:srgbClr val="002060"/>
                  </a:solidFill>
                  <a:latin typeface="+mj-ea"/>
                  <a:ea typeface="+mj-ea"/>
                  <a:sym typeface="宋体" panose="02010600030101010101" pitchFamily="2" charset="-122"/>
                </a:rPr>
                <a:t>廓视图</a:t>
              </a:r>
              <a:endParaRPr lang="zh-CN" altLang="en-US" sz="1400" dirty="0">
                <a:solidFill>
                  <a:srgbClr val="002060"/>
                </a:solidFill>
                <a:latin typeface="+mj-ea"/>
                <a:ea typeface="+mj-ea"/>
                <a:sym typeface="宋体" panose="02010600030101010101" pitchFamily="2" charset="-122"/>
              </a:endParaRPr>
            </a:p>
            <a:p>
              <a:pPr algn="l" eaLnBrk="0" hangingPunct="0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400" dirty="0">
                  <a:solidFill>
                    <a:srgbClr val="002060"/>
                  </a:solidFill>
                  <a:latin typeface="+mj-ea"/>
                  <a:ea typeface="+mj-ea"/>
                  <a:sym typeface="宋体" panose="02010600030101010101" pitchFamily="2" charset="-122"/>
                </a:rPr>
                <a:t>	3.</a:t>
              </a:r>
              <a:r>
                <a:rPr lang="zh-CN" altLang="en-US" sz="1400" dirty="0">
                  <a:solidFill>
                    <a:srgbClr val="002060"/>
                  </a:solidFill>
                  <a:latin typeface="+mj-ea"/>
                  <a:ea typeface="+mj-ea"/>
                  <a:sym typeface="宋体" panose="02010600030101010101" pitchFamily="2" charset="-122"/>
                </a:rPr>
                <a:t>设备机构动作分解图</a:t>
              </a:r>
              <a:endParaRPr lang="zh-CN" altLang="en-US" sz="1400" dirty="0">
                <a:solidFill>
                  <a:srgbClr val="002060"/>
                </a:solidFill>
                <a:latin typeface="+mj-ea"/>
                <a:ea typeface="+mj-ea"/>
                <a:sym typeface="宋体" panose="02010600030101010101" pitchFamily="2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3569" y="9563"/>
              <a:ext cx="15781" cy="4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002060"/>
                  </a:solidFill>
                  <a:latin typeface="+mj-ea"/>
                </a:rPr>
                <a:t>七、</a:t>
              </a:r>
              <a:r>
                <a:rPr lang="zh-CN" altLang="en-US" sz="2000" b="1" dirty="0">
                  <a:solidFill>
                    <a:srgbClr val="002060"/>
                  </a:solidFill>
                  <a:latin typeface="+mj-ea"/>
                </a:rPr>
                <a:t>报价单</a:t>
              </a:r>
              <a:endParaRPr lang="zh-CN" altLang="en-US" sz="2000" dirty="0"/>
            </a:p>
          </p:txBody>
        </p:sp>
        <p:sp>
          <p:nvSpPr>
            <p:cNvPr id="8" name="文本框 9"/>
            <p:cNvSpPr txBox="1"/>
            <p:nvPr/>
          </p:nvSpPr>
          <p:spPr>
            <a:xfrm>
              <a:off x="3569" y="8777"/>
              <a:ext cx="17215" cy="4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>
                <a:buFont typeface="Arial" panose="020B0604020202020204" pitchFamily="34" charset="0"/>
                <a:buNone/>
              </a:pPr>
              <a:r>
                <a:rPr lang="zh-CN" altLang="en-US" sz="2000" b="1" dirty="0" smtClean="0">
                  <a:solidFill>
                    <a:srgbClr val="002060"/>
                  </a:solidFill>
                  <a:latin typeface="+mj-ea"/>
                  <a:ea typeface="+mj-ea"/>
                </a:rPr>
                <a:t>六、</a:t>
              </a:r>
              <a:r>
                <a:rPr lang="zh-CN" altLang="en-US" sz="2000" b="1" dirty="0">
                  <a:solidFill>
                    <a:srgbClr val="002060"/>
                  </a:solidFill>
                  <a:latin typeface="+mj-ea"/>
                  <a:ea typeface="+mj-ea"/>
                </a:rPr>
                <a:t>标准件品牌</a:t>
              </a:r>
              <a:endParaRPr lang="zh-CN" altLang="en-US" sz="2000" b="1" dirty="0">
                <a:solidFill>
                  <a:srgbClr val="00206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5" name="文本框 9"/>
          <p:cNvSpPr txBox="1"/>
          <p:nvPr/>
        </p:nvSpPr>
        <p:spPr>
          <a:xfrm>
            <a:off x="1651449" y="5160566"/>
            <a:ext cx="10931525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002060"/>
                </a:solidFill>
                <a:latin typeface="+mj-ea"/>
                <a:ea typeface="+mj-ea"/>
              </a:rPr>
              <a:t>四、视觉检测</a:t>
            </a:r>
            <a:r>
              <a:rPr lang="zh-CN" altLang="en-US" sz="2000" b="1" dirty="0" smtClean="0">
                <a:solidFill>
                  <a:srgbClr val="002060"/>
                </a:solidFill>
                <a:latin typeface="+mj-ea"/>
                <a:ea typeface="+mj-ea"/>
              </a:rPr>
              <a:t>介绍</a:t>
            </a:r>
            <a:endParaRPr lang="zh-CN" altLang="en-US" sz="2000" b="1" dirty="0">
              <a:solidFill>
                <a:srgbClr val="002060"/>
              </a:solidFill>
              <a:latin typeface="+mj-ea"/>
              <a:ea typeface="+mj-ea"/>
            </a:endParaRPr>
          </a:p>
        </p:txBody>
      </p:sp>
      <p:sp>
        <p:nvSpPr>
          <p:cNvPr id="31" name="文本框 9"/>
          <p:cNvSpPr txBox="1"/>
          <p:nvPr/>
        </p:nvSpPr>
        <p:spPr>
          <a:xfrm>
            <a:off x="1641020" y="5823112"/>
            <a:ext cx="10931525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002060"/>
                </a:solidFill>
                <a:latin typeface="+mj-ea"/>
                <a:ea typeface="+mj-ea"/>
              </a:rPr>
              <a:t>五</a:t>
            </a:r>
            <a:r>
              <a:rPr lang="zh-CN" altLang="en-US" sz="2000" b="1" dirty="0" smtClean="0">
                <a:solidFill>
                  <a:srgbClr val="002060"/>
                </a:solidFill>
                <a:latin typeface="+mj-ea"/>
                <a:ea typeface="+mj-ea"/>
              </a:rPr>
              <a:t>、设备</a:t>
            </a:r>
            <a:r>
              <a:rPr lang="zh-CN" altLang="en-US" sz="2000" b="1" dirty="0">
                <a:solidFill>
                  <a:srgbClr val="002060"/>
                </a:solidFill>
                <a:latin typeface="+mj-ea"/>
                <a:ea typeface="+mj-ea"/>
              </a:rPr>
              <a:t>参数</a:t>
            </a:r>
            <a:endParaRPr lang="zh-CN" altLang="en-US" sz="2000" b="1" dirty="0">
              <a:solidFill>
                <a:srgbClr val="002060"/>
              </a:solidFill>
              <a:latin typeface="+mj-ea"/>
              <a:ea typeface="+mj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图片 4" descr="公司LOG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66880" y="202565"/>
            <a:ext cx="1201420" cy="9715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一、项目概述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822450" y="1550035"/>
            <a:ext cx="6450330" cy="4488539"/>
            <a:chOff x="2390140" y="1463675"/>
            <a:chExt cx="6450330" cy="4488250"/>
          </a:xfrm>
        </p:grpSpPr>
        <p:sp>
          <p:nvSpPr>
            <p:cNvPr id="14" name="菱形 13"/>
            <p:cNvSpPr/>
            <p:nvPr/>
          </p:nvSpPr>
          <p:spPr>
            <a:xfrm>
              <a:off x="2390140" y="1828165"/>
              <a:ext cx="227330" cy="227330"/>
            </a:xfrm>
            <a:prstGeom prst="diamond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endParaRPr>
            </a:p>
          </p:txBody>
        </p:sp>
        <p:sp>
          <p:nvSpPr>
            <p:cNvPr id="29" name="菱形 28"/>
            <p:cNvSpPr/>
            <p:nvPr/>
          </p:nvSpPr>
          <p:spPr>
            <a:xfrm>
              <a:off x="2397760" y="4293899"/>
              <a:ext cx="227330" cy="227330"/>
            </a:xfrm>
            <a:prstGeom prst="diamond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2842260" y="1463675"/>
              <a:ext cx="5998210" cy="19994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182245" indent="-182245" algn="l" defTabSz="914400" eaLnBrk="0" fontAlgn="base" latinLnBrk="0">
                <a:lnSpc>
                  <a:spcPct val="150000"/>
                </a:lnSpc>
                <a:spcBef>
                  <a:spcPts val="60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2800" b="1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1.项目说明：</a:t>
              </a:r>
              <a:endParaRPr lang="en-US" altLang="ko-KR" sz="2400" dirty="0"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182245" indent="-182245" algn="l" defTabSz="914400" eaLnBrk="0" fontAlgn="base" latinLnBrk="0">
                <a:lnSpc>
                  <a:spcPct val="150000"/>
                </a:lnSpc>
                <a:spcBef>
                  <a:spcPts val="600"/>
                </a:spcBef>
                <a:spcAft>
                  <a:spcPts val="0"/>
                </a:spcAft>
                <a:buFontTx/>
                <a:buNone/>
              </a:pPr>
              <a:r>
                <a:rPr lang="zh-CN" altLang="en-US" sz="24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  </a:t>
              </a:r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项 目 号</a:t>
              </a:r>
              <a:r>
                <a:rPr lang="en-US" altLang="zh-CN" sz="2400" b="1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:     202108201</a:t>
              </a:r>
              <a:endParaRPr lang="en-US" altLang="zh-CN" sz="2400" b="1" dirty="0"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182245" indent="-182245" eaLnBrk="0" fontAlgn="base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ko-KR" sz="2400" b="1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    设备名称</a:t>
              </a:r>
              <a:r>
                <a:rPr lang="en-US" altLang="ko-KR" sz="24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： </a:t>
              </a:r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手机外壳检测</a:t>
              </a:r>
              <a:endPara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2872105" y="4137053"/>
              <a:ext cx="3458210" cy="89148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ko-KR" sz="2800" b="1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2.项目</a:t>
              </a:r>
              <a:r>
                <a:rPr lang="zh-CN" altLang="en-US" sz="2800" b="1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需求</a:t>
              </a:r>
              <a:r>
                <a:rPr lang="en-US" altLang="ko-KR" sz="2800" b="1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：</a:t>
              </a:r>
              <a:endParaRPr lang="en-US" altLang="ko-KR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r>
                <a:rPr lang="zh-CN" altLang="en-US" sz="2400" b="1" dirty="0" smtClean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手机外壳颜色</a:t>
              </a:r>
              <a:r>
                <a:rPr lang="en-US" altLang="zh-CN" sz="2400" b="1" dirty="0" smtClean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/logo</a:t>
              </a:r>
              <a:r>
                <a:rPr lang="zh-CN" altLang="en-US" sz="2400" b="1" dirty="0" smtClean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检测</a:t>
              </a:r>
              <a:endParaRPr lang="zh-CN" altLang="en-US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2895600" y="5213309"/>
              <a:ext cx="1944763" cy="73861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182245" indent="-182245" algn="l" defTabSz="914400" eaLnBrk="0" fontAlgn="base" latinLnBrk="0">
                <a:lnSpc>
                  <a:spcPct val="150000"/>
                </a:lnSpc>
                <a:spcBef>
                  <a:spcPts val="60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2800" b="1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3.</a:t>
              </a:r>
              <a:r>
                <a:rPr lang="zh-CN" altLang="en-US" sz="2800" b="1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产品</a:t>
              </a:r>
              <a:r>
                <a:rPr lang="zh-CN" altLang="en-US" sz="2800" b="1" dirty="0" smtClean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介绍</a:t>
              </a:r>
              <a:endPara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9" name="菱形 18"/>
            <p:cNvSpPr/>
            <p:nvPr/>
          </p:nvSpPr>
          <p:spPr>
            <a:xfrm>
              <a:off x="2410460" y="5468574"/>
              <a:ext cx="227330" cy="227330"/>
            </a:xfrm>
            <a:prstGeom prst="diamond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284" y="6211282"/>
            <a:ext cx="3227090" cy="1430407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图片 4" descr="公司LOG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03075" y="202565"/>
            <a:ext cx="1201420" cy="9715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2690495" y="1734185"/>
            <a:ext cx="6084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工站</a:t>
            </a:r>
            <a:r>
              <a:rPr lang="en-US" altLang="zh-CN" sz="2800" b="1"/>
              <a:t>1  </a:t>
            </a:r>
            <a:r>
              <a:rPr lang="zh-CN" altLang="en-US" sz="2800" b="1"/>
              <a:t>字符识别</a:t>
            </a:r>
            <a:r>
              <a:rPr lang="en-US" altLang="zh-CN" sz="2800" b="1"/>
              <a:t>&amp;</a:t>
            </a:r>
            <a:r>
              <a:rPr lang="zh-CN" altLang="en-US" sz="2800" b="1"/>
              <a:t>大</a:t>
            </a:r>
            <a:r>
              <a:rPr lang="en-US" altLang="zh-CN" sz="2800" b="1"/>
              <a:t>logo</a:t>
            </a:r>
            <a:r>
              <a:rPr lang="zh-CN" altLang="en-US" sz="2800" b="1"/>
              <a:t>识别</a:t>
            </a:r>
            <a:endParaRPr lang="zh-CN" altLang="en-US" sz="2800" b="1"/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4161790" y="7740650"/>
            <a:ext cx="8942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说明：实验室打光效果稳定，定位稳定</a:t>
            </a:r>
            <a:endParaRPr lang="en-US" altLang="zh-CN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30" y="2390775"/>
            <a:ext cx="5669280" cy="4767580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 rot="1320000">
            <a:off x="1321435" y="3159760"/>
            <a:ext cx="4477385" cy="1758315"/>
          </a:xfrm>
          <a:prstGeom prst="rect">
            <a:avLst/>
          </a:prstGeom>
          <a:noFill/>
          <a:ln w="4762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 rot="1320000">
            <a:off x="3432175" y="6442075"/>
            <a:ext cx="944245" cy="582295"/>
          </a:xfrm>
          <a:prstGeom prst="rect">
            <a:avLst/>
          </a:prstGeom>
          <a:noFill/>
          <a:ln w="4762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5495" y="3242310"/>
            <a:ext cx="6070600" cy="365887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 rot="1320000">
            <a:off x="9532620" y="5356225"/>
            <a:ext cx="944245" cy="582295"/>
          </a:xfrm>
          <a:prstGeom prst="rect">
            <a:avLst/>
          </a:prstGeom>
          <a:noFill/>
          <a:ln w="4762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图片 4" descr="公司LOG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03075" y="202565"/>
            <a:ext cx="1201420" cy="9715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2690495" y="1734185"/>
            <a:ext cx="4509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工站</a:t>
            </a:r>
            <a:r>
              <a:rPr lang="en-US" altLang="zh-CN" sz="2800" b="1"/>
              <a:t>2-1</a:t>
            </a:r>
            <a:r>
              <a:rPr lang="en-US" altLang="zh-CN" sz="2800" b="1"/>
              <a:t>  </a:t>
            </a:r>
            <a:r>
              <a:rPr lang="zh-CN" altLang="en-US" sz="2800" b="1"/>
              <a:t>外壳颜色</a:t>
            </a:r>
            <a:r>
              <a:rPr lang="zh-CN" altLang="en-US" sz="2800" b="1"/>
              <a:t>识别</a:t>
            </a:r>
            <a:endParaRPr lang="zh-CN" altLang="en-US" sz="2800" b="1"/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4161790" y="7740650"/>
            <a:ext cx="8942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说明：实验室打光效果稳定，定位稳定</a:t>
            </a:r>
            <a:endParaRPr lang="en-US" altLang="zh-CN"/>
          </a:p>
        </p:txBody>
      </p:sp>
      <p:grpSp>
        <p:nvGrpSpPr>
          <p:cNvPr id="26" name="组合 25"/>
          <p:cNvGrpSpPr/>
          <p:nvPr/>
        </p:nvGrpSpPr>
        <p:grpSpPr>
          <a:xfrm>
            <a:off x="486410" y="2597150"/>
            <a:ext cx="11338560" cy="5099050"/>
            <a:chOff x="2087" y="4090"/>
            <a:chExt cx="17856" cy="803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7" y="4090"/>
              <a:ext cx="7545" cy="7680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73" y="4090"/>
              <a:ext cx="6270" cy="8030"/>
            </a:xfrm>
            <a:prstGeom prst="rect">
              <a:avLst/>
            </a:prstGeom>
          </p:spPr>
        </p:pic>
        <p:sp>
          <p:nvSpPr>
            <p:cNvPr id="34" name="矩形 33"/>
            <p:cNvSpPr/>
            <p:nvPr/>
          </p:nvSpPr>
          <p:spPr>
            <a:xfrm>
              <a:off x="5067" y="8096"/>
              <a:ext cx="791" cy="781"/>
            </a:xfrm>
            <a:prstGeom prst="rect">
              <a:avLst/>
            </a:prstGeom>
            <a:noFill/>
            <a:ln w="47625" cmpd="sng">
              <a:solidFill>
                <a:srgbClr val="FF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8" name="矩形 27"/>
          <p:cNvSpPr/>
          <p:nvPr/>
        </p:nvSpPr>
        <p:spPr>
          <a:xfrm>
            <a:off x="9441815" y="4984750"/>
            <a:ext cx="502285" cy="495935"/>
          </a:xfrm>
          <a:prstGeom prst="rect">
            <a:avLst/>
          </a:prstGeom>
          <a:noFill/>
          <a:ln w="4762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图片 4" descr="公司LOG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03075" y="202565"/>
            <a:ext cx="1201420" cy="9715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2690495" y="1734185"/>
            <a:ext cx="55746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工站</a:t>
            </a:r>
            <a:r>
              <a:rPr lang="en-US" altLang="zh-CN" sz="2800" b="1"/>
              <a:t>2-2  </a:t>
            </a:r>
            <a:r>
              <a:rPr lang="zh-CN" altLang="en-US" sz="2800" b="1"/>
              <a:t>蓝膜有无检测</a:t>
            </a:r>
            <a:r>
              <a:rPr lang="en-US" altLang="zh-CN" sz="2800" b="1"/>
              <a:t>&amp;</a:t>
            </a:r>
            <a:r>
              <a:rPr lang="zh-CN" altLang="en-US" sz="2800" b="1"/>
              <a:t>数字</a:t>
            </a:r>
            <a:r>
              <a:rPr lang="zh-CN" altLang="en-US" sz="2800" b="1"/>
              <a:t>识别</a:t>
            </a:r>
            <a:endParaRPr lang="zh-CN" altLang="en-US" sz="2800" b="1"/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4161790" y="7740650"/>
            <a:ext cx="8942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说明：实验室打光效果稳定，定位稳定</a:t>
            </a:r>
            <a:endParaRPr lang="en-US" altLang="zh-CN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465" y="2498725"/>
            <a:ext cx="4993640" cy="4477385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 rot="1140000">
            <a:off x="2841625" y="3581400"/>
            <a:ext cx="1760220" cy="2286000"/>
          </a:xfrm>
          <a:prstGeom prst="rect">
            <a:avLst/>
          </a:prstGeom>
          <a:noFill/>
          <a:ln w="4762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5430" y="2625725"/>
            <a:ext cx="4819650" cy="3686175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10191115" y="3885565"/>
            <a:ext cx="718185" cy="1423670"/>
          </a:xfrm>
          <a:prstGeom prst="rect">
            <a:avLst/>
          </a:prstGeom>
          <a:noFill/>
          <a:ln w="4762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图片 4" descr="公司LOG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03075" y="202565"/>
            <a:ext cx="1201420" cy="9715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三、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480945" y="1734185"/>
            <a:ext cx="4509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ym typeface="+mn-ea"/>
              </a:rPr>
              <a:t>工站</a:t>
            </a:r>
            <a:r>
              <a:rPr lang="en-US" altLang="zh-CN" sz="2800" b="1">
                <a:sym typeface="+mn-ea"/>
              </a:rPr>
              <a:t>3</a:t>
            </a:r>
            <a:r>
              <a:rPr lang="en-US" altLang="zh-CN" sz="2800" b="1">
                <a:sym typeface="+mn-ea"/>
              </a:rPr>
              <a:t>  </a:t>
            </a:r>
            <a:r>
              <a:rPr lang="zh-CN" altLang="en-US" sz="2800" b="1">
                <a:sym typeface="+mn-ea"/>
              </a:rPr>
              <a:t>辅料检测</a:t>
            </a:r>
            <a:r>
              <a:rPr lang="en-US" altLang="zh-CN" sz="2800" b="1">
                <a:sym typeface="+mn-ea"/>
              </a:rPr>
              <a:t>/</a:t>
            </a:r>
            <a:r>
              <a:rPr lang="zh-CN" altLang="en-US" sz="2800" b="1">
                <a:sym typeface="+mn-ea"/>
              </a:rPr>
              <a:t>位置</a:t>
            </a:r>
            <a:r>
              <a:rPr lang="zh-CN" altLang="en-US" sz="2800" b="1">
                <a:sym typeface="+mn-ea"/>
              </a:rPr>
              <a:t>检测</a:t>
            </a:r>
            <a:endParaRPr lang="zh-CN" altLang="en-US" sz="2800" b="1">
              <a:sym typeface="+mn-ea"/>
            </a:endParaRPr>
          </a:p>
        </p:txBody>
      </p:sp>
      <p:pic>
        <p:nvPicPr>
          <p:cNvPr id="26" name="图片 25" descr="Image_20210609165237257"/>
          <p:cNvPicPr>
            <a:picLocks noChangeAspect="1"/>
          </p:cNvPicPr>
          <p:nvPr/>
        </p:nvPicPr>
        <p:blipFill>
          <a:blip r:embed="rId4"/>
          <a:srcRect l="27661" t="14745" r="17029" b="15457"/>
          <a:stretch>
            <a:fillRect/>
          </a:stretch>
        </p:blipFill>
        <p:spPr>
          <a:xfrm>
            <a:off x="1256665" y="2265045"/>
            <a:ext cx="5222240" cy="518541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995" y="1761490"/>
            <a:ext cx="4852670" cy="6147435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8448675" y="1887855"/>
            <a:ext cx="1824355" cy="10795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1521440" y="1887855"/>
            <a:ext cx="898525" cy="87312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11277600" y="6824345"/>
            <a:ext cx="1001395" cy="9906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8296910" y="6824345"/>
            <a:ext cx="1976755" cy="108458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9524365" y="3197225"/>
            <a:ext cx="2651125" cy="318008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2654300" y="7411720"/>
            <a:ext cx="50526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说明：实验室打光效果稳定，辅料有无</a:t>
            </a:r>
            <a:r>
              <a:rPr lang="zh-CN" altLang="en-US"/>
              <a:t>检测。</a:t>
            </a:r>
            <a:endParaRPr lang="zh-CN" altLang="en-US"/>
          </a:p>
          <a:p>
            <a:r>
              <a:rPr lang="zh-CN" altLang="en-US"/>
              <a:t>位置检测</a:t>
            </a:r>
            <a:r>
              <a:rPr lang="en-US" altLang="zh-CN"/>
              <a:t>0.2mm</a:t>
            </a:r>
            <a:r>
              <a:rPr lang="zh-CN" altLang="en-US"/>
              <a:t>以内。</a:t>
            </a:r>
            <a:endParaRPr lang="zh-CN" altLang="en-US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图片 4" descr="公司LOG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03075" y="202565"/>
            <a:ext cx="1201420" cy="9715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三、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47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65" y="2292985"/>
            <a:ext cx="6254115" cy="50914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0750" y="2261235"/>
            <a:ext cx="5305425" cy="470535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9091295" y="3793490"/>
            <a:ext cx="1664335" cy="141160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5182870" y="7446010"/>
            <a:ext cx="50526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说明：实验室打光效果稳定，二维码可以</a:t>
            </a:r>
            <a:r>
              <a:rPr lang="zh-CN" altLang="en-US"/>
              <a:t>检测。</a:t>
            </a:r>
            <a:endParaRPr lang="zh-CN" altLang="en-US"/>
          </a:p>
          <a:p>
            <a:r>
              <a:rPr lang="zh-CN" altLang="en-US"/>
              <a:t>需要存储二维码信息，并且判断</a:t>
            </a:r>
            <a:r>
              <a:rPr lang="zh-CN" altLang="en-US"/>
              <a:t>二维码。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2690495" y="1734185"/>
            <a:ext cx="4509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工站</a:t>
            </a:r>
            <a:r>
              <a:rPr lang="en-US" altLang="zh-CN" sz="2800" b="1"/>
              <a:t>3</a:t>
            </a:r>
            <a:r>
              <a:rPr lang="en-US" sz="2800" b="1"/>
              <a:t>  </a:t>
            </a:r>
            <a:r>
              <a:rPr lang="zh-CN" altLang="en-US" sz="2800" b="1"/>
              <a:t>二维码</a:t>
            </a:r>
            <a:r>
              <a:rPr lang="zh-CN" altLang="en-US" sz="2800" b="1"/>
              <a:t>检测</a:t>
            </a:r>
            <a:endParaRPr lang="zh-CN" altLang="en-US" sz="2800" b="1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919470" y="6140450"/>
            <a:ext cx="2021205" cy="48895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图片 4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4980" y="202565"/>
            <a:ext cx="1201420" cy="9715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35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5" name="组合 19"/>
          <p:cNvGrpSpPr/>
          <p:nvPr/>
        </p:nvGrpSpPr>
        <p:grpSpPr>
          <a:xfrm>
            <a:off x="5715" y="360680"/>
            <a:ext cx="2407920" cy="1372870"/>
            <a:chOff x="-29" y="170"/>
            <a:chExt cx="3792" cy="2162"/>
          </a:xfrm>
        </p:grpSpPr>
        <p:sp>
          <p:nvSpPr>
            <p:cNvPr id="21" name="任意多边形 20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文本框 25"/>
          <p:cNvSpPr txBox="1"/>
          <p:nvPr/>
        </p:nvSpPr>
        <p:spPr>
          <a:xfrm>
            <a:off x="1139190" y="1656715"/>
            <a:ext cx="31642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2060"/>
                </a:solidFill>
              </a:rPr>
              <a:t>检测架设：工位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1</a:t>
            </a:r>
            <a:r>
              <a:rPr lang="zh-CN" altLang="en-US" sz="2400" b="1" dirty="0" smtClean="0">
                <a:solidFill>
                  <a:srgbClr val="002060"/>
                </a:solidFill>
              </a:rPr>
              <a:t>（小字符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&amp;</a:t>
            </a:r>
            <a:r>
              <a:rPr lang="zh-CN" altLang="en-US" sz="2400" b="1" dirty="0" smtClean="0">
                <a:solidFill>
                  <a:srgbClr val="002060"/>
                </a:solidFill>
              </a:rPr>
              <a:t>大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logo</a:t>
            </a:r>
            <a:r>
              <a:rPr lang="zh-CN" altLang="en-US" sz="2400" b="1" dirty="0" smtClean="0">
                <a:solidFill>
                  <a:srgbClr val="002060"/>
                </a:solidFill>
              </a:rPr>
              <a:t>）</a:t>
            </a:r>
            <a:endParaRPr lang="zh-CN" altLang="en-US" sz="2400" b="1" dirty="0" smtClean="0">
              <a:solidFill>
                <a:srgbClr val="002060"/>
              </a:solidFill>
            </a:endParaRPr>
          </a:p>
        </p:txBody>
      </p:sp>
      <p:pic>
        <p:nvPicPr>
          <p:cNvPr id="20" name="图片 19" descr="公司LOG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3348990" y="7169150"/>
            <a:ext cx="75609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说明：此为单相机单光源方案，检测存在盲区风险</a:t>
            </a:r>
            <a:r>
              <a:rPr lang="zh-CN" altLang="en-US"/>
              <a:t>实际光源架设距离以现场工作环境为依据可做调整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33" name="线形标注 1 20"/>
          <p:cNvSpPr/>
          <p:nvPr/>
        </p:nvSpPr>
        <p:spPr>
          <a:xfrm>
            <a:off x="8557260" y="2470785"/>
            <a:ext cx="1996440" cy="406400"/>
          </a:xfrm>
          <a:prstGeom prst="borderCallout1">
            <a:avLst>
              <a:gd name="adj1" fmla="val 18750"/>
              <a:gd name="adj2" fmla="val -8329"/>
              <a:gd name="adj3" fmla="val 38906"/>
              <a:gd name="adj4" fmla="val -7601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 eaLnBrk="0" hangingPunct="0"/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海康</a:t>
            </a: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500</a:t>
            </a: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万</a:t>
            </a: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黑白相机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  <a:sym typeface="Century Schoolbook" panose="02040604050505020304" pitchFamily="18" charset="0"/>
            </a:endParaRPr>
          </a:p>
        </p:txBody>
      </p:sp>
      <p:sp>
        <p:nvSpPr>
          <p:cNvPr id="34" name="线形标注 1 20"/>
          <p:cNvSpPr/>
          <p:nvPr/>
        </p:nvSpPr>
        <p:spPr>
          <a:xfrm>
            <a:off x="8489218" y="6049889"/>
            <a:ext cx="671195" cy="396875"/>
          </a:xfrm>
          <a:prstGeom prst="borderCallout1">
            <a:avLst>
              <a:gd name="adj1" fmla="val 18750"/>
              <a:gd name="adj2" fmla="val -8329"/>
              <a:gd name="adj3" fmla="val 60738"/>
              <a:gd name="adj4" fmla="val -21379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 eaLnBrk="0" hangingPunct="0"/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工件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  <a:sym typeface="Century Schoolbook" panose="02040604050505020304" pitchFamily="18" charset="0"/>
            </a:endParaRPr>
          </a:p>
        </p:txBody>
      </p:sp>
      <p:sp>
        <p:nvSpPr>
          <p:cNvPr id="27" name="直接连接符 29"/>
          <p:cNvSpPr/>
          <p:nvPr/>
        </p:nvSpPr>
        <p:spPr>
          <a:xfrm flipH="1" flipV="1">
            <a:off x="3926840" y="6380480"/>
            <a:ext cx="4384675" cy="1270"/>
          </a:xfrm>
          <a:prstGeom prst="line">
            <a:avLst/>
          </a:prstGeom>
          <a:ln w="28575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40" name="直接连接符 39"/>
          <p:cNvCxnSpPr/>
          <p:nvPr/>
        </p:nvCxnSpPr>
        <p:spPr>
          <a:xfrm flipH="1" flipV="1">
            <a:off x="5697855" y="5267960"/>
            <a:ext cx="3175" cy="1113790"/>
          </a:xfrm>
          <a:prstGeom prst="line">
            <a:avLst/>
          </a:prstGeom>
          <a:ln w="19050" cmpd="sng">
            <a:solidFill>
              <a:srgbClr val="FF0000"/>
            </a:solidFill>
            <a:prstDash val="lg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34"/>
          <p:cNvSpPr/>
          <p:nvPr/>
        </p:nvSpPr>
        <p:spPr>
          <a:xfrm>
            <a:off x="5541694" y="5630991"/>
            <a:ext cx="1331595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 eaLnBrk="0" hangingPunct="0"/>
            <a:r>
              <a:rPr lang="en-US" altLang="zh-CN" sz="1400" smtClean="0">
                <a:solidFill>
                  <a:srgbClr val="000000"/>
                </a:solidFill>
                <a:sym typeface="+mn-ea"/>
              </a:rPr>
              <a:t>100</a:t>
            </a:r>
            <a:r>
              <a:rPr lang="zh-CN" altLang="en-US" sz="1400" smtClean="0">
                <a:solidFill>
                  <a:srgbClr val="000000"/>
                </a:solidFill>
                <a:sym typeface="+mn-ea"/>
              </a:rPr>
              <a:t>±</a:t>
            </a:r>
            <a:r>
              <a:rPr lang="en-US" altLang="zh-CN" sz="1400" smtClean="0">
                <a:solidFill>
                  <a:srgbClr val="000000"/>
                </a:solidFill>
                <a:sym typeface="+mn-ea"/>
              </a:rPr>
              <a:t>3</a:t>
            </a:r>
            <a:r>
              <a:rPr lang="en-US" altLang="zh-CN" sz="1400" smtClean="0">
                <a:solidFill>
                  <a:srgbClr val="000000"/>
                </a:solidFill>
                <a:sym typeface="+mn-ea"/>
              </a:rPr>
              <a:t>0mm</a:t>
            </a:r>
            <a:endParaRPr lang="en-US" sz="1400" dirty="0">
              <a:latin typeface="Arial" panose="020B0604020202020204" pitchFamily="34" charset="0"/>
              <a:ea typeface="宋体" panose="02010600030101010101" pitchFamily="2" charset="-122"/>
              <a:sym typeface="Century Schoolbook" panose="02040604050505020304" pitchFamily="18" charset="0"/>
            </a:endParaRPr>
          </a:p>
        </p:txBody>
      </p:sp>
      <p:sp>
        <p:nvSpPr>
          <p:cNvPr id="53" name="直接连接符 29"/>
          <p:cNvSpPr/>
          <p:nvPr/>
        </p:nvSpPr>
        <p:spPr>
          <a:xfrm flipH="1">
            <a:off x="5541645" y="5187315"/>
            <a:ext cx="2569210" cy="635"/>
          </a:xfrm>
          <a:prstGeom prst="line">
            <a:avLst/>
          </a:prstGeom>
          <a:ln w="28575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9" name="直接连接符 29"/>
          <p:cNvSpPr/>
          <p:nvPr/>
        </p:nvSpPr>
        <p:spPr>
          <a:xfrm flipH="1" flipV="1">
            <a:off x="3926840" y="3130550"/>
            <a:ext cx="4328160" cy="22225"/>
          </a:xfrm>
          <a:prstGeom prst="line">
            <a:avLst/>
          </a:prstGeom>
          <a:ln w="28575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60" name="直接连接符 59"/>
          <p:cNvCxnSpPr/>
          <p:nvPr/>
        </p:nvCxnSpPr>
        <p:spPr>
          <a:xfrm flipV="1">
            <a:off x="4427220" y="3190240"/>
            <a:ext cx="0" cy="3190240"/>
          </a:xfrm>
          <a:prstGeom prst="line">
            <a:avLst/>
          </a:prstGeom>
          <a:ln w="19050" cmpd="sng">
            <a:solidFill>
              <a:srgbClr val="FF0000"/>
            </a:solidFill>
            <a:prstDash val="lg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34"/>
          <p:cNvSpPr/>
          <p:nvPr/>
        </p:nvSpPr>
        <p:spPr>
          <a:xfrm>
            <a:off x="3188384" y="3796476"/>
            <a:ext cx="1331595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 eaLnBrk="0" hangingPunct="0"/>
            <a:r>
              <a:rPr lang="en-US" altLang="zh-CN" sz="1400" smtClean="0">
                <a:solidFill>
                  <a:srgbClr val="000000"/>
                </a:solidFill>
                <a:sym typeface="+mn-ea"/>
              </a:rPr>
              <a:t>400</a:t>
            </a:r>
            <a:r>
              <a:rPr lang="zh-CN" altLang="en-US" sz="1400" smtClean="0">
                <a:solidFill>
                  <a:srgbClr val="000000"/>
                </a:solidFill>
                <a:sym typeface="+mn-ea"/>
              </a:rPr>
              <a:t>±</a:t>
            </a:r>
            <a:r>
              <a:rPr lang="en-US" altLang="zh-CN" sz="1400" smtClean="0">
                <a:solidFill>
                  <a:srgbClr val="000000"/>
                </a:solidFill>
                <a:sym typeface="+mn-ea"/>
              </a:rPr>
              <a:t>5</a:t>
            </a:r>
            <a:r>
              <a:rPr lang="en-US" altLang="zh-CN" sz="1400" smtClean="0">
                <a:solidFill>
                  <a:srgbClr val="000000"/>
                </a:solidFill>
                <a:sym typeface="+mn-ea"/>
              </a:rPr>
              <a:t>0mm</a:t>
            </a:r>
            <a:endParaRPr lang="en-US" sz="1400" dirty="0">
              <a:latin typeface="Arial" panose="020B0604020202020204" pitchFamily="34" charset="0"/>
              <a:ea typeface="宋体" panose="02010600030101010101" pitchFamily="2" charset="-122"/>
              <a:sym typeface="Century Schoolbook" panose="02040604050505020304" pitchFamily="18" charset="0"/>
            </a:endParaRP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28130" y="1743075"/>
            <a:ext cx="603885" cy="1463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矩形 24"/>
          <p:cNvSpPr/>
          <p:nvPr/>
        </p:nvSpPr>
        <p:spPr>
          <a:xfrm>
            <a:off x="9389110" y="4124960"/>
            <a:ext cx="1902460" cy="55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</a:rPr>
              <a:t>康纳尼</a:t>
            </a:r>
            <a:r>
              <a:rPr lang="zh-CN" altLang="en-US">
                <a:solidFill>
                  <a:schemeClr val="tx1"/>
                </a:solidFill>
              </a:rPr>
              <a:t>无影光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44590" y="3999230"/>
            <a:ext cx="1550035" cy="118935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  <p:tag name="KSO_WM_SPECIAL_SOURCE" val="bdnull"/>
</p:tagLst>
</file>

<file path=ppt/tags/tag63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64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65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66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67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68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69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1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2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3.xml><?xml version="1.0" encoding="utf-8"?>
<p:tagLst xmlns:p="http://schemas.openxmlformats.org/presentationml/2006/main">
  <p:tag name="KSO_WM_UNIT_TABLE_BEAUTIFY" val="smartTable{09141e34-ec0d-4a41-8d19-ce80c0382824}"/>
  <p:tag name="TABLE_ENDDRAG_ORIGIN_RECT" val="1006*437"/>
  <p:tag name="TABLE_ENDDRAG_RECT" val="91*131*1006*437"/>
</p:tagLst>
</file>

<file path=ppt/tags/tag74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5.xml><?xml version="1.0" encoding="utf-8"?>
<p:tagLst xmlns:p="http://schemas.openxmlformats.org/presentationml/2006/main">
  <p:tag name="KSO_WM_UNIT_TABLE_BEAUTIFY" val="smartTable{254daf79-d011-4d99-afef-c6e068268b0b}"/>
  <p:tag name="TABLE_ENDDRAG_ORIGIN_RECT" val="893*527"/>
  <p:tag name="TABLE_ENDDRAG_RECT" val="133*123*893*527"/>
</p:tagLst>
</file>

<file path=ppt/tags/tag76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7.xml><?xml version="1.0" encoding="utf-8"?>
<p:tagLst xmlns:p="http://schemas.openxmlformats.org/presentationml/2006/main">
  <p:tag name="KSO_WM_UNIT_TABLE_BEAUTIFY" val="smartTable{90724e38-b1be-4898-b2bb-d4d78daf3432}"/>
</p:tagLst>
</file>

<file path=ppt/tags/tag78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9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DOC_GUID" val="{0cdc0930-2a5b-47d9-b1c4-9a184807605b}"/>
  <p:tag name="commondata" val="eyJoZGlkIjoiNTQwZmI4YTliYzc1OGM5MGJkYzZhODhjODY1MDE4ZjE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2655</Words>
  <Application>WPS 演示</Application>
  <PresentationFormat>自定义</PresentationFormat>
  <Paragraphs>598</Paragraphs>
  <Slides>15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Arial</vt:lpstr>
      <vt:lpstr>宋体</vt:lpstr>
      <vt:lpstr>Wingdings</vt:lpstr>
      <vt:lpstr>微软雅黑</vt:lpstr>
      <vt:lpstr>华文新魏</vt:lpstr>
      <vt:lpstr>Gulim</vt:lpstr>
      <vt:lpstr>Calibri</vt:lpstr>
      <vt:lpstr>黑体</vt:lpstr>
      <vt:lpstr>Century Schoolbook</vt:lpstr>
      <vt:lpstr>新宋体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Dell</dc:creator>
  <cp:lastModifiedBy>博视源企划｜郑百思</cp:lastModifiedBy>
  <cp:revision>1640</cp:revision>
  <dcterms:created xsi:type="dcterms:W3CDTF">2019-04-20T08:50:00Z</dcterms:created>
  <dcterms:modified xsi:type="dcterms:W3CDTF">2024-03-27T03:00:47Z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2052-12.1.0.16388</vt:lpwstr>
  </property>
  <property fmtid="{D5CDD505-2E9C-101B-9397-08002B2CF9AE}" pid="3" name="ICV">
    <vt:lpwstr>2427D820FCD5451BB18A0EE8C6CF0F13</vt:lpwstr>
  </property>
</Properties>
</file>