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3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  <p:sldMasterId id="2147483658" r:id="rId4"/>
    <p:sldMasterId id="2147483663" r:id="rId5"/>
    <p:sldMasterId id="2147483668" r:id="rId6"/>
    <p:sldMasterId id="2147483673" r:id="rId7"/>
    <p:sldMasterId id="2147483678" r:id="rId8"/>
  </p:sldMasterIdLst>
  <p:notesMasterIdLst>
    <p:notesMasterId r:id="rId10"/>
  </p:notesMasterIdLst>
  <p:sldIdLst>
    <p:sldId id="377" r:id="rId9"/>
    <p:sldId id="378" r:id="rId11"/>
    <p:sldId id="369" r:id="rId12"/>
    <p:sldId id="370" r:id="rId13"/>
    <p:sldId id="371" r:id="rId14"/>
    <p:sldId id="379" r:id="rId15"/>
    <p:sldId id="380" r:id="rId16"/>
    <p:sldId id="391" r:id="rId17"/>
    <p:sldId id="392" r:id="rId18"/>
    <p:sldId id="393" r:id="rId19"/>
    <p:sldId id="381" r:id="rId20"/>
    <p:sldId id="382" r:id="rId21"/>
    <p:sldId id="383" r:id="rId22"/>
    <p:sldId id="403" r:id="rId23"/>
    <p:sldId id="407" r:id="rId24"/>
    <p:sldId id="408" r:id="rId25"/>
    <p:sldId id="415" r:id="rId26"/>
    <p:sldId id="406" r:id="rId27"/>
    <p:sldId id="409" r:id="rId28"/>
    <p:sldId id="384" r:id="rId29"/>
    <p:sldId id="385" r:id="rId30"/>
    <p:sldId id="277" r:id="rId31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yb" initials="w" lastIdx="1" clrIdx="0"/>
  <p:cmAuthor id="1" name="HESHILONG" initials="H" lastIdx="3" clrIdx="0"/>
  <p:cmAuthor id="2" name="作者" initials="A" lastIdx="0" clrIdx="1"/>
  <p:cmAuthor id="3" name="Author" initials="A" lastIdx="1" clrIdx="2"/>
  <p:cmAuthor id="4" name="Deanna Schuler (Bookey Consulting)" initials="D" lastIdx="2" clrIdx="0"/>
  <p:cmAuthor id="5" name="moliemylin" initials="m" lastIdx="1" clrIdx="0"/>
  <p:cmAuthor id="6" name="Xinxchen" initials="X" lastIdx="2" clrIdx="0"/>
  <p:cmAuthor id="7" name="S0209388" initials="S" lastIdx="0" clrIdx="0"/>
  <p:cmAuthor id="8" name="ShiauHuaSun" initials="S" lastIdx="3" clrIdx="0"/>
  <p:cmAuthor id="9" name="happyyao" initials="h" lastIdx="0" clrIdx="0"/>
  <p:cmAuthor id="10" name="jiantingchen" initials="j" lastIdx="4" clrIdx="1"/>
  <p:cmAuthor id="11" name="x1029157" initials="x" lastIdx="1" clrIdx="0"/>
  <p:cmAuthor id="12" name="zhipeng" initials="z" lastIdx="1" clrIdx="0"/>
  <p:cmAuthor id="13" name="Paula White (Silver Fox)" initials="P" lastIdx="4" clrIdx="0"/>
  <p:cmAuthor id="14" name="x0923560" initials="x" lastIdx="1" clrIdx="0"/>
  <p:cmAuthor id="15" name="zzhen.wang" initials="z" lastIdx="1" clrIdx="0"/>
  <p:cmAuthor id="18" name="auo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6" Type="http://schemas.openxmlformats.org/officeDocument/2006/relationships/tags" Target="tags/tag121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6" Type="http://schemas.openxmlformats.org/officeDocument/2006/relationships/image" Target="../media/image1.png"/><Relationship Id="rId5" Type="http://schemas.openxmlformats.org/officeDocument/2006/relationships/tags" Target="../tags/tag17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6" Type="http://schemas.openxmlformats.org/officeDocument/2006/relationships/image" Target="../media/image1.png"/><Relationship Id="rId5" Type="http://schemas.openxmlformats.org/officeDocument/2006/relationships/tags" Target="../tags/tag24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6" Type="http://schemas.openxmlformats.org/officeDocument/2006/relationships/image" Target="../media/image1.png"/><Relationship Id="rId5" Type="http://schemas.openxmlformats.org/officeDocument/2006/relationships/tags" Target="../tags/tag3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6" Type="http://schemas.openxmlformats.org/officeDocument/2006/relationships/image" Target="../media/image1.png"/><Relationship Id="rId5" Type="http://schemas.openxmlformats.org/officeDocument/2006/relationships/tags" Target="../tags/tag38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6" Type="http://schemas.openxmlformats.org/officeDocument/2006/relationships/image" Target="../media/image1.png"/><Relationship Id="rId5" Type="http://schemas.openxmlformats.org/officeDocument/2006/relationships/tags" Target="../tags/tag45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6" Type="http://schemas.openxmlformats.org/officeDocument/2006/relationships/image" Target="../media/image1.png"/><Relationship Id="rId5" Type="http://schemas.openxmlformats.org/officeDocument/2006/relationships/tags" Target="../tags/tag3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6" Type="http://schemas.openxmlformats.org/officeDocument/2006/relationships/image" Target="../media/image1.png"/><Relationship Id="rId5" Type="http://schemas.openxmlformats.org/officeDocument/2006/relationships/tags" Target="../tags/tag10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7.xml.rels><?xml version="1.0" encoding="UTF-8" standalone="yes"?>
<Relationships xmlns="http://schemas.openxmlformats.org/package/2006/relationships"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tags" Target="../tags/tag8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0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4.xml"/><Relationship Id="rId5" Type="http://schemas.openxmlformats.org/officeDocument/2006/relationships/image" Target="../media/image31.jpeg"/><Relationship Id="rId4" Type="http://schemas.openxmlformats.org/officeDocument/2006/relationships/image" Target="../media/image29.jpeg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99.xml"/><Relationship Id="rId6" Type="http://schemas.openxmlformats.org/officeDocument/2006/relationships/image" Target="../media/image33.jpeg"/><Relationship Id="rId5" Type="http://schemas.openxmlformats.org/officeDocument/2006/relationships/tags" Target="../tags/tag98.xml"/><Relationship Id="rId4" Type="http://schemas.openxmlformats.org/officeDocument/2006/relationships/image" Target="../media/image32.jpe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02.xml"/><Relationship Id="rId3" Type="http://schemas.openxmlformats.org/officeDocument/2006/relationships/image" Target="../media/image34.jpeg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05.xml"/><Relationship Id="rId3" Type="http://schemas.openxmlformats.org/officeDocument/2006/relationships/image" Target="../media/image35.jpeg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6.xml"/><Relationship Id="rId5" Type="http://schemas.openxmlformats.org/officeDocument/2006/relationships/tags" Target="../tags/tag108.xml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2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4.xml"/><Relationship Id="rId3" Type="http://schemas.openxmlformats.org/officeDocument/2006/relationships/image" Target="../media/image10.png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0.xml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tags" Target="../tags/tag1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http://www.xmbsy.net" TargetMode="External"/><Relationship Id="rId1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7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Relationship Id="rId3" Type="http://schemas.openxmlformats.org/officeDocument/2006/relationships/image" Target="../media/image13.png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3.xml"/><Relationship Id="rId3" Type="http://schemas.openxmlformats.org/officeDocument/2006/relationships/image" Target="../media/image14.png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67.xml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3" Type="http://schemas.openxmlformats.org/officeDocument/2006/relationships/image" Target="../media/image19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74.xml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0.xml"/><Relationship Id="rId6" Type="http://schemas.openxmlformats.org/officeDocument/2006/relationships/tags" Target="../tags/tag7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0830" y="1925320"/>
            <a:ext cx="9836150" cy="702945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/>
          <a:p>
            <a:pPr algn="l"/>
            <a:r>
              <a:rPr lang="zh-CN" altLang="en-US" sz="4000" spc="600" dirty="0">
                <a:ln w="19050">
                  <a:noFill/>
                  <a:prstDash val="solid"/>
                </a:ln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  <a:cs typeface="阿里巴巴普惠体 Heavy" panose="00020600040101010101" charset="-122"/>
              </a:rPr>
              <a:t>厦门博视源机器视觉技术有限公司</a:t>
            </a:r>
            <a:endParaRPr lang="zh-CN" altLang="en-US" sz="4000" spc="600" dirty="0">
              <a:ln w="19050">
                <a:noFill/>
                <a:prstDash val="solid"/>
              </a:ln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  <a:cs typeface="阿里巴巴普惠体 Heavy" panose="00020600040101010101" charset="-122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358140" y="2982595"/>
            <a:ext cx="7559675" cy="641350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/>
          <a:p>
            <a:pPr algn="l"/>
            <a:r>
              <a:rPr lang="zh-CN" altLang="en-US" sz="3600" spc="600" dirty="0">
                <a:ln w="19050">
                  <a:noFill/>
                  <a:prstDash val="soli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摄像头模组高度视觉检测</a:t>
            </a:r>
            <a:endParaRPr lang="zh-CN" altLang="en-US" sz="3600" spc="600" dirty="0">
              <a:ln w="19050">
                <a:noFill/>
                <a:prstDash val="soli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8140" y="5735320"/>
            <a:ext cx="350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源于视觉</a:t>
            </a:r>
            <a:r>
              <a:rPr lang="en-US" altLang="zh-CN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,</a:t>
            </a:r>
            <a:r>
              <a:rPr lang="zh-CN" altLang="en-US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不止视觉</a:t>
            </a:r>
            <a:endParaRPr lang="zh-CN" altLang="en-US" sz="280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358140" y="5154295"/>
            <a:ext cx="2138680" cy="412750"/>
          </a:xfrm>
          <a:prstGeom prst="rect">
            <a:avLst/>
          </a:prstGeom>
          <a:solidFill>
            <a:srgbClr val="F37A29">
              <a:alpha val="63000"/>
            </a:srgbClr>
          </a:solidFill>
          <a:ln>
            <a:noFill/>
          </a:ln>
        </p:spPr>
        <p:txBody>
          <a:bodyPr wrap="square" anchor="ctr" anchorCtr="1">
            <a:noAutofit/>
          </a:bodyPr>
          <a:p>
            <a:pPr algn="ctr"/>
            <a:r>
              <a:rPr lang="zh-CN" altLang="en-US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版本：</a:t>
            </a:r>
            <a:r>
              <a:rPr lang="en-US" altLang="zh-CN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V2.0</a:t>
            </a:r>
            <a:endParaRPr lang="en-US" altLang="zh-CN" b="1" dirty="0">
              <a:solidFill>
                <a:schemeClr val="bg1"/>
              </a:solidFill>
              <a:highlight>
                <a:srgbClr val="FFFF00"/>
              </a:highlight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42265" y="6214745"/>
            <a:ext cx="350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源至精密</a:t>
            </a:r>
            <a:r>
              <a:rPr lang="en-US" altLang="zh-CN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,</a:t>
            </a:r>
            <a:r>
              <a:rPr lang="zh-CN" altLang="en-US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追求卓越</a:t>
            </a:r>
            <a:endParaRPr lang="zh-CN" altLang="en-US" sz="280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853180" y="398780"/>
            <a:ext cx="6977380" cy="19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85725"/>
            <a:ext cx="463042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、测试分析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效果图 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61645" y="601980"/>
          <a:ext cx="11253470" cy="584708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837690"/>
                <a:gridCol w="4719955"/>
                <a:gridCol w="1083945"/>
                <a:gridCol w="3611880"/>
              </a:tblGrid>
              <a:tr h="47625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测试项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kern="1200" dirty="0">
                          <a:solidFill>
                            <a:schemeClr val="bg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方正粗黑宋简体" panose="02000000000000000000" pitchFamily="2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PIN</a:t>
                      </a: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方正粗黑宋简体" panose="02000000000000000000" pitchFamily="2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裁切不良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latin typeface="方正粗黑宋简体" panose="02000000000000000000" pitchFamily="2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检测方法：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endParaRPr lang="en-US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370830">
                <a:tc gridSpan="4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855980" y="5265420"/>
            <a:ext cx="1995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ea typeface="宋体" panose="02010600030101010101" pitchFamily="2" charset="-122"/>
              </a:rPr>
              <a:t>不良</a:t>
            </a:r>
            <a:r>
              <a:rPr lang="en-US" altLang="zh-CN">
                <a:ea typeface="宋体" panose="02010600030101010101" pitchFamily="2" charset="-122"/>
              </a:rPr>
              <a:t>PIN-2</a:t>
            </a:r>
            <a:endParaRPr lang="en-US" altLang="zh-CN"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" y="1089660"/>
            <a:ext cx="3178810" cy="40100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240" y="1149985"/>
            <a:ext cx="2827655" cy="39998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7125" y="1149985"/>
            <a:ext cx="2854325" cy="39998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206240" y="5265420"/>
            <a:ext cx="1995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ea typeface="宋体" panose="02010600030101010101" pitchFamily="2" charset="-122"/>
              </a:rPr>
              <a:t>不良</a:t>
            </a:r>
            <a:r>
              <a:rPr lang="en-US" altLang="zh-CN">
                <a:ea typeface="宋体" panose="02010600030101010101" pitchFamily="2" charset="-122"/>
              </a:rPr>
              <a:t>PIN-3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77125" y="5265420"/>
            <a:ext cx="1995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ea typeface="宋体" panose="02010600030101010101" pitchFamily="2" charset="-122"/>
              </a:rPr>
              <a:t>不良</a:t>
            </a:r>
            <a:r>
              <a:rPr lang="en-US" altLang="zh-CN">
                <a:ea typeface="宋体" panose="02010600030101010101" pitchFamily="2" charset="-122"/>
              </a:rPr>
              <a:t>PIN-4</a:t>
            </a:r>
            <a:endParaRPr lang="en-US" altLang="zh-CN">
              <a:ea typeface="宋体" panose="02010600030101010101" pitchFamily="2" charset="-122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83000" y="524510"/>
            <a:ext cx="7214235" cy="196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63791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6.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视觉方案总结 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2" name="表格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10235" y="824865"/>
          <a:ext cx="11271250" cy="54133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95985"/>
                <a:gridCol w="1536065"/>
                <a:gridCol w="3368675"/>
                <a:gridCol w="1003935"/>
                <a:gridCol w="4466590"/>
              </a:tblGrid>
              <a:tr h="54356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序号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检测项名称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判定标准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可行性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说明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616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1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Pin</a:t>
                      </a:r>
                      <a:r>
                        <a:rPr lang="zh-CN" altLang="en-US" dirty="0"/>
                        <a:t>针高度检测</a:t>
                      </a:r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5</a:t>
                      </a:r>
                      <a:r>
                        <a:rPr lang="zh-CN" altLang="en-US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个</a:t>
                      </a:r>
                      <a:r>
                        <a:rPr lang="en-US" altLang="zh-CN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Pin</a:t>
                      </a:r>
                      <a:r>
                        <a:rPr lang="zh-CN" altLang="en-US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针到摄像头最大高度值</a:t>
                      </a:r>
                      <a:endParaRPr lang="zh-CN" altLang="en-US" sz="16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  <a:p>
                      <a:pPr algn="l"/>
                      <a:r>
                        <a:rPr lang="zh-CN" altLang="en-US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视觉重复精度</a:t>
                      </a:r>
                      <a:r>
                        <a:rPr lang="en-US" altLang="zh-CN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0.01mm(</a:t>
                      </a:r>
                      <a:r>
                        <a:rPr lang="zh-CN" altLang="en-US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一行</a:t>
                      </a:r>
                      <a:r>
                        <a:rPr lang="en-US" altLang="zh-CN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)</a:t>
                      </a:r>
                      <a:r>
                        <a:rPr lang="zh-CN" altLang="en-US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，</a:t>
                      </a:r>
                      <a:r>
                        <a:rPr lang="en-US" altLang="zh-CN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0.014mm(</a:t>
                      </a:r>
                      <a:r>
                        <a:rPr lang="zh-CN" altLang="en-US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两行</a:t>
                      </a:r>
                      <a:r>
                        <a:rPr lang="en-US" altLang="zh-CN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)</a:t>
                      </a:r>
                      <a:endParaRPr lang="zh-CN" altLang="en-US" sz="16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  <a:p>
                      <a:pPr algn="l"/>
                      <a:endParaRPr lang="zh-CN" altLang="en-US" sz="16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/>
                </a:tc>
              </a:tr>
              <a:tr h="6616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2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effectLst/>
                        </a:rPr>
                        <a:t>PIN</a:t>
                      </a:r>
                      <a:r>
                        <a:rPr lang="zh-CN" altLang="en-US" dirty="0">
                          <a:effectLst/>
                        </a:rPr>
                        <a:t>裁切不良</a:t>
                      </a:r>
                      <a:endParaRPr lang="zh-CN" altLang="en-US" dirty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altLang="zh-CN" sz="16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1.PIN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裁切不良，使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PIN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连接在一起，可以检测。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algn="l">
                        <a:buClrTx/>
                        <a:buSzTx/>
                        <a:buFontTx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2.PIN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裁切不良，裁切导致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PIN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横截面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≥PIN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尺寸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1/3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，可以检测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(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例如单个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PIN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长轴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0.4mm,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裁切不良导致横截面长轴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≥0.53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，可以检测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)</a:t>
                      </a:r>
                      <a:endParaRPr lang="en-US" altLang="zh-CN" sz="1400" dirty="0">
                        <a:solidFill>
                          <a:srgbClr val="FF0000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algn="l">
                        <a:buClrTx/>
                        <a:buSzTx/>
                        <a:buFontTx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3.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如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PIN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弯曲、产品底部不平，会判断为不良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(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会使得该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PIN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造成死角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)</a:t>
                      </a:r>
                      <a:endParaRPr lang="en-US" altLang="zh-CN" sz="1400" dirty="0">
                        <a:solidFill>
                          <a:srgbClr val="FF0000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/>
                </a:tc>
              </a:tr>
              <a:tr h="60833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dirty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altLang="zh-CN" sz="16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/>
                </a:tc>
              </a:tr>
              <a:tr h="68961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dirty="0">
                        <a:effectLst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en-US" altLang="zh-CN" sz="16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/>
                </a:tc>
              </a:tr>
              <a:tr h="123571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备注：测试风险评估，项目风险点说明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1.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我司仅对方案报告总结的可行检测项负责，并以此作为验收标准。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2.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整体精度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=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视觉精度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+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机械精度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3.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线性扫描，要保证机械精度直线度±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0.02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左右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.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321373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7-1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视觉架设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24815" y="795655"/>
          <a:ext cx="11086465" cy="561213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37970"/>
                <a:gridCol w="6322060"/>
                <a:gridCol w="1543685"/>
                <a:gridCol w="1682750"/>
              </a:tblGrid>
              <a:tr h="5130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检测工位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Laser-8060</a:t>
                      </a:r>
                      <a:endParaRPr lang="en-US" altLang="zh-CN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&amp;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相机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&amp;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光源参数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66395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检测一行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995">
                <a:tc rowSpan="9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Laser8060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74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蓝色激光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10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基准距离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64mm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602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测量范围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Z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轴高度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: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±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7.3mm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X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轴范围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:16mm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32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视觉检测重复性精度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0.01mm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960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速度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50mm/s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3230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31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96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32560" y="1979295"/>
            <a:ext cx="2163445" cy="126047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1623060" y="3148965"/>
            <a:ext cx="10160" cy="11830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1623060" y="3086735"/>
            <a:ext cx="699135" cy="12179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498600" y="4352290"/>
            <a:ext cx="1553845" cy="34988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892175" y="3189605"/>
            <a:ext cx="6788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954405" y="4352290"/>
            <a:ext cx="6788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1016000" y="3230880"/>
            <a:ext cx="0" cy="10909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424180" y="3531235"/>
            <a:ext cx="119888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测量高度</a:t>
            </a:r>
            <a:r>
              <a:rPr lang="en-US" altLang="zh-CN" sz="1000"/>
              <a:t>:64mm</a:t>
            </a:r>
            <a:endParaRPr lang="en-US" altLang="zh-CN" sz="1000"/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1404620" y="1861820"/>
            <a:ext cx="2191385" cy="1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865" y="2226310"/>
            <a:ext cx="2331720" cy="2125980"/>
          </a:xfrm>
          <a:prstGeom prst="rect">
            <a:avLst/>
          </a:prstGeom>
        </p:spPr>
      </p:pic>
      <p:cxnSp>
        <p:nvCxnSpPr>
          <p:cNvPr id="31" name="直接箭头连接符 30"/>
          <p:cNvCxnSpPr/>
          <p:nvPr/>
        </p:nvCxnSpPr>
        <p:spPr>
          <a:xfrm flipV="1">
            <a:off x="4450715" y="1979295"/>
            <a:ext cx="2191385" cy="1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6838315" y="2391410"/>
            <a:ext cx="3175" cy="4178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6712585" y="1861820"/>
            <a:ext cx="12560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激光扫描方向</a:t>
            </a:r>
            <a:endParaRPr lang="zh-CN" altLang="en-US" sz="1400"/>
          </a:p>
        </p:txBody>
      </p:sp>
      <p:sp>
        <p:nvSpPr>
          <p:cNvPr id="34" name="文本框 33"/>
          <p:cNvSpPr txBox="1"/>
          <p:nvPr/>
        </p:nvSpPr>
        <p:spPr>
          <a:xfrm>
            <a:off x="6967220" y="2391410"/>
            <a:ext cx="12560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模组运动方向</a:t>
            </a:r>
            <a:endParaRPr lang="zh-CN" altLang="en-US" sz="1400"/>
          </a:p>
        </p:txBody>
      </p:sp>
      <p:sp>
        <p:nvSpPr>
          <p:cNvPr id="35" name="文本框 34"/>
          <p:cNvSpPr txBox="1"/>
          <p:nvPr/>
        </p:nvSpPr>
        <p:spPr>
          <a:xfrm>
            <a:off x="751205" y="4928235"/>
            <a:ext cx="7472045" cy="13862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/>
              <a:t>1.</a:t>
            </a:r>
            <a:r>
              <a:rPr lang="zh-CN" altLang="en-US" sz="1600"/>
              <a:t>采用线激光</a:t>
            </a:r>
            <a:r>
              <a:rPr lang="en-US" altLang="zh-CN" sz="1600"/>
              <a:t>8060</a:t>
            </a:r>
            <a:r>
              <a:rPr lang="zh-CN" altLang="en-US" sz="1600"/>
              <a:t>，对产品一行进行扫描</a:t>
            </a:r>
            <a:r>
              <a:rPr lang="en-US" altLang="zh-CN" sz="1600"/>
              <a:t>.</a:t>
            </a:r>
            <a:r>
              <a:rPr lang="zh-CN" altLang="en-US" sz="1600"/>
              <a:t>单行扫描时间</a:t>
            </a:r>
            <a:r>
              <a:rPr lang="en-US" altLang="zh-CN" sz="1600"/>
              <a:t>4S.</a:t>
            </a:r>
            <a:endParaRPr lang="en-US" altLang="zh-CN" sz="1600"/>
          </a:p>
          <a:p>
            <a:r>
              <a:rPr lang="zh-CN" altLang="en-US" sz="1600"/>
              <a:t>对</a:t>
            </a:r>
            <a:r>
              <a:rPr lang="en-US" altLang="zh-CN" sz="1600"/>
              <a:t>10</a:t>
            </a:r>
            <a:r>
              <a:rPr lang="zh-CN" altLang="en-US" sz="1600"/>
              <a:t>行</a:t>
            </a:r>
            <a:r>
              <a:rPr lang="en-US" altLang="zh-CN" sz="1600"/>
              <a:t>10</a:t>
            </a:r>
            <a:r>
              <a:rPr lang="zh-CN" altLang="en-US" sz="1600"/>
              <a:t>列产品进行时间计算：</a:t>
            </a:r>
            <a:endParaRPr lang="zh-CN" altLang="en-US" sz="1600"/>
          </a:p>
          <a:p>
            <a:r>
              <a:rPr lang="zh-CN" altLang="en-US" sz="1600"/>
              <a:t>机械启动</a:t>
            </a:r>
            <a:r>
              <a:rPr lang="en-US" altLang="zh-CN" sz="1600"/>
              <a:t>(</a:t>
            </a:r>
            <a:r>
              <a:rPr lang="zh-CN" altLang="en-US" sz="1600"/>
              <a:t>产品到位</a:t>
            </a:r>
            <a:r>
              <a:rPr lang="en-US" altLang="zh-CN" sz="1600"/>
              <a:t>)1s--&gt;Laser</a:t>
            </a:r>
            <a:r>
              <a:rPr lang="zh-CN" altLang="en-US" sz="1600"/>
              <a:t>扫描第一行</a:t>
            </a:r>
            <a:r>
              <a:rPr lang="en-US" altLang="zh-CN" sz="1600"/>
              <a:t>4s--&gt;</a:t>
            </a:r>
            <a:r>
              <a:rPr lang="zh-CN" altLang="en-US" sz="1600"/>
              <a:t>模组换列</a:t>
            </a:r>
            <a:r>
              <a:rPr lang="en-US" altLang="zh-CN" sz="1600"/>
              <a:t>1s--&gt;Laser</a:t>
            </a:r>
            <a:r>
              <a:rPr lang="zh-CN" altLang="en-US" sz="1600"/>
              <a:t>扫描第二行</a:t>
            </a:r>
            <a:r>
              <a:rPr lang="en-US" altLang="zh-CN" sz="1600"/>
              <a:t>4s--&gt;</a:t>
            </a:r>
            <a:r>
              <a:rPr lang="zh-CN" altLang="en-US" sz="1600"/>
              <a:t>模组换行运动</a:t>
            </a:r>
            <a:r>
              <a:rPr lang="en-US" altLang="zh-CN" sz="1600"/>
              <a:t>1s--&gt;.....Laser</a:t>
            </a:r>
            <a:r>
              <a:rPr lang="zh-CN" altLang="en-US" sz="1600"/>
              <a:t>扫描第</a:t>
            </a:r>
            <a:r>
              <a:rPr lang="en-US" altLang="zh-CN" sz="1600"/>
              <a:t>10</a:t>
            </a:r>
            <a:r>
              <a:rPr lang="zh-CN" altLang="en-US" sz="1600"/>
              <a:t>行</a:t>
            </a:r>
            <a:r>
              <a:rPr lang="en-US" altLang="zh-CN" sz="1600"/>
              <a:t>4s--&gt;</a:t>
            </a:r>
            <a:r>
              <a:rPr lang="zh-CN" altLang="en-US" sz="1600"/>
              <a:t>机械停止。</a:t>
            </a:r>
            <a:endParaRPr lang="zh-CN" altLang="en-US" sz="1600"/>
          </a:p>
          <a:p>
            <a:r>
              <a:rPr lang="zh-CN" altLang="en-US" sz="1600"/>
              <a:t>总时间</a:t>
            </a:r>
            <a:r>
              <a:rPr lang="en-US" altLang="zh-CN" sz="1600"/>
              <a:t>:</a:t>
            </a:r>
            <a:r>
              <a:rPr lang="zh-CN" altLang="en-US" sz="1600"/>
              <a:t>大约在</a:t>
            </a:r>
            <a:r>
              <a:rPr lang="en-US" altLang="zh-CN" sz="1600"/>
              <a:t>50s</a:t>
            </a:r>
            <a:r>
              <a:rPr lang="zh-CN" altLang="en-US" sz="1600"/>
              <a:t>左右</a:t>
            </a:r>
            <a:endParaRPr lang="zh-CN" altLang="en-US" sz="1600"/>
          </a:p>
        </p:txBody>
      </p:sp>
      <p:cxnSp>
        <p:nvCxnSpPr>
          <p:cNvPr id="36" name="直接箭头连接符 35"/>
          <p:cNvCxnSpPr/>
          <p:nvPr/>
        </p:nvCxnSpPr>
        <p:spPr>
          <a:xfrm>
            <a:off x="4650105" y="2465705"/>
            <a:ext cx="1769745" cy="3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7-2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视觉架设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81000" y="731520"/>
          <a:ext cx="11212195" cy="558292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54480"/>
                <a:gridCol w="6395085"/>
                <a:gridCol w="1560830"/>
                <a:gridCol w="1701800"/>
              </a:tblGrid>
              <a:tr h="46482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检测工位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Laser-8080</a:t>
                      </a:r>
                      <a:endParaRPr lang="en-US" altLang="zh-CN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&amp;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相机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&amp;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光源参数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241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检测两行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570">
                <a:tc rowSpan="9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Laser8080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42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蓝色激光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42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基准距离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73mm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6779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测量范围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Z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轴高度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: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±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7.3mm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X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轴范围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:35mm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740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视觉检测重复性精度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0.014mm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010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速度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50mm/s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645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01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64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32560" y="1979295"/>
            <a:ext cx="2163445" cy="126047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1623060" y="3148965"/>
            <a:ext cx="10160" cy="11830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1623060" y="3086735"/>
            <a:ext cx="699135" cy="12179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498600" y="4352290"/>
            <a:ext cx="1553845" cy="34988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892175" y="3189605"/>
            <a:ext cx="6788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954405" y="4352290"/>
            <a:ext cx="6788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1016000" y="3230880"/>
            <a:ext cx="0" cy="10909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424180" y="3531235"/>
            <a:ext cx="119888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测量高度</a:t>
            </a:r>
            <a:r>
              <a:rPr lang="en-US" altLang="zh-CN" sz="1000"/>
              <a:t>:73mm</a:t>
            </a:r>
            <a:endParaRPr lang="en-US" altLang="zh-CN" sz="1000"/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1404620" y="1861820"/>
            <a:ext cx="2191385" cy="1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V="1">
            <a:off x="4450715" y="1979295"/>
            <a:ext cx="2191385" cy="1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6838315" y="2391410"/>
            <a:ext cx="3175" cy="4178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6712585" y="1861820"/>
            <a:ext cx="12560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激光扫描方向</a:t>
            </a:r>
            <a:endParaRPr lang="zh-CN" altLang="en-US" sz="1400"/>
          </a:p>
        </p:txBody>
      </p:sp>
      <p:sp>
        <p:nvSpPr>
          <p:cNvPr id="34" name="文本框 33"/>
          <p:cNvSpPr txBox="1"/>
          <p:nvPr/>
        </p:nvSpPr>
        <p:spPr>
          <a:xfrm>
            <a:off x="6967220" y="2391410"/>
            <a:ext cx="12560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模组运动方向</a:t>
            </a:r>
            <a:endParaRPr lang="zh-CN" altLang="en-US" sz="1400"/>
          </a:p>
        </p:txBody>
      </p:sp>
      <p:sp>
        <p:nvSpPr>
          <p:cNvPr id="35" name="文本框 34"/>
          <p:cNvSpPr txBox="1"/>
          <p:nvPr/>
        </p:nvSpPr>
        <p:spPr>
          <a:xfrm>
            <a:off x="751205" y="4928235"/>
            <a:ext cx="7472045" cy="13862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/>
              <a:t>1.</a:t>
            </a:r>
            <a:r>
              <a:rPr lang="zh-CN" altLang="en-US" sz="1600"/>
              <a:t>采用线激光</a:t>
            </a:r>
            <a:r>
              <a:rPr lang="en-US" altLang="zh-CN" sz="1600"/>
              <a:t>8080</a:t>
            </a:r>
            <a:r>
              <a:rPr lang="zh-CN" altLang="en-US" sz="1600"/>
              <a:t>，对产品两行进行扫描</a:t>
            </a:r>
            <a:r>
              <a:rPr lang="en-US" altLang="zh-CN" sz="1600"/>
              <a:t>.</a:t>
            </a:r>
            <a:r>
              <a:rPr lang="zh-CN" altLang="en-US" sz="1600"/>
              <a:t>单行扫描时间</a:t>
            </a:r>
            <a:r>
              <a:rPr lang="en-US" altLang="zh-CN" sz="1600"/>
              <a:t>4S.</a:t>
            </a:r>
            <a:endParaRPr lang="en-US" altLang="zh-CN" sz="1600"/>
          </a:p>
          <a:p>
            <a:r>
              <a:rPr lang="zh-CN" altLang="en-US" sz="1600"/>
              <a:t>对</a:t>
            </a:r>
            <a:r>
              <a:rPr lang="en-US" altLang="zh-CN" sz="1600"/>
              <a:t>10</a:t>
            </a:r>
            <a:r>
              <a:rPr lang="zh-CN" altLang="en-US" sz="1600"/>
              <a:t>行</a:t>
            </a:r>
            <a:r>
              <a:rPr lang="en-US" altLang="zh-CN" sz="1600"/>
              <a:t>10</a:t>
            </a:r>
            <a:r>
              <a:rPr lang="zh-CN" altLang="en-US" sz="1600"/>
              <a:t>列产品进行时间计算：</a:t>
            </a:r>
            <a:endParaRPr lang="zh-CN" altLang="en-US" sz="1600"/>
          </a:p>
          <a:p>
            <a:r>
              <a:rPr lang="zh-CN" altLang="en-US" sz="1600"/>
              <a:t>机械启动</a:t>
            </a:r>
            <a:r>
              <a:rPr lang="en-US" altLang="zh-CN" sz="1600"/>
              <a:t>(</a:t>
            </a:r>
            <a:r>
              <a:rPr lang="zh-CN" altLang="en-US" sz="1600"/>
              <a:t>产品到位</a:t>
            </a:r>
            <a:r>
              <a:rPr lang="en-US" altLang="zh-CN" sz="1600"/>
              <a:t>)1s--&gt;Laser</a:t>
            </a:r>
            <a:r>
              <a:rPr lang="zh-CN" altLang="en-US" sz="1600"/>
              <a:t>扫描两行</a:t>
            </a:r>
            <a:r>
              <a:rPr lang="en-US" altLang="zh-CN" sz="1600"/>
              <a:t>4s--&gt;</a:t>
            </a:r>
            <a:r>
              <a:rPr lang="zh-CN" altLang="en-US" sz="1600"/>
              <a:t>模组换列</a:t>
            </a:r>
            <a:r>
              <a:rPr lang="en-US" altLang="zh-CN" sz="1600"/>
              <a:t>1s--&gt;Laser</a:t>
            </a:r>
            <a:r>
              <a:rPr lang="zh-CN" altLang="en-US" sz="1600"/>
              <a:t>扫描第二次</a:t>
            </a:r>
            <a:r>
              <a:rPr lang="en-US" altLang="zh-CN" sz="1600"/>
              <a:t>4s--&gt;</a:t>
            </a:r>
            <a:r>
              <a:rPr lang="zh-CN" altLang="en-US" sz="1600"/>
              <a:t>模组换行运动</a:t>
            </a:r>
            <a:r>
              <a:rPr lang="en-US" altLang="zh-CN" sz="1600"/>
              <a:t>1s--&gt;.....Laser</a:t>
            </a:r>
            <a:r>
              <a:rPr lang="zh-CN" altLang="en-US" sz="1600"/>
              <a:t>扫描第</a:t>
            </a:r>
            <a:r>
              <a:rPr lang="en-US" altLang="zh-CN" sz="1600"/>
              <a:t>5</a:t>
            </a:r>
            <a:r>
              <a:rPr lang="zh-CN" altLang="en-US" sz="1600"/>
              <a:t>次</a:t>
            </a:r>
            <a:r>
              <a:rPr lang="en-US" altLang="zh-CN" sz="1600"/>
              <a:t>--&gt;</a:t>
            </a:r>
            <a:r>
              <a:rPr lang="zh-CN" altLang="en-US" sz="1600"/>
              <a:t>机械停止。</a:t>
            </a:r>
            <a:endParaRPr lang="zh-CN" altLang="en-US" sz="1600"/>
          </a:p>
          <a:p>
            <a:r>
              <a:rPr lang="zh-CN" altLang="en-US" sz="1600"/>
              <a:t>总时间</a:t>
            </a:r>
            <a:r>
              <a:rPr lang="en-US" altLang="zh-CN" sz="1600"/>
              <a:t>:</a:t>
            </a:r>
            <a:r>
              <a:rPr lang="zh-CN" altLang="en-US" sz="1600"/>
              <a:t>大约在</a:t>
            </a:r>
            <a:r>
              <a:rPr lang="en-US" altLang="zh-CN" sz="1600"/>
              <a:t>25s</a:t>
            </a:r>
            <a:r>
              <a:rPr lang="zh-CN" altLang="en-US" sz="1600"/>
              <a:t>左右</a:t>
            </a:r>
            <a:endParaRPr lang="zh-CN" altLang="en-US" sz="1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835" y="2285365"/>
            <a:ext cx="2301240" cy="2110740"/>
          </a:xfrm>
          <a:prstGeom prst="rect">
            <a:avLst/>
          </a:prstGeom>
        </p:spPr>
      </p:pic>
      <p:cxnSp>
        <p:nvCxnSpPr>
          <p:cNvPr id="36" name="直接箭头连接符 35"/>
          <p:cNvCxnSpPr/>
          <p:nvPr/>
        </p:nvCxnSpPr>
        <p:spPr>
          <a:xfrm flipV="1">
            <a:off x="4267835" y="2582545"/>
            <a:ext cx="2378075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356425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7-3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、视觉架设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80720" y="850900"/>
          <a:ext cx="10830560" cy="553021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01775"/>
                <a:gridCol w="5003800"/>
                <a:gridCol w="2680970"/>
                <a:gridCol w="1644015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检测工位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工位二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&amp;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相机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&amp;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光源参数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产品正面</a:t>
                      </a: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裂纹检测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755">
                <a:tc rowSpan="9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镜头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BSY-MFA230-S50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00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BSY-CS050-10GM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背光源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3.45um*3.45um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视野大小（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X,Y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）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20mm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2448*2048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相机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状态参数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曝光时间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:2500us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光源状态参数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光源亮度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220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镜头状态参数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光圈</a:t>
                      </a: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5.6</a:t>
                      </a:r>
                      <a:endParaRPr lang="en-US" altLang="zh-CN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119" name="ALH50" descr="rId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2374900" y="2219960"/>
            <a:ext cx="16160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>
            <p:custDataLst>
              <p:tags r:id="rId5"/>
            </p:custDataLst>
          </p:nvPr>
        </p:nvCxnSpPr>
        <p:spPr>
          <a:xfrm flipV="1">
            <a:off x="3158490" y="1883410"/>
            <a:ext cx="24765" cy="3590290"/>
          </a:xfrm>
          <a:prstGeom prst="line">
            <a:avLst/>
          </a:prstGeom>
          <a:ln w="22225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立方体 11"/>
          <p:cNvSpPr/>
          <p:nvPr/>
        </p:nvSpPr>
        <p:spPr>
          <a:xfrm>
            <a:off x="2780665" y="4758690"/>
            <a:ext cx="935990" cy="267335"/>
          </a:xfrm>
          <a:prstGeom prst="cub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107" name="L-DR7" descr="rId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0353" y="3765233"/>
            <a:ext cx="1125855" cy="51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041015" y="647065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695579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分析说明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--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流纹开裂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735330"/>
            <a:ext cx="5433060" cy="538734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flipH="1">
            <a:off x="4782820" y="3313430"/>
            <a:ext cx="2021205" cy="13500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>
            <a:off x="1191260" y="1780540"/>
            <a:ext cx="5382895" cy="4787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1289685" y="2748280"/>
            <a:ext cx="5370195" cy="1915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659880" y="147447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>
                <a:ea typeface="宋体" panose="02010600030101010101" pitchFamily="2" charset="-122"/>
              </a:rPr>
              <a:t>裂纹较深，如果以此为缺陷标准，可以检测，且不会造成大量误判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04025" y="25660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</a:t>
            </a:r>
            <a:r>
              <a:rPr lang="zh-CN" altLang="en-US">
                <a:ea typeface="宋体" panose="02010600030101010101" pitchFamily="2" charset="-122"/>
              </a:rPr>
              <a:t>同</a:t>
            </a:r>
            <a:r>
              <a:rPr lang="en-US" altLang="zh-CN">
                <a:ea typeface="宋体" panose="02010600030101010101" pitchFamily="2" charset="-122"/>
              </a:rPr>
              <a:t>1</a:t>
            </a:r>
            <a:r>
              <a:rPr lang="zh-CN" altLang="en-US">
                <a:ea typeface="宋体" panose="02010600030101010101" pitchFamily="2" charset="-122"/>
              </a:rPr>
              <a:t>说明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73240" y="31337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3.</a:t>
            </a:r>
            <a:r>
              <a:rPr lang="zh-CN" altLang="en-US">
                <a:ea typeface="宋体" panose="02010600030101010101" pitchFamily="2" charset="-122"/>
              </a:rPr>
              <a:t>同</a:t>
            </a:r>
            <a:r>
              <a:rPr lang="en-US" altLang="zh-CN">
                <a:ea typeface="宋体" panose="02010600030101010101" pitchFamily="2" charset="-122"/>
              </a:rPr>
              <a:t>1</a:t>
            </a:r>
            <a:r>
              <a:rPr lang="zh-CN" altLang="en-US">
                <a:ea typeface="宋体" panose="02010600030101010101" pitchFamily="2" charset="-122"/>
              </a:rPr>
              <a:t>说明</a:t>
            </a:r>
            <a:endParaRPr lang="zh-CN" altLang="en-US">
              <a:ea typeface="宋体" panose="02010600030101010101" pitchFamily="2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3544570" y="4681855"/>
            <a:ext cx="4175125" cy="65913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946390" y="4295140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4.</a:t>
            </a:r>
            <a:r>
              <a:rPr lang="zh-CN" altLang="en-US">
                <a:ea typeface="宋体" panose="02010600030101010101" pitchFamily="2" charset="-122"/>
              </a:rPr>
              <a:t>此不像裂纹，倒相似划痕之类的。如果客户想把这些检测出来。此产品的检测有可能会造成大量的误判，请确认此是否为</a:t>
            </a:r>
            <a:r>
              <a:rPr lang="en-US" altLang="zh-CN">
                <a:ea typeface="宋体" panose="02010600030101010101" pitchFamily="2" charset="-122"/>
              </a:rPr>
              <a:t>NG</a:t>
            </a:r>
            <a:r>
              <a:rPr lang="zh-CN" altLang="en-US">
                <a:ea typeface="宋体" panose="02010600030101010101" pitchFamily="2" charset="-122"/>
              </a:rPr>
              <a:t>。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041015" y="647065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619760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分析说明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入子卡拉裂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45" y="908685"/>
            <a:ext cx="5730240" cy="5585460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H="1">
            <a:off x="5091430" y="1420495"/>
            <a:ext cx="3153410" cy="287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 flipH="1">
            <a:off x="3767455" y="1708150"/>
            <a:ext cx="4364355" cy="127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1867535" y="4496435"/>
            <a:ext cx="5389245" cy="325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8131810" y="124206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>
                <a:ea typeface="宋体" panose="02010600030101010101" pitchFamily="2" charset="-122"/>
              </a:rPr>
              <a:t>裂纹较深，如果以此为缺陷标准，可以检测，且不会造成大量误判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76185" y="4412615"/>
            <a:ext cx="1276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2.</a:t>
            </a:r>
            <a:r>
              <a:rPr lang="zh-CN" altLang="en-US">
                <a:ea typeface="宋体" panose="02010600030101010101" pitchFamily="2" charset="-122"/>
              </a:rPr>
              <a:t>同</a:t>
            </a:r>
            <a:r>
              <a:rPr lang="en-US" altLang="zh-CN">
                <a:ea typeface="宋体" panose="02010600030101010101" pitchFamily="2" charset="-122"/>
              </a:rPr>
              <a:t>1</a:t>
            </a:r>
            <a:r>
              <a:rPr lang="zh-CN" altLang="en-US">
                <a:ea typeface="宋体" panose="02010600030101010101" pitchFamily="2" charset="-122"/>
              </a:rPr>
              <a:t>说明</a:t>
            </a:r>
            <a:endParaRPr lang="zh-CN" altLang="en-US">
              <a:ea typeface="宋体" panose="02010600030101010101" pitchFamily="2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3357880" y="4623435"/>
            <a:ext cx="4025900" cy="840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 flipV="1">
            <a:off x="2791460" y="1512570"/>
            <a:ext cx="5093335" cy="1193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946390" y="2402205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3.</a:t>
            </a:r>
            <a:r>
              <a:rPr lang="zh-CN" altLang="en-US">
                <a:ea typeface="宋体" panose="02010600030101010101" pitchFamily="2" charset="-122"/>
              </a:rPr>
              <a:t>此不像裂纹，倒相似划痕之类的。如果客户想把这些检测出来。此产品的检测有可能会造成大量的误判，请确认此是否为</a:t>
            </a:r>
            <a:r>
              <a:rPr lang="en-US" altLang="zh-CN">
                <a:ea typeface="宋体" panose="02010600030101010101" pitchFamily="2" charset="-122"/>
              </a:rPr>
              <a:t>NG</a:t>
            </a:r>
            <a:r>
              <a:rPr lang="zh-CN" altLang="en-US">
                <a:ea typeface="宋体" panose="02010600030101010101" pitchFamily="2" charset="-122"/>
              </a:rPr>
              <a:t>。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041015" y="647065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619760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分析说明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模号识别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5" y="1052195"/>
            <a:ext cx="5341620" cy="52558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335" y="1052195"/>
            <a:ext cx="2004060" cy="200406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292465" y="1591945"/>
            <a:ext cx="30765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字符识别，判断模号是否一致。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041015" y="647065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400621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分析说明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1645" y="1019175"/>
            <a:ext cx="660400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>
                <a:ea typeface="宋体" panose="02010600030101010101" pitchFamily="2" charset="-122"/>
              </a:rPr>
              <a:t>流程方式：</a:t>
            </a:r>
            <a:endParaRPr lang="zh-CN" altLang="en-US">
              <a:ea typeface="宋体" panose="02010600030101010101" pitchFamily="2" charset="-122"/>
            </a:endParaRPr>
          </a:p>
          <a:p>
            <a:r>
              <a:rPr lang="zh-CN" altLang="en-US">
                <a:ea typeface="宋体" panose="02010600030101010101" pitchFamily="2" charset="-122"/>
              </a:rPr>
              <a:t>采用面阵相机，单独一个产品拍照</a:t>
            </a:r>
            <a:endParaRPr lang="zh-CN" altLang="en-US">
              <a:ea typeface="宋体" panose="02010600030101010101" pitchFamily="2" charset="-122"/>
            </a:endParaRPr>
          </a:p>
          <a:p>
            <a:r>
              <a:rPr lang="zh-CN" altLang="en-US">
                <a:ea typeface="宋体" panose="02010600030101010101" pitchFamily="2" charset="-122"/>
              </a:rPr>
              <a:t>例如</a:t>
            </a:r>
            <a:r>
              <a:rPr lang="en-US" altLang="zh-CN">
                <a:ea typeface="宋体" panose="02010600030101010101" pitchFamily="2" charset="-122"/>
              </a:rPr>
              <a:t>10</a:t>
            </a:r>
            <a:r>
              <a:rPr lang="zh-CN" altLang="en-US">
                <a:ea typeface="宋体" panose="02010600030101010101" pitchFamily="2" charset="-122"/>
              </a:rPr>
              <a:t>行</a:t>
            </a:r>
            <a:r>
              <a:rPr lang="en-US" altLang="zh-CN">
                <a:ea typeface="宋体" panose="02010600030101010101" pitchFamily="2" charset="-122"/>
              </a:rPr>
              <a:t>10</a:t>
            </a:r>
            <a:r>
              <a:rPr lang="zh-CN" altLang="en-US">
                <a:ea typeface="宋体" panose="02010600030101010101" pitchFamily="2" charset="-122"/>
              </a:rPr>
              <a:t>列，需要拍摄</a:t>
            </a:r>
            <a:r>
              <a:rPr lang="en-US" altLang="zh-CN">
                <a:ea typeface="宋体" panose="02010600030101010101" pitchFamily="2" charset="-122"/>
              </a:rPr>
              <a:t>100</a:t>
            </a:r>
            <a:r>
              <a:rPr lang="zh-CN" altLang="en-US">
                <a:ea typeface="宋体" panose="02010600030101010101" pitchFamily="2" charset="-122"/>
              </a:rPr>
              <a:t>次。</a:t>
            </a:r>
            <a:endParaRPr lang="zh-CN" altLang="en-US">
              <a:ea typeface="宋体" panose="02010600030101010101" pitchFamily="2" charset="-122"/>
            </a:endParaRPr>
          </a:p>
          <a:p>
            <a:r>
              <a:rPr lang="zh-CN" altLang="en-US">
                <a:ea typeface="宋体" panose="02010600030101010101" pitchFamily="2" charset="-122"/>
              </a:rPr>
              <a:t>建议改检测项单独使用一台设备来实现（如果是单独，可以考虑双相机双工位的运动方式</a:t>
            </a:r>
            <a:r>
              <a:rPr lang="en-US" altLang="zh-CN">
                <a:ea typeface="宋体" panose="02010600030101010101" pitchFamily="2" charset="-122"/>
              </a:rPr>
              <a:t>)</a:t>
            </a:r>
            <a:endParaRPr lang="en-US" altLang="zh-CN">
              <a:ea typeface="宋体" panose="02010600030101010101" pitchFamily="2" charset="-122"/>
            </a:endParaRPr>
          </a:p>
          <a:p>
            <a:r>
              <a:rPr lang="zh-CN" altLang="en-US">
                <a:ea typeface="宋体" panose="02010600030101010101" pitchFamily="2" charset="-122"/>
              </a:rPr>
              <a:t>单个产品大概</a:t>
            </a:r>
            <a:r>
              <a:rPr lang="en-US" altLang="zh-CN">
                <a:ea typeface="宋体" panose="02010600030101010101" pitchFamily="2" charset="-122"/>
              </a:rPr>
              <a:t>1.2-1.8s(</a:t>
            </a:r>
            <a:r>
              <a:rPr lang="zh-CN" altLang="en-US">
                <a:ea typeface="宋体" panose="02010600030101010101" pitchFamily="2" charset="-122"/>
              </a:rPr>
              <a:t>含运动过程</a:t>
            </a:r>
            <a:r>
              <a:rPr lang="en-US" altLang="zh-CN">
                <a:ea typeface="宋体" panose="02010600030101010101" pitchFamily="2" charset="-122"/>
              </a:rPr>
              <a:t>),100</a:t>
            </a:r>
            <a:r>
              <a:rPr lang="zh-CN" altLang="en-US">
                <a:ea typeface="宋体" panose="02010600030101010101" pitchFamily="2" charset="-122"/>
              </a:rPr>
              <a:t>个产品，单盘料时间在</a:t>
            </a:r>
            <a:r>
              <a:rPr lang="en-US" altLang="zh-CN">
                <a:ea typeface="宋体" panose="02010600030101010101" pitchFamily="2" charset="-122"/>
              </a:rPr>
              <a:t>120s-180s(</a:t>
            </a:r>
            <a:r>
              <a:rPr lang="zh-CN" altLang="en-US">
                <a:ea typeface="宋体" panose="02010600030101010101" pitchFamily="2" charset="-122"/>
              </a:rPr>
              <a:t>具体时间需要实测一下</a:t>
            </a:r>
            <a:r>
              <a:rPr lang="en-US" altLang="zh-CN">
                <a:ea typeface="宋体" panose="02010600030101010101" pitchFamily="2" charset="-122"/>
              </a:rPr>
              <a:t>).</a:t>
            </a:r>
            <a:endParaRPr lang="en-US" altLang="zh-CN">
              <a:ea typeface="宋体" panose="02010600030101010101" pitchFamily="2" charset="-122"/>
            </a:endParaRPr>
          </a:p>
          <a:p>
            <a:endParaRPr lang="en-US" altLang="zh-CN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2.</a:t>
            </a:r>
            <a:r>
              <a:rPr lang="zh-CN" altLang="en-US">
                <a:ea typeface="宋体" panose="02010600030101010101" pitchFamily="2" charset="-122"/>
              </a:rPr>
              <a:t>确保料盘的平整度，如料盘高低不平，大于镜头的景深的话，此需要增加激光测距辅助定位。</a:t>
            </a:r>
            <a:endParaRPr lang="zh-CN" altLang="en-US">
              <a:ea typeface="宋体" panose="02010600030101010101" pitchFamily="2" charset="-122"/>
            </a:endParaRPr>
          </a:p>
          <a:p>
            <a:endParaRPr lang="en-US" altLang="zh-CN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3.</a:t>
            </a:r>
            <a:r>
              <a:rPr lang="zh-CN" altLang="en-US">
                <a:ea typeface="宋体" panose="02010600030101010101" pitchFamily="2" charset="-122"/>
              </a:rPr>
              <a:t>确保来料</a:t>
            </a:r>
            <a:r>
              <a:rPr lang="en-US" altLang="zh-CN">
                <a:ea typeface="宋体" panose="02010600030101010101" pitchFamily="2" charset="-122"/>
              </a:rPr>
              <a:t>PIN</a:t>
            </a:r>
            <a:r>
              <a:rPr lang="zh-CN" altLang="en-US">
                <a:ea typeface="宋体" panose="02010600030101010101" pitchFamily="2" charset="-122"/>
              </a:rPr>
              <a:t>的统一朝向，</a:t>
            </a:r>
            <a:r>
              <a:rPr lang="en-US" altLang="zh-CN">
                <a:ea typeface="宋体" panose="02010600030101010101" pitchFamily="2" charset="-122"/>
              </a:rPr>
              <a:t>3D</a:t>
            </a:r>
            <a:r>
              <a:rPr lang="zh-CN" altLang="en-US">
                <a:ea typeface="宋体" panose="02010600030101010101" pitchFamily="2" charset="-122"/>
              </a:rPr>
              <a:t>方面对来料有一定的方向要求</a:t>
            </a:r>
            <a:r>
              <a:rPr lang="en-US" altLang="zh-CN">
                <a:ea typeface="宋体" panose="02010600030101010101" pitchFamily="2" charset="-122"/>
              </a:rPr>
              <a:t>.</a:t>
            </a:r>
            <a:endParaRPr lang="en-US" altLang="zh-CN"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83000" y="524510"/>
            <a:ext cx="7214235" cy="196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63791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10.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视觉方案总结 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2" name="表格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10235" y="824865"/>
          <a:ext cx="11271250" cy="44005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95985"/>
                <a:gridCol w="1536065"/>
                <a:gridCol w="3790950"/>
                <a:gridCol w="1363345"/>
                <a:gridCol w="3684905"/>
              </a:tblGrid>
              <a:tr h="54356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序号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检测项名称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判定标准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可行性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说明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616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1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流纹开裂</a:t>
                      </a:r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裂纹缺陷</a:t>
                      </a:r>
                      <a:r>
                        <a:rPr lang="en-US" altLang="zh-CN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≥0.1mm*0.03mm</a:t>
                      </a:r>
                      <a:r>
                        <a:rPr lang="zh-CN" altLang="en-US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，深度方向</a:t>
                      </a:r>
                      <a:r>
                        <a:rPr lang="en-US" altLang="zh-CN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0.1mm,</a:t>
                      </a:r>
                      <a:r>
                        <a:rPr lang="zh-CN" altLang="en-US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裂纹缺陷要与背景有</a:t>
                      </a:r>
                      <a:r>
                        <a:rPr lang="en-US" altLang="zh-CN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≥</a:t>
                      </a:r>
                      <a:r>
                        <a:rPr lang="en-US" altLang="zh-CN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30%</a:t>
                      </a:r>
                      <a:r>
                        <a:rPr lang="zh-CN" altLang="en-US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浓淡差</a:t>
                      </a:r>
                      <a:r>
                        <a:rPr lang="en-US" altLang="zh-CN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.</a:t>
                      </a:r>
                      <a:endParaRPr lang="en-US" altLang="zh-CN" sz="16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/>
                </a:tc>
              </a:tr>
              <a:tr h="6616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2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>
                          <a:effectLst/>
                        </a:rPr>
                        <a:t>入子卡拉裂</a:t>
                      </a:r>
                      <a:endParaRPr lang="zh-CN" altLang="en-US" dirty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裂纹缺陷</a:t>
                      </a:r>
                      <a:r>
                        <a:rPr lang="en-US" altLang="zh-CN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≥0.1mm*0.03mm</a:t>
                      </a:r>
                      <a:r>
                        <a:rPr lang="zh-CN" altLang="en-US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，深度方向</a:t>
                      </a:r>
                      <a:r>
                        <a:rPr lang="en-US" altLang="zh-CN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0.1mm,</a:t>
                      </a:r>
                      <a:r>
                        <a:rPr lang="zh-CN" altLang="en-US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裂纹缺陷要与背景有</a:t>
                      </a:r>
                      <a:r>
                        <a:rPr lang="en-US" altLang="zh-CN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≥30%</a:t>
                      </a:r>
                      <a:r>
                        <a:rPr lang="zh-CN" altLang="en-US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浓淡差</a:t>
                      </a:r>
                      <a:r>
                        <a:rPr lang="en-US" altLang="zh-CN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.</a:t>
                      </a:r>
                      <a:endParaRPr lang="en-US" altLang="zh-CN" sz="16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endParaRPr lang="en-US" altLang="zh-CN" sz="1400" dirty="0">
                        <a:solidFill>
                          <a:srgbClr val="FF0000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/>
                </a:tc>
              </a:tr>
              <a:tr h="60833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3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>
                          <a:effectLst/>
                        </a:rPr>
                        <a:t>模号检测</a:t>
                      </a:r>
                      <a:endParaRPr lang="zh-CN" altLang="en-US" dirty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2D</a:t>
                      </a:r>
                      <a:r>
                        <a:rPr lang="zh-CN" altLang="en-US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检测工位识别字符模号是否一致</a:t>
                      </a:r>
                      <a:endParaRPr lang="zh-CN" altLang="en-US" sz="16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/>
                </a:tc>
              </a:tr>
              <a:tr h="68961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dirty="0">
                        <a:effectLst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en-US" altLang="zh-CN" sz="16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/>
                </a:tc>
              </a:tr>
              <a:tr h="123571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备注：测试风险评估，项目风险点说明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1.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我司仅对方案报告总结的可行检测项负责，并以此作为验收标准。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2.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整体精度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=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视觉精度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+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机械精度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3.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线性扫描，要保证机械精度直线度±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0.05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左右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.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 flipV="1">
            <a:off x="2820670" y="525145"/>
            <a:ext cx="8051165" cy="69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2222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、项目概况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81050" y="908685"/>
          <a:ext cx="10630535" cy="5041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7015"/>
                <a:gridCol w="360680"/>
                <a:gridCol w="288290"/>
                <a:gridCol w="2843530"/>
                <a:gridCol w="5621020"/>
              </a:tblGrid>
              <a:tr h="4864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项目编号</a:t>
                      </a:r>
                      <a:endParaRPr lang="zh-CN" alt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182245" marR="0" lvl="0" indent="-182245" algn="ctr" defTabSz="914400" rtl="0" eaLnBrk="0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V2.0</a:t>
                      </a:r>
                      <a:endParaRPr lang="en-US" altLang="zh-CN" sz="20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29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客户名称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000" dirty="0">
                        <a:solidFill>
                          <a:schemeClr val="tx1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vMerge="1">
                  <a:tcPr/>
                </a:tc>
              </a:tr>
              <a:tr h="6223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设备名称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新宋体" panose="02010609030101010101" charset="-122"/>
                          <a:ea typeface="新宋体" panose="02010609030101010101" charset="-122"/>
                          <a:cs typeface="+mn-cs"/>
                        </a:rPr>
                        <a:t>摄像头模组</a:t>
                      </a:r>
                      <a:r>
                        <a:rPr kumimoji="0" lang="en-US" altLang="zh-CN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新宋体" panose="02010609030101010101" charset="-122"/>
                          <a:ea typeface="新宋体" panose="02010609030101010101" charset="-122"/>
                          <a:cs typeface="+mn-cs"/>
                        </a:rPr>
                        <a:t>Pin</a:t>
                      </a:r>
                      <a:r>
                        <a:rPr kumimoji="0" lang="zh-CN" alt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新宋体" panose="02010609030101010101" charset="-122"/>
                          <a:ea typeface="新宋体" panose="02010609030101010101" charset="-122"/>
                          <a:cs typeface="+mn-cs"/>
                        </a:rPr>
                        <a:t>高度检测</a:t>
                      </a:r>
                      <a:endParaRPr kumimoji="0" lang="zh-CN" altLang="en-US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uLnTx/>
                        <a:uFillTx/>
                        <a:latin typeface="新宋体" panose="02010609030101010101" charset="-122"/>
                        <a:ea typeface="新宋体" panose="02010609030101010101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vMerge="1">
                  <a:tcPr/>
                </a:tc>
              </a:tr>
              <a:tr h="397510">
                <a:tc gridSpan="4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</a:tr>
              <a:tr h="8274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effectLst/>
                        </a:rPr>
                        <a:t>检测节拍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</a:rPr>
                        <a:t>     --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</a:tr>
              <a:tr h="5822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effectLst/>
                        </a:rPr>
                        <a:t>项目概述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</a:rPr>
                        <a:t>　对料盘上的产品</a:t>
                      </a:r>
                      <a:r>
                        <a:rPr lang="en-US" altLang="zh-CN" sz="1200" u="none" strike="noStrike" dirty="0">
                          <a:effectLst/>
                        </a:rPr>
                        <a:t>PIN</a:t>
                      </a:r>
                      <a:r>
                        <a:rPr lang="zh-CN" altLang="en-US" sz="1200" u="none" strike="noStrike" dirty="0">
                          <a:effectLst/>
                        </a:rPr>
                        <a:t>针进行高度检测</a:t>
                      </a:r>
                      <a:endParaRPr lang="zh-CN" altLang="en-US" sz="1200" u="none" strike="noStrike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8384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</a:rPr>
                        <a:t>具体需求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</a:rPr>
                        <a:t>单个摄像头模组</a:t>
                      </a:r>
                      <a:r>
                        <a:rPr lang="en-US" altLang="zh-CN" dirty="0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</a:rPr>
                        <a:t>5pin</a:t>
                      </a:r>
                      <a:r>
                        <a:rPr lang="zh-CN" altLang="en-US" dirty="0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</a:rPr>
                        <a:t>高度检测</a:t>
                      </a:r>
                      <a:endParaRPr lang="zh-CN" altLang="en-US" dirty="0">
                        <a:effectLst/>
                        <a:highlight>
                          <a:srgbClr val="000000">
                            <a:alpha val="0"/>
                          </a:srgbClr>
                        </a:highlight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3525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effectLst/>
                          <a:ea typeface="宋体" panose="02010600030101010101" pitchFamily="2" charset="-122"/>
                        </a:rPr>
                        <a:t>增加</a:t>
                      </a:r>
                      <a:r>
                        <a:rPr lang="en-US" altLang="zh-CN" dirty="0">
                          <a:effectLst/>
                          <a:ea typeface="宋体" panose="02010600030101010101" pitchFamily="2" charset="-122"/>
                        </a:rPr>
                        <a:t>:PIN</a:t>
                      </a:r>
                      <a:r>
                        <a:rPr lang="zh-CN" altLang="en-US" dirty="0">
                          <a:effectLst/>
                          <a:ea typeface="宋体" panose="02010600030101010101" pitchFamily="2" charset="-122"/>
                        </a:rPr>
                        <a:t>裁切不良</a:t>
                      </a:r>
                      <a:endParaRPr lang="zh-CN" altLang="en-US" dirty="0">
                        <a:effectLst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83845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effectLst/>
                        </a:rPr>
                        <a:t>增加</a:t>
                      </a:r>
                      <a:r>
                        <a:rPr lang="en-US" altLang="zh-CN" dirty="0">
                          <a:effectLst/>
                        </a:rPr>
                        <a:t>:</a:t>
                      </a:r>
                      <a:r>
                        <a:rPr lang="zh-CN" altLang="en-US" dirty="0">
                          <a:effectLst/>
                          <a:ea typeface="宋体" panose="02010600030101010101" pitchFamily="2" charset="-122"/>
                        </a:rPr>
                        <a:t>流纹开裂</a:t>
                      </a:r>
                      <a:endParaRPr lang="zh-CN" altLang="en-US" dirty="0">
                        <a:effectLst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83845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effectLst/>
                          <a:sym typeface="+mn-ea"/>
                        </a:rPr>
                        <a:t>增加</a:t>
                      </a:r>
                      <a:r>
                        <a:rPr lang="en-US" altLang="zh-CN" sz="1800" dirty="0">
                          <a:effectLst/>
                          <a:sym typeface="+mn-ea"/>
                        </a:rPr>
                        <a:t>:</a:t>
                      </a:r>
                      <a:r>
                        <a:rPr lang="zh-CN" altLang="en-US" sz="1800" dirty="0">
                          <a:effectLst/>
                          <a:ea typeface="宋体" panose="02010600030101010101" pitchFamily="2" charset="-122"/>
                          <a:sym typeface="+mn-ea"/>
                        </a:rPr>
                        <a:t>入子卡拉裂</a:t>
                      </a:r>
                      <a:endParaRPr lang="zh-CN" altLang="en-US" sz="1800" dirty="0">
                        <a:effectLst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416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effectLst/>
                          <a:ea typeface="宋体" panose="02010600030101010101" pitchFamily="2" charset="-122"/>
                        </a:rPr>
                        <a:t>模号识别</a:t>
                      </a:r>
                      <a:endParaRPr lang="zh-CN" altLang="en-US" sz="1800" b="0" i="0" u="none" strike="noStrike" dirty="0">
                        <a:effectLst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4160">
                <a:tc v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精度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sz="1800" b="0" i="0" u="none" strike="noStrike" dirty="0">
                          <a:effectLst/>
                          <a:ea typeface="宋体" panose="02010600030101010101" pitchFamily="2" charset="-122"/>
                        </a:rPr>
                        <a:t>可检测±</a:t>
                      </a:r>
                      <a:r>
                        <a:rPr lang="en-US" altLang="zh-CN" sz="1800" b="0" i="0" u="none" strike="noStrike" dirty="0">
                          <a:effectLst/>
                          <a:ea typeface="宋体" panose="02010600030101010101" pitchFamily="2" charset="-122"/>
                        </a:rPr>
                        <a:t>0.01mm</a:t>
                      </a:r>
                      <a:r>
                        <a:rPr lang="zh-CN" altLang="en-US" sz="1800" b="0" i="0" u="none" strike="noStrike" dirty="0">
                          <a:effectLst/>
                          <a:ea typeface="宋体" panose="02010600030101010101" pitchFamily="2" charset="-122"/>
                        </a:rPr>
                        <a:t>工件，重复精度±</a:t>
                      </a:r>
                      <a:r>
                        <a:rPr lang="en-US" altLang="zh-CN" sz="1800" b="0" i="0" u="none" strike="noStrike" dirty="0">
                          <a:effectLst/>
                          <a:ea typeface="宋体" panose="02010600030101010101" pitchFamily="2" charset="-122"/>
                        </a:rPr>
                        <a:t>2μm</a:t>
                      </a:r>
                      <a:endParaRPr lang="zh-CN" altLang="en-US" sz="1800" b="0" i="0" u="none" strike="noStrike" dirty="0">
                        <a:effectLst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475" y="1051560"/>
            <a:ext cx="3691255" cy="24949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70300" y="492760"/>
            <a:ext cx="7083425" cy="20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350139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7-3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视觉方案配置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89865" y="908685"/>
          <a:ext cx="11811635" cy="361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515"/>
                <a:gridCol w="1831975"/>
                <a:gridCol w="3340100"/>
                <a:gridCol w="873325"/>
                <a:gridCol w="1027416"/>
                <a:gridCol w="1403164"/>
                <a:gridCol w="2009140"/>
              </a:tblGrid>
              <a:tr h="45783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货物名称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型号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数量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品牌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备注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主机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altLang="zh-CN" sz="16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台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6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8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显示器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15.6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寸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台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6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 dirty="0"/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3Dlaser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头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lt"/>
                        </a:rPr>
                        <a:t>LJ-X8080</a:t>
                      </a:r>
                      <a:endParaRPr lang="en-US" altLang="zh-CN" sz="16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lt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pcs</a:t>
                      </a:r>
                      <a:endParaRPr lang="en-US" altLang="zh-CN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815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zh-CN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3D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控制器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LJ-X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控制器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pcs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zh-CN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相机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500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万相机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pcs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815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zh-CN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光源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环形光源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pcs</a:t>
                      </a:r>
                      <a:endParaRPr lang="en-US" altLang="zh-CN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815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endParaRPr lang="en-US" altLang="zh-CN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光源控制器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数字光源控制器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pcs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4876800" y="499110"/>
            <a:ext cx="5986780" cy="266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483616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、视觉硬件图纸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•Laser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96950" y="1159510"/>
            <a:ext cx="9867900" cy="47561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60" y="1690370"/>
            <a:ext cx="4380230" cy="36944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440" y="1595120"/>
            <a:ext cx="4221480" cy="40995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picture 5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7996"/>
          </a:xfrm>
          <a:prstGeom prst="rect">
            <a:avLst/>
          </a:prstGeom>
        </p:spPr>
      </p:pic>
      <p:sp>
        <p:nvSpPr>
          <p:cNvPr id="584" name="textbox 584"/>
          <p:cNvSpPr/>
          <p:nvPr/>
        </p:nvSpPr>
        <p:spPr>
          <a:xfrm>
            <a:off x="1443507" y="4375048"/>
            <a:ext cx="3298190" cy="11099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1200" kern="0" spc="19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厦门博视源机器视觉技术有限公司.</a:t>
            </a:r>
            <a:endParaRPr lang="en-US" altLang="en-US" sz="1200" dirty="0"/>
          </a:p>
          <a:p>
            <a:pPr marL="22860" indent="-8890" algn="l" rtl="0" eaLnBrk="0">
              <a:lnSpc>
                <a:spcPct val="98000"/>
              </a:lnSpc>
              <a:spcBef>
                <a:spcPts val="80"/>
              </a:spcBef>
            </a:pP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地址</a:t>
            </a:r>
            <a:r>
              <a:rPr sz="1200" kern="0" spc="2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 福建省厦门市集美区杏林瑶山路13-</a:t>
            </a:r>
            <a:r>
              <a:rPr sz="1200" kern="0" spc="-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17号.</a:t>
            </a:r>
            <a:r>
              <a:rPr sz="1200" kern="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电话</a:t>
            </a:r>
            <a:r>
              <a:rPr sz="1200" kern="0" spc="2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 0592-6077</a:t>
            </a:r>
            <a:r>
              <a:rPr sz="1200" kern="0" spc="-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810 /</a:t>
            </a:r>
            <a:r>
              <a:rPr sz="1200" kern="0" spc="1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15392038593.</a:t>
            </a:r>
            <a:endParaRPr lang="en-US" altLang="en-US" sz="1200" dirty="0"/>
          </a:p>
          <a:p>
            <a:pPr marL="21590" algn="l" rtl="0" eaLnBrk="0">
              <a:lnSpc>
                <a:spcPct val="83000"/>
              </a:lnSpc>
              <a:spcBef>
                <a:spcPts val="70"/>
              </a:spcBef>
            </a:pP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邮箱</a:t>
            </a:r>
            <a:r>
              <a:rPr sz="1200" kern="0" spc="2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 tulinx</a:t>
            </a:r>
            <a:r>
              <a:rPr sz="1200" kern="0" spc="-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iu@xmbsy.net.</a:t>
            </a:r>
            <a:endParaRPr lang="en-US" altLang="en-US" sz="1200" dirty="0"/>
          </a:p>
          <a:p>
            <a:pPr marL="21590" algn="l" rtl="0" eaLnBrk="0">
              <a:lnSpc>
                <a:spcPts val="1595"/>
              </a:lnSpc>
            </a:pPr>
            <a:r>
              <a:rPr sz="1200" kern="0" spc="-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邮编</a:t>
            </a:r>
            <a:r>
              <a:rPr sz="1200" kern="0" spc="2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sz="1200" kern="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361021.</a:t>
            </a:r>
            <a:endParaRPr lang="en-US" altLang="en-US" sz="1200" dirty="0"/>
          </a:p>
          <a:p>
            <a:pPr marL="19685" algn="l" rtl="0" eaLnBrk="0">
              <a:lnSpc>
                <a:spcPct val="93000"/>
              </a:lnSpc>
              <a:spcBef>
                <a:spcPts val="80"/>
              </a:spcBef>
            </a:pP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官网</a:t>
            </a:r>
            <a:r>
              <a:rPr sz="1200" kern="0" spc="2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http://www.x</a:t>
            </a:r>
            <a:r>
              <a:rPr sz="1200" kern="0" spc="-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mbsy.net</a:t>
            </a:r>
            <a:r>
              <a:rPr sz="1200" kern="0" spc="-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endParaRPr lang="en-US" altLang="en-US" sz="1200" dirty="0"/>
          </a:p>
        </p:txBody>
      </p:sp>
      <p:sp>
        <p:nvSpPr>
          <p:cNvPr id="586" name="textbox 586"/>
          <p:cNvSpPr/>
          <p:nvPr/>
        </p:nvSpPr>
        <p:spPr>
          <a:xfrm>
            <a:off x="2040017" y="2047994"/>
            <a:ext cx="4377054" cy="8877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9000"/>
              </a:lnSpc>
            </a:pPr>
            <a:endParaRPr lang="en-US" altLang="en-US" sz="100" dirty="0"/>
          </a:p>
          <a:p>
            <a:pPr algn="r" rtl="0" eaLnBrk="0">
              <a:lnSpc>
                <a:spcPct val="94000"/>
              </a:lnSpc>
            </a:pPr>
            <a:r>
              <a:rPr sz="6000" kern="0" spc="-280" dirty="0">
                <a:ln w="21780" cap="flat" cmpd="sng">
                  <a:solidFill>
                    <a:srgbClr val="F37A29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谢</a:t>
            </a:r>
            <a:r>
              <a:rPr sz="6000" kern="0" spc="87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6000" kern="0" spc="-270" dirty="0">
                <a:ln w="21780" cap="flat" cmpd="sng">
                  <a:solidFill>
                    <a:srgbClr val="F37A29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谢</a:t>
            </a:r>
            <a:r>
              <a:rPr sz="6000" kern="0" spc="72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6000" kern="0" spc="-270" dirty="0">
                <a:ln w="21780" cap="flat" cmpd="sng">
                  <a:solidFill>
                    <a:srgbClr val="F37A29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观</a:t>
            </a:r>
            <a:r>
              <a:rPr sz="6000" kern="0" spc="73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6000" kern="0" spc="-260" dirty="0">
                <a:ln w="21780" cap="flat" cmpd="sng">
                  <a:solidFill>
                    <a:srgbClr val="F37A29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看</a:t>
            </a:r>
            <a:endParaRPr lang="en-US" altLang="en-US" sz="6000" dirty="0"/>
          </a:p>
        </p:txBody>
      </p:sp>
      <p:sp>
        <p:nvSpPr>
          <p:cNvPr id="588" name="textbox 588"/>
          <p:cNvSpPr/>
          <p:nvPr/>
        </p:nvSpPr>
        <p:spPr>
          <a:xfrm>
            <a:off x="235501" y="5853182"/>
            <a:ext cx="2948304" cy="8686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100" dirty="0"/>
          </a:p>
          <a:p>
            <a:pPr marL="12700" indent="635" algn="l" rtl="0" eaLnBrk="0">
              <a:lnSpc>
                <a:spcPct val="102000"/>
              </a:lnSpc>
            </a:pPr>
            <a:r>
              <a:rPr sz="2700" kern="0" spc="80" dirty="0">
                <a:solidFill>
                  <a:srgbClr val="F37A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源于视觉,不止视觉</a:t>
            </a:r>
            <a:r>
              <a:rPr sz="2700" kern="0" spc="10" dirty="0">
                <a:solidFill>
                  <a:srgbClr val="F37A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80" dirty="0">
                <a:solidFill>
                  <a:srgbClr val="F37A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源至精密,追求卓越</a:t>
            </a:r>
            <a:endParaRPr lang="en-US" altLang="en-US" sz="2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041015" y="647065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400621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设备外观示意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290" y="1278890"/>
            <a:ext cx="2950210" cy="46215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300" y="1583690"/>
            <a:ext cx="3329940" cy="36912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400621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设备尺寸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805" y="908685"/>
            <a:ext cx="8032115" cy="51206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400621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设备布局说明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886835" y="1397635"/>
            <a:ext cx="4559300" cy="4275455"/>
          </a:xfrm>
          <a:prstGeom prst="rect">
            <a:avLst/>
          </a:prstGeom>
        </p:spPr>
      </p:pic>
      <p:sp>
        <p:nvSpPr>
          <p:cNvPr id="8" name="左右箭头 7"/>
          <p:cNvSpPr/>
          <p:nvPr/>
        </p:nvSpPr>
        <p:spPr>
          <a:xfrm>
            <a:off x="5494020" y="2646045"/>
            <a:ext cx="1345565" cy="174625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左右箭头 9"/>
          <p:cNvSpPr/>
          <p:nvPr/>
        </p:nvSpPr>
        <p:spPr>
          <a:xfrm rot="16200000">
            <a:off x="5149215" y="3926205"/>
            <a:ext cx="944245" cy="157480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左右箭头 10"/>
          <p:cNvSpPr/>
          <p:nvPr/>
        </p:nvSpPr>
        <p:spPr>
          <a:xfrm rot="16200000">
            <a:off x="6193790" y="3926205"/>
            <a:ext cx="944245" cy="157480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标注 11"/>
          <p:cNvSpPr/>
          <p:nvPr/>
        </p:nvSpPr>
        <p:spPr>
          <a:xfrm>
            <a:off x="2378075" y="3624580"/>
            <a:ext cx="978535" cy="611505"/>
          </a:xfrm>
          <a:prstGeom prst="wedgeRectCallout">
            <a:avLst>
              <a:gd name="adj1" fmla="val 260382"/>
              <a:gd name="adj2" fmla="val 16100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ea typeface="宋体" panose="02010600030101010101" pitchFamily="2" charset="-122"/>
              </a:rPr>
              <a:t>双工位交替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5" name="矩形标注 14"/>
          <p:cNvSpPr/>
          <p:nvPr/>
        </p:nvSpPr>
        <p:spPr>
          <a:xfrm>
            <a:off x="8667750" y="2646045"/>
            <a:ext cx="978535" cy="611505"/>
          </a:xfrm>
          <a:prstGeom prst="wedgeRectCallout">
            <a:avLst>
              <a:gd name="adj1" fmla="val -161875"/>
              <a:gd name="adj2" fmla="val 68172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ea typeface="宋体" panose="02010600030101010101" pitchFamily="2" charset="-122"/>
              </a:rPr>
              <a:t>3D</a:t>
            </a:r>
            <a:r>
              <a:rPr lang="zh-CN" altLang="en-US">
                <a:ea typeface="宋体" panose="02010600030101010101" pitchFamily="2" charset="-122"/>
              </a:rPr>
              <a:t>相机检测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919855" y="525145"/>
            <a:ext cx="6977380" cy="19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463042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、测试分析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效果图 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61645" y="908685"/>
          <a:ext cx="11253470" cy="552132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837690"/>
                <a:gridCol w="4719955"/>
                <a:gridCol w="1083945"/>
                <a:gridCol w="3611880"/>
              </a:tblGrid>
              <a:tr h="450215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测试项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kern="1200" dirty="0">
                        <a:solidFill>
                          <a:schemeClr val="bg1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latin typeface="方正粗黑宋简体" panose="02000000000000000000" pitchFamily="2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检测方法：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endParaRPr lang="en-US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071110">
                <a:tc gridSpan="4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1504315" y="1483360"/>
            <a:ext cx="912495" cy="4946650"/>
            <a:chOff x="2611" y="2336"/>
            <a:chExt cx="1308" cy="832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11" y="2336"/>
              <a:ext cx="1308" cy="424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11" y="6585"/>
              <a:ext cx="1309" cy="4078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7215" y="1562100"/>
            <a:ext cx="3350260" cy="30657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4010" y="1483360"/>
            <a:ext cx="1592580" cy="408432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931150" y="5741670"/>
            <a:ext cx="1615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放大图</a:t>
            </a:r>
            <a:endParaRPr lang="zh-CN" altLang="en-US"/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87921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、测试分析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数据 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10" y="1009650"/>
            <a:ext cx="8545195" cy="51530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853180" y="398780"/>
            <a:ext cx="6977380" cy="19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85725"/>
            <a:ext cx="463042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、测试分析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效果图 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61645" y="601980"/>
          <a:ext cx="11253470" cy="584708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837690"/>
                <a:gridCol w="4719955"/>
                <a:gridCol w="1083945"/>
                <a:gridCol w="3611880"/>
              </a:tblGrid>
              <a:tr h="47625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测试项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kern="1200" dirty="0">
                          <a:solidFill>
                            <a:schemeClr val="bg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方正粗黑宋简体" panose="02000000000000000000" pitchFamily="2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PIN</a:t>
                      </a: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方正粗黑宋简体" panose="02000000000000000000" pitchFamily="2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裁切不良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latin typeface="方正粗黑宋简体" panose="02000000000000000000" pitchFamily="2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检测方法：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endParaRPr lang="en-US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370830">
                <a:tc gridSpan="4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6600825" y="3482340"/>
            <a:ext cx="2141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NG</a:t>
            </a:r>
            <a:r>
              <a:rPr lang="zh-CN" altLang="en-US"/>
              <a:t>处理效果放大图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05" y="1111885"/>
            <a:ext cx="4505960" cy="2174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6780" y="1111885"/>
            <a:ext cx="3369945" cy="237045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105" y="4862195"/>
            <a:ext cx="3604260" cy="14249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7338695" y="3665220"/>
            <a:ext cx="1127760" cy="3276600"/>
          </a:xfrm>
          <a:prstGeom prst="rect">
            <a:avLst/>
          </a:prstGeom>
        </p:spPr>
      </p:pic>
      <p:cxnSp>
        <p:nvCxnSpPr>
          <p:cNvPr id="19" name="直接箭头连接符 18"/>
          <p:cNvCxnSpPr>
            <a:endCxn id="18" idx="2"/>
          </p:cNvCxnSpPr>
          <p:nvPr/>
        </p:nvCxnSpPr>
        <p:spPr>
          <a:xfrm flipV="1">
            <a:off x="1788160" y="5303520"/>
            <a:ext cx="4476115" cy="4343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6348095" y="5967730"/>
            <a:ext cx="3192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OK</a:t>
            </a:r>
            <a:r>
              <a:rPr lang="zh-CN" altLang="en-US">
                <a:ea typeface="宋体" panose="02010600030101010101" pitchFamily="2" charset="-122"/>
              </a:rPr>
              <a:t>处理效果图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853180" y="398780"/>
            <a:ext cx="6977380" cy="19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85725"/>
            <a:ext cx="463042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、测试分析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效果图 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61645" y="601980"/>
          <a:ext cx="11253470" cy="584708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837690"/>
                <a:gridCol w="4719955"/>
                <a:gridCol w="1083945"/>
                <a:gridCol w="3611880"/>
              </a:tblGrid>
              <a:tr h="47625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测试项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kern="1200" dirty="0">
                          <a:solidFill>
                            <a:schemeClr val="bg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方正粗黑宋简体" panose="02000000000000000000" pitchFamily="2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PIN</a:t>
                      </a: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方正粗黑宋简体" panose="02000000000000000000" pitchFamily="2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裁切不良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latin typeface="方正粗黑宋简体" panose="02000000000000000000" pitchFamily="2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检测方法：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endParaRPr lang="en-US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370830">
                <a:tc gridSpan="4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942340" y="5633720"/>
            <a:ext cx="1995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ea typeface="宋体" panose="02010600030101010101" pitchFamily="2" charset="-122"/>
              </a:rPr>
              <a:t>不良</a:t>
            </a:r>
            <a:r>
              <a:rPr lang="en-US" altLang="zh-CN">
                <a:ea typeface="宋体" panose="02010600030101010101" pitchFamily="2" charset="-122"/>
              </a:rPr>
              <a:t>PIN-1</a:t>
            </a:r>
            <a:endParaRPr lang="en-US" altLang="zh-CN"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00" y="1245235"/>
            <a:ext cx="2705100" cy="40538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7860" y="1062355"/>
            <a:ext cx="3390900" cy="42367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67860" y="5568950"/>
            <a:ext cx="3105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ea typeface="宋体" panose="02010600030101010101" pitchFamily="2" charset="-122"/>
              </a:rPr>
              <a:t>不良</a:t>
            </a:r>
            <a:r>
              <a:rPr lang="en-US" altLang="zh-CN">
                <a:ea typeface="宋体" panose="02010600030101010101" pitchFamily="2" charset="-122"/>
              </a:rPr>
              <a:t>PIN-1(</a:t>
            </a:r>
            <a:r>
              <a:rPr lang="zh-CN" altLang="en-US">
                <a:ea typeface="宋体" panose="02010600030101010101" pitchFamily="2" charset="-122"/>
              </a:rPr>
              <a:t>处理效果图</a:t>
            </a:r>
            <a:r>
              <a:rPr lang="en-US" altLang="zh-CN">
                <a:ea typeface="宋体" panose="02010600030101010101" pitchFamily="2" charset="-122"/>
              </a:rPr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FULL_TEXT_BEAUTIFY_COPY_ID" val="10"/>
</p:tagLst>
</file>

<file path=ppt/tags/tag10.xml><?xml version="1.0" encoding="utf-8"?>
<p:tagLst xmlns:p="http://schemas.openxmlformats.org/presentationml/2006/main">
  <p:tag name="KSO_WM_FULL_TEXT_BEAUTIFY_COPY_ID" val="17"/>
</p:tagLst>
</file>

<file path=ppt/tags/tag100.xml><?xml version="1.0" encoding="utf-8"?>
<p:tagLst xmlns:p="http://schemas.openxmlformats.org/presentationml/2006/main">
  <p:tag name="KSO_WM_FULL_TEXT_BEAUTIFY_COPY_ID" val="3"/>
</p:tagLst>
</file>

<file path=ppt/tags/tag101.xml><?xml version="1.0" encoding="utf-8"?>
<p:tagLst xmlns:p="http://schemas.openxmlformats.org/presentationml/2006/main">
  <p:tag name="KSO_WM_FULL_TEXT_BEAUTIFY_COPY_ID" val="10"/>
</p:tagLst>
</file>

<file path=ppt/tags/tag102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3.xml><?xml version="1.0" encoding="utf-8"?>
<p:tagLst xmlns:p="http://schemas.openxmlformats.org/presentationml/2006/main">
  <p:tag name="KSO_WM_FULL_TEXT_BEAUTIFY_COPY_ID" val="3"/>
</p:tagLst>
</file>

<file path=ppt/tags/tag104.xml><?xml version="1.0" encoding="utf-8"?>
<p:tagLst xmlns:p="http://schemas.openxmlformats.org/presentationml/2006/main">
  <p:tag name="KSO_WM_FULL_TEXT_BEAUTIFY_COPY_ID" val="10"/>
</p:tagLst>
</file>

<file path=ppt/tags/tag105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6.xml><?xml version="1.0" encoding="utf-8"?>
<p:tagLst xmlns:p="http://schemas.openxmlformats.org/presentationml/2006/main">
  <p:tag name="KSO_WM_FULL_TEXT_BEAUTIFY_COPY_ID" val="3"/>
</p:tagLst>
</file>

<file path=ppt/tags/tag107.xml><?xml version="1.0" encoding="utf-8"?>
<p:tagLst xmlns:p="http://schemas.openxmlformats.org/presentationml/2006/main">
  <p:tag name="KSO_WM_FULL_TEXT_BEAUTIFY_COPY_ID" val="10"/>
</p:tagLst>
</file>

<file path=ppt/tags/tag108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9.xml><?xml version="1.0" encoding="utf-8"?>
<p:tagLst xmlns:p="http://schemas.openxmlformats.org/presentationml/2006/main">
  <p:tag name="KSO_WM_FULL_TEXT_BEAUTIFY_COPY_ID" val="3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0.xml><?xml version="1.0" encoding="utf-8"?>
<p:tagLst xmlns:p="http://schemas.openxmlformats.org/presentationml/2006/main">
  <p:tag name="KSO_WM_FULL_TEXT_BEAUTIFY_COPY_ID" val="10"/>
</p:tagLst>
</file>

<file path=ppt/tags/tag111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12.xml><?xml version="1.0" encoding="utf-8"?>
<p:tagLst xmlns:p="http://schemas.openxmlformats.org/presentationml/2006/main">
  <p:tag name="KSO_WM_FULL_TEXT_BEAUTIFY_COPY_ID" val="3"/>
</p:tagLst>
</file>

<file path=ppt/tags/tag113.xml><?xml version="1.0" encoding="utf-8"?>
<p:tagLst xmlns:p="http://schemas.openxmlformats.org/presentationml/2006/main">
  <p:tag name="KSO_WM_FULL_TEXT_BEAUTIFY_COPY_ID" val="10"/>
</p:tagLst>
</file>

<file path=ppt/tags/tag114.xml><?xml version="1.0" encoding="utf-8"?>
<p:tagLst xmlns:p="http://schemas.openxmlformats.org/presentationml/2006/main">
  <p:tag name="KSO_WM_UNIT_TABLE_BEAUTIFY" val="smartTable{6676c921-1653-4866-84d6-69d388879356}"/>
  <p:tag name="TABLE_ENDDRAG_ORIGIN_RECT" val="830*400"/>
  <p:tag name="TABLE_ENDDRAG_RECT" val="48*64*830*400"/>
</p:tagLst>
</file>

<file path=ppt/tags/tag115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16.xml><?xml version="1.0" encoding="utf-8"?>
<p:tagLst xmlns:p="http://schemas.openxmlformats.org/presentationml/2006/main">
  <p:tag name="KSO_WM_FULL_TEXT_BEAUTIFY_COPY_ID" val="3"/>
</p:tagLst>
</file>

<file path=ppt/tags/tag117.xml><?xml version="1.0" encoding="utf-8"?>
<p:tagLst xmlns:p="http://schemas.openxmlformats.org/presentationml/2006/main">
  <p:tag name="KSO_WM_UNIT_TABLE_BEAUTIFY" val="smartTable{7ac25407-4a7b-40df-93fb-fe567c97b8a0}"/>
  <p:tag name="TABLE_ENDDRAG_ORIGIN_RECT" val="930*406"/>
  <p:tag name="TABLE_ENDDRAG_RECT" val="11*80*930*406"/>
</p:tagLst>
</file>

<file path=ppt/tags/tag118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19.xml><?xml version="1.0" encoding="utf-8"?>
<p:tagLst xmlns:p="http://schemas.openxmlformats.org/presentationml/2006/main">
  <p:tag name="KSO_WM_FULL_TEXT_BEAUTIFY_COPY_ID" val="3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1.xml><?xml version="1.0" encoding="utf-8"?>
<p:tagLst xmlns:p="http://schemas.openxmlformats.org/presentationml/2006/main">
  <p:tag name="COMMONDATA" val="eyJoZGlkIjoiY2ZjMWUzZmViYTEwYjYyMGRhMWM2OWExMjY2ODkzMjIifQ=="/>
  <p:tag name="commondata" val="eyJoZGlkIjoiNTQwZmI4YTliYzc1OGM5MGJkYzZhODhjODY1MDE4ZjE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.xml><?xml version="1.0" encoding="utf-8"?>
<p:tagLst xmlns:p="http://schemas.openxmlformats.org/presentationml/2006/main">
  <p:tag name="KSO_WM_FULL_TEXT_BEAUTIFY_COPY_ID" val="10"/>
</p:tagLst>
</file>

<file path=ppt/tags/tag16.xml><?xml version="1.0" encoding="utf-8"?>
<p:tagLst xmlns:p="http://schemas.openxmlformats.org/presentationml/2006/main">
  <p:tag name="KSO_WM_FULL_TEXT_BEAUTIFY_COPY_ID" val="17"/>
</p:tagLst>
</file>

<file path=ppt/tags/tag17.xml><?xml version="1.0" encoding="utf-8"?>
<p:tagLst xmlns:p="http://schemas.openxmlformats.org/presentationml/2006/main">
  <p:tag name="KSO_WM_FULL_TEXT_BEAUTIFY_COPY_ID" val="17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FULL_TEXT_BEAUTIFY_COPY_ID" val="17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2.xml><?xml version="1.0" encoding="utf-8"?>
<p:tagLst xmlns:p="http://schemas.openxmlformats.org/presentationml/2006/main">
  <p:tag name="KSO_WM_FULL_TEXT_BEAUTIFY_COPY_ID" val="10"/>
</p:tagLst>
</file>

<file path=ppt/tags/tag23.xml><?xml version="1.0" encoding="utf-8"?>
<p:tagLst xmlns:p="http://schemas.openxmlformats.org/presentationml/2006/main">
  <p:tag name="KSO_WM_FULL_TEXT_BEAUTIFY_COPY_ID" val="17"/>
</p:tagLst>
</file>

<file path=ppt/tags/tag24.xml><?xml version="1.0" encoding="utf-8"?>
<p:tagLst xmlns:p="http://schemas.openxmlformats.org/presentationml/2006/main">
  <p:tag name="KSO_WM_FULL_TEXT_BEAUTIFY_COPY_ID" val="17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9.xml><?xml version="1.0" encoding="utf-8"?>
<p:tagLst xmlns:p="http://schemas.openxmlformats.org/presentationml/2006/main">
  <p:tag name="KSO_WM_FULL_TEXT_BEAUTIFY_COPY_ID" val="10"/>
</p:tagLst>
</file>

<file path=ppt/tags/tag3.xml><?xml version="1.0" encoding="utf-8"?>
<p:tagLst xmlns:p="http://schemas.openxmlformats.org/presentationml/2006/main">
  <p:tag name="KSO_WM_FULL_TEXT_BEAUTIFY_COPY_ID" val="17"/>
</p:tagLst>
</file>

<file path=ppt/tags/tag30.xml><?xml version="1.0" encoding="utf-8"?>
<p:tagLst xmlns:p="http://schemas.openxmlformats.org/presentationml/2006/main">
  <p:tag name="KSO_WM_FULL_TEXT_BEAUTIFY_COPY_ID" val="17"/>
</p:tagLst>
</file>

<file path=ppt/tags/tag31.xml><?xml version="1.0" encoding="utf-8"?>
<p:tagLst xmlns:p="http://schemas.openxmlformats.org/presentationml/2006/main">
  <p:tag name="KSO_WM_FULL_TEXT_BEAUTIFY_COPY_ID" val="17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FULL_TEXT_BEAUTIFY_COPY_ID" val="10"/>
</p:tagLst>
</file>

<file path=ppt/tags/tag37.xml><?xml version="1.0" encoding="utf-8"?>
<p:tagLst xmlns:p="http://schemas.openxmlformats.org/presentationml/2006/main">
  <p:tag name="KSO_WM_FULL_TEXT_BEAUTIFY_COPY_ID" val="17"/>
</p:tagLst>
</file>

<file path=ppt/tags/tag38.xml><?xml version="1.0" encoding="utf-8"?>
<p:tagLst xmlns:p="http://schemas.openxmlformats.org/presentationml/2006/main">
  <p:tag name="KSO_WM_FULL_TEXT_BEAUTIFY_COPY_ID" val="17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FULL_TEXT_BEAUTIFY_COPY_ID" val="10"/>
</p:tagLst>
</file>

<file path=ppt/tags/tag44.xml><?xml version="1.0" encoding="utf-8"?>
<p:tagLst xmlns:p="http://schemas.openxmlformats.org/presentationml/2006/main">
  <p:tag name="KSO_WM_FULL_TEXT_BEAUTIFY_COPY_ID" val="17"/>
</p:tagLst>
</file>

<file path=ppt/tags/tag45.xml><?xml version="1.0" encoding="utf-8"?>
<p:tagLst xmlns:p="http://schemas.openxmlformats.org/presentationml/2006/main">
  <p:tag name="KSO_WM_FULL_TEXT_BEAUTIFY_COPY_ID" val="17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FULL_TEXT_BEAUTIFY_COPY_ID" val="3"/>
</p:tagLst>
</file>

<file path=ppt/tags/tag53.xml><?xml version="1.0" encoding="utf-8"?>
<p:tagLst xmlns:p="http://schemas.openxmlformats.org/presentationml/2006/main">
  <p:tag name="KSO_WM_UNIT_TABLE_BEAUTIFY" val="smartTable{f1fdfa79-4507-4fb7-b8d0-ce7bb2ebd842}"/>
  <p:tag name="TABLE_ENDDRAG_ORIGIN_RECT" val="837*366"/>
  <p:tag name="TABLE_ENDDRAG_RECT" val="55*99*837*366"/>
</p:tagLst>
</file>

<file path=ppt/tags/tag54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55.xml><?xml version="1.0" encoding="utf-8"?>
<p:tagLst xmlns:p="http://schemas.openxmlformats.org/presentationml/2006/main">
  <p:tag name="KSO_WM_FULL_TEXT_BEAUTIFY_COPY_ID" val="3"/>
</p:tagLst>
</file>

<file path=ppt/tags/tag56.xml><?xml version="1.0" encoding="utf-8"?>
<p:tagLst xmlns:p="http://schemas.openxmlformats.org/presentationml/2006/main">
  <p:tag name="KSO_WM_FULL_TEXT_BEAUTIFY_COPY_ID" val="10"/>
</p:tagLst>
</file>

<file path=ppt/tags/tag5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58.xml><?xml version="1.0" encoding="utf-8"?>
<p:tagLst xmlns:p="http://schemas.openxmlformats.org/presentationml/2006/main">
  <p:tag name="KSO_WM_FULL_TEXT_BEAUTIFY_COPY_ID" val="3"/>
</p:tagLst>
</file>

<file path=ppt/tags/tag59.xml><?xml version="1.0" encoding="utf-8"?>
<p:tagLst xmlns:p="http://schemas.openxmlformats.org/presentationml/2006/main">
  <p:tag name="KSO_WM_FULL_TEXT_BEAUTIFY_COPY_ID" val="10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61.xml><?xml version="1.0" encoding="utf-8"?>
<p:tagLst xmlns:p="http://schemas.openxmlformats.org/presentationml/2006/main">
  <p:tag name="KSO_WM_FULL_TEXT_BEAUTIFY_COPY_ID" val="3"/>
</p:tagLst>
</file>

<file path=ppt/tags/tag62.xml><?xml version="1.0" encoding="utf-8"?>
<p:tagLst xmlns:p="http://schemas.openxmlformats.org/presentationml/2006/main">
  <p:tag name="KSO_WM_FULL_TEXT_BEAUTIFY_COPY_ID" val="10"/>
</p:tagLst>
</file>

<file path=ppt/tags/tag63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64.xml><?xml version="1.0" encoding="utf-8"?>
<p:tagLst xmlns:p="http://schemas.openxmlformats.org/presentationml/2006/main">
  <p:tag name="KSO_WM_FULL_TEXT_BEAUTIFY_COPY_ID" val="3"/>
</p:tagLst>
</file>

<file path=ppt/tags/tag65.xml><?xml version="1.0" encoding="utf-8"?>
<p:tagLst xmlns:p="http://schemas.openxmlformats.org/presentationml/2006/main">
  <p:tag name="KSO_WM_FULL_TEXT_BEAUTIFY_COPY_ID" val="10"/>
</p:tagLst>
</file>

<file path=ppt/tags/tag66.xml><?xml version="1.0" encoding="utf-8"?>
<p:tagLst xmlns:p="http://schemas.openxmlformats.org/presentationml/2006/main">
  <p:tag name="KSO_WM_UNIT_TABLE_BEAUTIFY" val="smartTable{40a7c1b6-6f97-46ed-b766-2bd3d2f88955}"/>
  <p:tag name="TABLE_ENDDRAG_ORIGIN_RECT" val="886*438"/>
  <p:tag name="TABLE_ENDDRAG_RECT" val="36*71*886*438"/>
</p:tagLst>
</file>

<file path=ppt/tags/tag6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68.xml><?xml version="1.0" encoding="utf-8"?>
<p:tagLst xmlns:p="http://schemas.openxmlformats.org/presentationml/2006/main">
  <p:tag name="KSO_WM_FULL_TEXT_BEAUTIFY_COPY_ID" val="3"/>
</p:tagLst>
</file>

<file path=ppt/tags/tag69.xml><?xml version="1.0" encoding="utf-8"?>
<p:tagLst xmlns:p="http://schemas.openxmlformats.org/presentationml/2006/main">
  <p:tag name="KSO_WM_FULL_TEXT_BEAUTIFY_COPY_ID" val="1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71.xml><?xml version="1.0" encoding="utf-8"?>
<p:tagLst xmlns:p="http://schemas.openxmlformats.org/presentationml/2006/main">
  <p:tag name="KSO_WM_FULL_TEXT_BEAUTIFY_COPY_ID" val="3"/>
</p:tagLst>
</file>

<file path=ppt/tags/tag72.xml><?xml version="1.0" encoding="utf-8"?>
<p:tagLst xmlns:p="http://schemas.openxmlformats.org/presentationml/2006/main">
  <p:tag name="KSO_WM_FULL_TEXT_BEAUTIFY_COPY_ID" val="10"/>
</p:tagLst>
</file>

<file path=ppt/tags/tag73.xml><?xml version="1.0" encoding="utf-8"?>
<p:tagLst xmlns:p="http://schemas.openxmlformats.org/presentationml/2006/main">
  <p:tag name="KSO_WM_UNIT_TABLE_BEAUTIFY" val="smartTable{294ba969-d66e-4637-a7f9-4c3473ee5cee}"/>
  <p:tag name="TABLE_ENDDRAG_ORIGIN_RECT" val="886*460"/>
  <p:tag name="TABLE_ENDDRAG_RECT" val="36*47*886*460"/>
</p:tagLst>
</file>

<file path=ppt/tags/tag74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75.xml><?xml version="1.0" encoding="utf-8"?>
<p:tagLst xmlns:p="http://schemas.openxmlformats.org/presentationml/2006/main">
  <p:tag name="KSO_WM_FULL_TEXT_BEAUTIFY_COPY_ID" val="3"/>
</p:tagLst>
</file>

<file path=ppt/tags/tag76.xml><?xml version="1.0" encoding="utf-8"?>
<p:tagLst xmlns:p="http://schemas.openxmlformats.org/presentationml/2006/main">
  <p:tag name="KSO_WM_FULL_TEXT_BEAUTIFY_COPY_ID" val="10"/>
</p:tagLst>
</file>

<file path=ppt/tags/tag77.xml><?xml version="1.0" encoding="utf-8"?>
<p:tagLst xmlns:p="http://schemas.openxmlformats.org/presentationml/2006/main">
  <p:tag name="KSO_WM_UNIT_TABLE_BEAUTIFY" val="smartTable{0296dafd-2133-473e-9c92-603f14aa11f4}"/>
  <p:tag name="TABLE_ENDDRAG_ORIGIN_RECT" val="886*460"/>
  <p:tag name="TABLE_ENDDRAG_RECT" val="36*47*886*460"/>
</p:tagLst>
</file>

<file path=ppt/tags/tag78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79.xml><?xml version="1.0" encoding="utf-8"?>
<p:tagLst xmlns:p="http://schemas.openxmlformats.org/presentationml/2006/main">
  <p:tag name="KSO_WM_FULL_TEXT_BEAUTIFY_COPY_ID" val="3"/>
</p:tagLst>
</file>

<file path=ppt/tags/tag8.xml><?xml version="1.0" encoding="utf-8"?>
<p:tagLst xmlns:p="http://schemas.openxmlformats.org/presentationml/2006/main">
  <p:tag name="KSO_WM_FULL_TEXT_BEAUTIFY_COPY_ID" val="10"/>
</p:tagLst>
</file>

<file path=ppt/tags/tag80.xml><?xml version="1.0" encoding="utf-8"?>
<p:tagLst xmlns:p="http://schemas.openxmlformats.org/presentationml/2006/main">
  <p:tag name="KSO_WM_FULL_TEXT_BEAUTIFY_COPY_ID" val="10"/>
</p:tagLst>
</file>

<file path=ppt/tags/tag81.xml><?xml version="1.0" encoding="utf-8"?>
<p:tagLst xmlns:p="http://schemas.openxmlformats.org/presentationml/2006/main">
  <p:tag name="KSO_WM_UNIT_TABLE_BEAUTIFY" val="smartTable{4a0f4004-63f8-4262-a942-6c0b71b9488b}"/>
  <p:tag name="TABLE_ENDDRAG_ORIGIN_RECT" val="886*460"/>
  <p:tag name="TABLE_ENDDRAG_RECT" val="36*47*886*460"/>
</p:tagLst>
</file>

<file path=ppt/tags/tag82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83.xml><?xml version="1.0" encoding="utf-8"?>
<p:tagLst xmlns:p="http://schemas.openxmlformats.org/presentationml/2006/main">
  <p:tag name="KSO_WM_FULL_TEXT_BEAUTIFY_COPY_ID" val="3"/>
</p:tagLst>
</file>

<file path=ppt/tags/tag84.xml><?xml version="1.0" encoding="utf-8"?>
<p:tagLst xmlns:p="http://schemas.openxmlformats.org/presentationml/2006/main">
  <p:tag name="KSO_WM_FULL_TEXT_BEAUTIFY_COPY_ID" val="10"/>
</p:tagLst>
</file>

<file path=ppt/tags/tag85.xml><?xml version="1.0" encoding="utf-8"?>
<p:tagLst xmlns:p="http://schemas.openxmlformats.org/presentationml/2006/main">
  <p:tag name="KSO_WM_UNIT_TABLE_BEAUTIFY" val="smartTable{bcc9071c-6c34-4e04-b12b-752ad618ef7f}"/>
  <p:tag name="TABLE_ENDDRAG_ORIGIN_RECT" val="830*400"/>
  <p:tag name="TABLE_ENDDRAG_RECT" val="48*64*830*400"/>
</p:tagLst>
</file>

<file path=ppt/tags/tag86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87.xml><?xml version="1.0" encoding="utf-8"?>
<p:tagLst xmlns:p="http://schemas.openxmlformats.org/presentationml/2006/main">
  <p:tag name="KSO_WM_FULL_TEXT_BEAUTIFY_COPY_ID" val="3"/>
</p:tagLst>
</file>

<file path=ppt/tags/tag88.xml><?xml version="1.0" encoding="utf-8"?>
<p:tagLst xmlns:p="http://schemas.openxmlformats.org/presentationml/2006/main">
  <p:tag name="KSO_WM_UNIT_TABLE_BEAUTIFY" val="smartTable{da22b8d2-5407-450d-885a-88cc34bc43c2}"/>
  <p:tag name="TABLE_ENDDRAG_ORIGIN_RECT" val="872*441"/>
  <p:tag name="TABLE_ENDDRAG_RECT" val="33*62*872*441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FULL_TEXT_BEAUTIFY_COPY_ID" val="17"/>
</p:tagLst>
</file>

<file path=ppt/tags/tag9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91.xml><?xml version="1.0" encoding="utf-8"?>
<p:tagLst xmlns:p="http://schemas.openxmlformats.org/presentationml/2006/main">
  <p:tag name="KSO_WM_FULL_TEXT_BEAUTIFY_COPY_ID" val="3"/>
</p:tagLst>
</file>

<file path=ppt/tags/tag92.xml><?xml version="1.0" encoding="utf-8"?>
<p:tagLst xmlns:p="http://schemas.openxmlformats.org/presentationml/2006/main">
  <p:tag name="KSO_WM_UNIT_TABLE_BEAUTIFY" val="smartTable{0048c849-7481-4dde-88e2-e47ea0f71052}"/>
  <p:tag name="TABLE_ENDDRAG_ORIGIN_RECT" val="882*439"/>
  <p:tag name="TABLE_ENDDRAG_RECT" val="30*57*882*439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95.xml><?xml version="1.0" encoding="utf-8"?>
<p:tagLst xmlns:p="http://schemas.openxmlformats.org/presentationml/2006/main">
  <p:tag name="KSO_WM_FULL_TEXT_BEAUTIFY_COPY_ID" val="3"/>
</p:tagLst>
</file>

<file path=ppt/tags/tag96.xml><?xml version="1.0" encoding="utf-8"?>
<p:tagLst xmlns:p="http://schemas.openxmlformats.org/presentationml/2006/main">
  <p:tag name="KSO_WM_UNIT_TABLE_BEAUTIFY" val="smartTable{ed34e1ac-9841-467d-9783-89c210f69a3d}"/>
  <p:tag name="TABLE_ENDDRAG_ORIGIN_RECT" val="852*426"/>
  <p:tag name="TABLE_ENDDRAG_RECT" val="53*67*852*426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3450</Words>
  <Application>WPS 演示</Application>
  <PresentationFormat>宽屏</PresentationFormat>
  <Paragraphs>578</Paragraphs>
  <Slides>22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22</vt:i4>
      </vt:variant>
    </vt:vector>
  </HeadingPairs>
  <TitlesOfParts>
    <vt:vector size="44" baseType="lpstr">
      <vt:lpstr>Arial</vt:lpstr>
      <vt:lpstr>宋体</vt:lpstr>
      <vt:lpstr>Wingdings</vt:lpstr>
      <vt:lpstr>思源黑体</vt:lpstr>
      <vt:lpstr>黑体</vt:lpstr>
      <vt:lpstr>汉仪雅酷黑 75W</vt:lpstr>
      <vt:lpstr>阿里巴巴普惠体 Heavy</vt:lpstr>
      <vt:lpstr>仿宋</vt:lpstr>
      <vt:lpstr>微软雅黑</vt:lpstr>
      <vt:lpstr>新宋体</vt:lpstr>
      <vt:lpstr>Helvetica Neue</vt:lpstr>
      <vt:lpstr>方正粗黑宋简体</vt:lpstr>
      <vt:lpstr>Helvetica Neue Light</vt:lpstr>
      <vt:lpstr>Arial Unicode MS</vt:lpstr>
      <vt:lpstr>Calibri</vt:lpstr>
      <vt:lpstr>Office theme</vt:lpstr>
      <vt:lpstr>1_Office theme</vt:lpstr>
      <vt:lpstr>2_Office theme</vt:lpstr>
      <vt:lpstr>3_Office theme</vt:lpstr>
      <vt:lpstr>4_Office theme</vt:lpstr>
      <vt:lpstr>5_Office theme</vt:lpstr>
      <vt:lpstr>7_Office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Administrater</dc:creator>
  <cp:lastModifiedBy>博视源企划｜郑百思</cp:lastModifiedBy>
  <cp:revision>64</cp:revision>
  <dcterms:created xsi:type="dcterms:W3CDTF">2024-01-10T01:58:00Z</dcterms:created>
  <dcterms:modified xsi:type="dcterms:W3CDTF">2024-07-17T07:53:57Z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2024-01-15T16:45:17Z</vt:filetime>
  </property>
  <property fmtid="{D5CDD505-2E9C-101B-9397-08002B2CF9AE}" pid="4" name="ICV">
    <vt:lpwstr>F64BB4EF08714085A24ECC4142B50A54_13</vt:lpwstr>
  </property>
  <property fmtid="{D5CDD505-2E9C-101B-9397-08002B2CF9AE}" pid="5" name="KSOProductBuildVer">
    <vt:lpwstr>2052-12.1.0.17147</vt:lpwstr>
  </property>
</Properties>
</file>