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699" r:id="rId6"/>
    <p:sldMasterId id="2147483712" r:id="rId7"/>
    <p:sldMasterId id="2147483725" r:id="rId8"/>
    <p:sldMasterId id="2147483738" r:id="rId9"/>
    <p:sldMasterId id="2147483751" r:id="rId10"/>
    <p:sldMasterId id="2147483764" r:id="rId11"/>
  </p:sldMasterIdLst>
  <p:notesMasterIdLst>
    <p:notesMasterId r:id="rId13"/>
  </p:notesMasterIdLst>
  <p:handoutMasterIdLst>
    <p:handoutMasterId r:id="rId33"/>
  </p:handoutMasterIdLst>
  <p:sldIdLst>
    <p:sldId id="2772" r:id="rId12"/>
    <p:sldId id="2716" r:id="rId14"/>
    <p:sldId id="2795" r:id="rId15"/>
    <p:sldId id="2818" r:id="rId16"/>
    <p:sldId id="2819" r:id="rId17"/>
    <p:sldId id="2820" r:id="rId18"/>
    <p:sldId id="2801" r:id="rId19"/>
    <p:sldId id="2802" r:id="rId20"/>
    <p:sldId id="2800" r:id="rId21"/>
    <p:sldId id="2798" r:id="rId22"/>
    <p:sldId id="2799" r:id="rId23"/>
    <p:sldId id="2775" r:id="rId24"/>
    <p:sldId id="2787" r:id="rId25"/>
    <p:sldId id="2788" r:id="rId26"/>
    <p:sldId id="2789" r:id="rId27"/>
    <p:sldId id="2711" r:id="rId28"/>
    <p:sldId id="2712" r:id="rId29"/>
    <p:sldId id="2776" r:id="rId30"/>
    <p:sldId id="2777" r:id="rId31"/>
    <p:sldId id="2757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716"/>
            <p14:sldId id="2795"/>
            <p14:sldId id="2818"/>
            <p14:sldId id="2819"/>
            <p14:sldId id="2820"/>
            <p14:sldId id="2801"/>
            <p14:sldId id="2802"/>
            <p14:sldId id="2800"/>
            <p14:sldId id="2798"/>
            <p14:sldId id="2799"/>
            <p14:sldId id="2775"/>
            <p14:sldId id="2787"/>
            <p14:sldId id="2788"/>
            <p14:sldId id="2789"/>
            <p14:sldId id="2711"/>
            <p14:sldId id="2712"/>
            <p14:sldId id="2776"/>
            <p14:sldId id="2777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78"/>
    <a:srgbClr val="FFFFFF"/>
    <a:srgbClr val="E7E6E6"/>
    <a:srgbClr val="ED7D31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88628" autoAdjust="0"/>
  </p:normalViewPr>
  <p:slideViewPr>
    <p:cSldViewPr snapToGrid="0">
      <p:cViewPr varScale="1">
        <p:scale>
          <a:sx n="79" d="100"/>
          <a:sy n="79" d="100"/>
        </p:scale>
        <p:origin x="11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145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7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8.xml"/><Relationship Id="rId6" Type="http://schemas.openxmlformats.org/officeDocument/2006/relationships/tags" Target="../tags/tag1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8.xml"/><Relationship Id="rId6" Type="http://schemas.openxmlformats.org/officeDocument/2006/relationships/tags" Target="../tags/tag124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6.xml"/><Relationship Id="rId4" Type="http://schemas.openxmlformats.org/officeDocument/2006/relationships/tags" Target="../tags/tag130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2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6.xml"/><Relationship Id="rId4" Type="http://schemas.openxmlformats.org/officeDocument/2006/relationships/tags" Target="../tags/tag13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3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6.xml"/><Relationship Id="rId5" Type="http://schemas.openxmlformats.org/officeDocument/2006/relationships/tags" Target="../tags/tag134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9.xml"/><Relationship Id="rId2" Type="http://schemas.openxmlformats.org/officeDocument/2006/relationships/image" Target="../media/image26.png"/><Relationship Id="rId1" Type="http://schemas.openxmlformats.org/officeDocument/2006/relationships/tags" Target="../tags/tag13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141.xml"/><Relationship Id="rId2" Type="http://schemas.openxmlformats.org/officeDocument/2006/relationships/image" Target="../media/image27.jpeg"/><Relationship Id="rId1" Type="http://schemas.openxmlformats.org/officeDocument/2006/relationships/tags" Target="../tags/tag14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4.xml"/><Relationship Id="rId3" Type="http://schemas.openxmlformats.org/officeDocument/2006/relationships/tags" Target="../tags/tag143.xml"/><Relationship Id="rId2" Type="http://schemas.openxmlformats.org/officeDocument/2006/relationships/image" Target="../media/image28.png"/><Relationship Id="rId1" Type="http://schemas.openxmlformats.org/officeDocument/2006/relationships/tags" Target="../tags/tag14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4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8.xml"/><Relationship Id="rId4" Type="http://schemas.openxmlformats.org/officeDocument/2006/relationships/tags" Target="../tags/tag97.xml"/><Relationship Id="rId3" Type="http://schemas.openxmlformats.org/officeDocument/2006/relationships/image" Target="../media/image10.jpe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90.xml"/><Relationship Id="rId4" Type="http://schemas.openxmlformats.org/officeDocument/2006/relationships/tags" Target="../tags/tag100.xml"/><Relationship Id="rId3" Type="http://schemas.openxmlformats.org/officeDocument/2006/relationships/image" Target="../media/image11.png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2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4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8.xml"/><Relationship Id="rId6" Type="http://schemas.openxmlformats.org/officeDocument/2006/relationships/tags" Target="../tags/tag10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8.xml"/><Relationship Id="rId6" Type="http://schemas.openxmlformats.org/officeDocument/2006/relationships/tags" Target="../tags/tag1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8.xml"/><Relationship Id="rId6" Type="http://schemas.openxmlformats.org/officeDocument/2006/relationships/tags" Target="../tags/tag1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" y="4542790"/>
            <a:ext cx="1932940" cy="31369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汇报人：胡金龙</a:t>
            </a:r>
            <a:endParaRPr lang="zh-CN" altLang="en-US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" y="5221605"/>
            <a:ext cx="2468245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2022.09.20</a:t>
            </a:r>
            <a:endParaRPr lang="en-US" altLang="zh-CN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3600" spc="600" dirty="0">
                <a:ln w="19050">
                  <a:noFill/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针头</a:t>
            </a:r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检测报告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源于视觉，不止视觉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8140" y="3976613"/>
            <a:ext cx="1972580" cy="256854"/>
            <a:chOff x="565079" y="6325713"/>
            <a:chExt cx="1972580" cy="256854"/>
          </a:xfrm>
        </p:grpSpPr>
        <p:sp>
          <p:nvSpPr>
            <p:cNvPr id="4" name="星形: 五角 3"/>
            <p:cNvSpPr/>
            <p:nvPr/>
          </p:nvSpPr>
          <p:spPr>
            <a:xfrm>
              <a:off x="565079" y="6325713"/>
              <a:ext cx="246579" cy="256854"/>
            </a:xfrm>
            <a:prstGeom prst="star5">
              <a:avLst/>
            </a:prstGeom>
            <a:solidFill>
              <a:srgbClr val="F7AB78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星形: 五角 7"/>
            <p:cNvSpPr/>
            <p:nvPr/>
          </p:nvSpPr>
          <p:spPr>
            <a:xfrm>
              <a:off x="996579" y="6325713"/>
              <a:ext cx="246579" cy="256854"/>
            </a:xfrm>
            <a:prstGeom prst="star5">
              <a:avLst/>
            </a:prstGeom>
            <a:solidFill>
              <a:srgbClr val="F7AB78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1428079" y="6325713"/>
              <a:ext cx="246579" cy="256854"/>
            </a:xfrm>
            <a:prstGeom prst="star5">
              <a:avLst/>
            </a:prstGeom>
            <a:solidFill>
              <a:srgbClr val="F7AB78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859579" y="6325713"/>
              <a:ext cx="246579" cy="256854"/>
            </a:xfrm>
            <a:prstGeom prst="star5">
              <a:avLst/>
            </a:prstGeom>
            <a:no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2291080" y="6325713"/>
              <a:ext cx="246579" cy="256854"/>
            </a:xfrm>
            <a:prstGeom prst="star5">
              <a:avLst/>
            </a:prstGeom>
            <a:no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3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、视觉说明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0817" y="908685"/>
          <a:ext cx="10830608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通道堵塞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斑点检测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缺失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&gt;=0. 1mm*0.1mm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4" y="2176930"/>
            <a:ext cx="4423916" cy="33179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/>
          <a:srcRect r="10359"/>
          <a:stretch>
            <a:fillRect/>
          </a:stretch>
        </p:blipFill>
        <p:spPr>
          <a:xfrm>
            <a:off x="6179736" y="2351314"/>
            <a:ext cx="4717499" cy="2863781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、视觉说明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0817" y="908685"/>
          <a:ext cx="10830608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通孔毛刺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圆环毛刺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缺失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&gt;=0. 1mm*0.1mm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4" y="2176930"/>
            <a:ext cx="4423916" cy="33179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10003"/>
          <a:stretch>
            <a:fillRect/>
          </a:stretch>
        </p:blipFill>
        <p:spPr>
          <a:xfrm>
            <a:off x="6259830" y="2487930"/>
            <a:ext cx="4637405" cy="26327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01140" y="838835"/>
          <a:ext cx="9079548" cy="45118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1050"/>
                <a:gridCol w="1636713"/>
                <a:gridCol w="1916818"/>
                <a:gridCol w="1397286"/>
                <a:gridCol w="1458930"/>
                <a:gridCol w="1888751"/>
              </a:tblGrid>
              <a:tr h="408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判定标准定义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判定依据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备注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632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针头倒针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有无倒放</a:t>
                      </a:r>
                      <a:endParaRPr 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626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针头倒钩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有无毛刺</a:t>
                      </a:r>
                      <a:endParaRPr 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626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针头圆润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有无缺角</a:t>
                      </a:r>
                      <a:endParaRPr 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626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通孔堵塞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通孔白色面积变小</a:t>
                      </a:r>
                      <a:endParaRPr 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626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通孔毛刺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通孔边缘呈锯齿状</a:t>
                      </a:r>
                      <a:endParaRPr 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28968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、检测时应保持背景干净，避免其他干扰物。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、避免其他杂光干扰。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 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3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、此方案检测效果是以实验室模拟为标准。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4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、方案检测项判定以技术协议专项为验收标准。</a:t>
                      </a:r>
                      <a:endParaRPr lang="zh-CN" altLang="en-US" sz="1400" u="none" strike="noStrike" dirty="0">
                        <a:effectLst/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、视觉说明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03066" y="4611318"/>
            <a:ext cx="452838" cy="429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7222323" y="5794835"/>
            <a:ext cx="882581" cy="380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产品</a:t>
            </a:r>
            <a:endParaRPr lang="zh-CN" altLang="en-US" dirty="0"/>
          </a:p>
        </p:txBody>
      </p:sp>
      <p:cxnSp>
        <p:nvCxnSpPr>
          <p:cNvPr id="77" name="直接箭头连接符 76"/>
          <p:cNvCxnSpPr>
            <a:stCxn id="75" idx="1"/>
            <a:endCxn id="11" idx="5"/>
          </p:cNvCxnSpPr>
          <p:nvPr/>
        </p:nvCxnSpPr>
        <p:spPr>
          <a:xfrm flipH="1" flipV="1">
            <a:off x="5889587" y="4977941"/>
            <a:ext cx="1332736" cy="1006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626724" y="11609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针头相机架设：</a:t>
            </a:r>
            <a:endParaRPr lang="zh-CN" altLang="en-US" dirty="0"/>
          </a:p>
        </p:txBody>
      </p:sp>
      <p:grpSp>
        <p:nvGrpSpPr>
          <p:cNvPr id="79" name="组合 78"/>
          <p:cNvGrpSpPr/>
          <p:nvPr/>
        </p:nvGrpSpPr>
        <p:grpSpPr>
          <a:xfrm>
            <a:off x="5481399" y="994684"/>
            <a:ext cx="474505" cy="2040268"/>
            <a:chOff x="5621495" y="1031240"/>
            <a:chExt cx="1042987" cy="4600575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121" y="1031240"/>
              <a:ext cx="947737" cy="1695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1495" y="2726690"/>
              <a:ext cx="1042987" cy="29051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2" name="组合 81"/>
          <p:cNvGrpSpPr/>
          <p:nvPr/>
        </p:nvGrpSpPr>
        <p:grpSpPr>
          <a:xfrm rot="3600000">
            <a:off x="8155358" y="2108587"/>
            <a:ext cx="474505" cy="2040268"/>
            <a:chOff x="5621495" y="1031240"/>
            <a:chExt cx="1042987" cy="4600575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121" y="1031240"/>
              <a:ext cx="947737" cy="1695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1495" y="2726690"/>
              <a:ext cx="1042987" cy="2905125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85" name="直接连接符 84"/>
          <p:cNvCxnSpPr/>
          <p:nvPr/>
        </p:nvCxnSpPr>
        <p:spPr>
          <a:xfrm>
            <a:off x="5925560" y="812800"/>
            <a:ext cx="16587" cy="218241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连接符: 曲线 85"/>
          <p:cNvCxnSpPr>
            <a:stCxn id="80" idx="3"/>
            <a:endCxn id="84" idx="1"/>
          </p:cNvCxnSpPr>
          <p:nvPr/>
        </p:nvCxnSpPr>
        <p:spPr>
          <a:xfrm>
            <a:off x="5934237" y="1370634"/>
            <a:ext cx="2014165" cy="1740595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/>
          <p:cNvSpPr txBox="1"/>
          <p:nvPr/>
        </p:nvSpPr>
        <p:spPr>
          <a:xfrm>
            <a:off x="7716270" y="162990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60°</a:t>
            </a:r>
            <a:endParaRPr lang="zh-CN" altLang="en-US" dirty="0"/>
          </a:p>
        </p:txBody>
      </p:sp>
      <p:sp>
        <p:nvSpPr>
          <p:cNvPr id="88" name="文本框 87"/>
          <p:cNvSpPr txBox="1"/>
          <p:nvPr/>
        </p:nvSpPr>
        <p:spPr>
          <a:xfrm>
            <a:off x="3621328" y="162990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60°</a:t>
            </a:r>
            <a:endParaRPr lang="zh-CN" altLang="en-US" dirty="0"/>
          </a:p>
        </p:txBody>
      </p:sp>
      <p:cxnSp>
        <p:nvCxnSpPr>
          <p:cNvPr id="89" name="直接连接符 88"/>
          <p:cNvCxnSpPr/>
          <p:nvPr/>
        </p:nvCxnSpPr>
        <p:spPr>
          <a:xfrm rot="3600000">
            <a:off x="8400605" y="1791592"/>
            <a:ext cx="16587" cy="218241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5503030" y="832670"/>
            <a:ext cx="16587" cy="218241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/>
          <p:cNvGrpSpPr/>
          <p:nvPr/>
        </p:nvGrpSpPr>
        <p:grpSpPr>
          <a:xfrm rot="18000000" flipH="1">
            <a:off x="2742271" y="2108588"/>
            <a:ext cx="474505" cy="2040268"/>
            <a:chOff x="5621495" y="1031240"/>
            <a:chExt cx="1042987" cy="4600575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121" y="1031240"/>
              <a:ext cx="947737" cy="1695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1495" y="2726690"/>
              <a:ext cx="1042987" cy="2905125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94" name="连接符: 曲线 93"/>
          <p:cNvCxnSpPr>
            <a:endCxn id="93" idx="1"/>
          </p:cNvCxnSpPr>
          <p:nvPr/>
        </p:nvCxnSpPr>
        <p:spPr>
          <a:xfrm rot="10800000" flipV="1">
            <a:off x="3423733" y="1383646"/>
            <a:ext cx="2079297" cy="1727583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rot="18000000">
            <a:off x="3204602" y="3645259"/>
            <a:ext cx="1273068" cy="657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rot="18000000">
            <a:off x="2983713" y="1810357"/>
            <a:ext cx="16587" cy="218241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5141748" y="3034952"/>
            <a:ext cx="1273068" cy="657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rot="3600000">
            <a:off x="6894464" y="3626493"/>
            <a:ext cx="1273068" cy="657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rot="3600000">
            <a:off x="5319370" y="4695982"/>
            <a:ext cx="1273068" cy="657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rot="18000000">
            <a:off x="4866532" y="4702557"/>
            <a:ext cx="1273068" cy="657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5092951" y="4604745"/>
            <a:ext cx="1273068" cy="657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>
            <a:stCxn id="11" idx="0"/>
            <a:endCxn id="81" idx="2"/>
          </p:cNvCxnSpPr>
          <p:nvPr/>
        </p:nvCxnSpPr>
        <p:spPr>
          <a:xfrm flipH="1" flipV="1">
            <a:off x="5718652" y="3034952"/>
            <a:ext cx="10833" cy="15763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5739706" y="334751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65mm</a:t>
            </a:r>
            <a:endParaRPr lang="zh-CN" altLang="en-US" dirty="0"/>
          </a:p>
        </p:txBody>
      </p:sp>
      <p:sp>
        <p:nvSpPr>
          <p:cNvPr id="110" name="文本框 109"/>
          <p:cNvSpPr txBox="1"/>
          <p:nvPr/>
        </p:nvSpPr>
        <p:spPr>
          <a:xfrm>
            <a:off x="6643491" y="422122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65mm</a:t>
            </a:r>
            <a:endParaRPr lang="zh-CN" altLang="en-US" dirty="0"/>
          </a:p>
        </p:txBody>
      </p:sp>
      <p:cxnSp>
        <p:nvCxnSpPr>
          <p:cNvPr id="111" name="直接箭头连接符 110"/>
          <p:cNvCxnSpPr/>
          <p:nvPr/>
        </p:nvCxnSpPr>
        <p:spPr>
          <a:xfrm flipV="1">
            <a:off x="5966125" y="3616269"/>
            <a:ext cx="1550726" cy="104866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/>
          <p:nvPr/>
        </p:nvCxnSpPr>
        <p:spPr>
          <a:xfrm flipH="1" flipV="1">
            <a:off x="3866129" y="3613600"/>
            <a:ext cx="1550726" cy="104866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784525" y="413793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65mm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、视觉说明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81399" y="994684"/>
            <a:ext cx="474505" cy="2040268"/>
            <a:chOff x="5621495" y="1031240"/>
            <a:chExt cx="1042987" cy="460057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121" y="1031240"/>
              <a:ext cx="947737" cy="1695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1495" y="2726690"/>
              <a:ext cx="1042987" cy="29051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椭圆 10"/>
          <p:cNvSpPr/>
          <p:nvPr/>
        </p:nvSpPr>
        <p:spPr>
          <a:xfrm>
            <a:off x="5503066" y="4186816"/>
            <a:ext cx="452838" cy="429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141748" y="3034952"/>
            <a:ext cx="1273068" cy="657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 rot="3600000">
            <a:off x="8155358" y="2108587"/>
            <a:ext cx="474505" cy="2040268"/>
            <a:chOff x="5621495" y="1031240"/>
            <a:chExt cx="1042987" cy="460057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121" y="1031240"/>
              <a:ext cx="947737" cy="1695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1495" y="2726690"/>
              <a:ext cx="1042987" cy="2905125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48" name="直接连接符 47"/>
          <p:cNvCxnSpPr/>
          <p:nvPr/>
        </p:nvCxnSpPr>
        <p:spPr>
          <a:xfrm>
            <a:off x="5925560" y="812800"/>
            <a:ext cx="16587" cy="218241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连接符: 曲线 59"/>
          <p:cNvCxnSpPr>
            <a:stCxn id="4" idx="3"/>
            <a:endCxn id="21" idx="1"/>
          </p:cNvCxnSpPr>
          <p:nvPr/>
        </p:nvCxnSpPr>
        <p:spPr>
          <a:xfrm>
            <a:off x="5934237" y="1370634"/>
            <a:ext cx="2014165" cy="1740595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7716270" y="162990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60°</a:t>
            </a:r>
            <a:endParaRPr lang="zh-CN" altLang="en-US" dirty="0"/>
          </a:p>
        </p:txBody>
      </p:sp>
      <p:grpSp>
        <p:nvGrpSpPr>
          <p:cNvPr id="62" name="组合 61"/>
          <p:cNvGrpSpPr/>
          <p:nvPr/>
        </p:nvGrpSpPr>
        <p:grpSpPr>
          <a:xfrm rot="18000000" flipH="1">
            <a:off x="2742308" y="2095575"/>
            <a:ext cx="474505" cy="2040268"/>
            <a:chOff x="5621495" y="1031240"/>
            <a:chExt cx="1042987" cy="4600575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121" y="1031240"/>
              <a:ext cx="947737" cy="1695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1495" y="2726690"/>
              <a:ext cx="1042987" cy="2905125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70" name="连接符: 曲线 69"/>
          <p:cNvCxnSpPr>
            <a:stCxn id="4" idx="1"/>
            <a:endCxn id="64" idx="1"/>
          </p:cNvCxnSpPr>
          <p:nvPr/>
        </p:nvCxnSpPr>
        <p:spPr>
          <a:xfrm rot="10800000" flipV="1">
            <a:off x="3423770" y="1370633"/>
            <a:ext cx="2079297" cy="1727583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3621328" y="162990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60°</a:t>
            </a:r>
            <a:endParaRPr lang="zh-CN" altLang="en-US" dirty="0"/>
          </a:p>
        </p:txBody>
      </p:sp>
      <p:sp>
        <p:nvSpPr>
          <p:cNvPr id="78" name="文本框 77"/>
          <p:cNvSpPr txBox="1"/>
          <p:nvPr/>
        </p:nvSpPr>
        <p:spPr>
          <a:xfrm>
            <a:off x="626724" y="11609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针头光源架设：</a:t>
            </a:r>
            <a:endParaRPr lang="zh-CN" altLang="en-US" dirty="0"/>
          </a:p>
        </p:txBody>
      </p:sp>
      <p:sp>
        <p:nvSpPr>
          <p:cNvPr id="2" name="椭圆 1"/>
          <p:cNvSpPr/>
          <p:nvPr/>
        </p:nvSpPr>
        <p:spPr>
          <a:xfrm>
            <a:off x="5520986" y="5163871"/>
            <a:ext cx="452838" cy="4295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455052" y="5153849"/>
            <a:ext cx="452838" cy="4295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621328" y="5192518"/>
            <a:ext cx="452838" cy="4295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984819" y="6071937"/>
            <a:ext cx="1525171" cy="429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点光源</a:t>
            </a:r>
            <a:r>
              <a:rPr lang="en-US" altLang="zh-CN" dirty="0"/>
              <a:t>+</a:t>
            </a:r>
            <a:r>
              <a:rPr lang="zh-CN" altLang="en-US" dirty="0"/>
              <a:t>棱镜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 rot="18000000">
            <a:off x="3204639" y="3632246"/>
            <a:ext cx="1273068" cy="657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3600000">
            <a:off x="6894464" y="3626493"/>
            <a:ext cx="1273068" cy="657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3600000">
            <a:off x="8400605" y="1791592"/>
            <a:ext cx="16587" cy="218241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18000000">
            <a:off x="2983750" y="1797344"/>
            <a:ext cx="16587" cy="218241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2" idx="0"/>
            <a:endCxn id="7" idx="2"/>
          </p:cNvCxnSpPr>
          <p:nvPr/>
        </p:nvCxnSpPr>
        <p:spPr>
          <a:xfrm flipH="1" flipV="1">
            <a:off x="5718652" y="3034952"/>
            <a:ext cx="28753" cy="2128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6" idx="7"/>
            <a:endCxn id="21" idx="2"/>
          </p:cNvCxnSpPr>
          <p:nvPr/>
        </p:nvCxnSpPr>
        <p:spPr>
          <a:xfrm flipV="1">
            <a:off x="4007849" y="3638788"/>
            <a:ext cx="3501300" cy="16166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3" idx="1"/>
            <a:endCxn id="64" idx="2"/>
          </p:cNvCxnSpPr>
          <p:nvPr/>
        </p:nvCxnSpPr>
        <p:spPr>
          <a:xfrm flipH="1" flipV="1">
            <a:off x="3863022" y="3625776"/>
            <a:ext cx="3658347" cy="15909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10" idx="0"/>
            <a:endCxn id="6" idx="5"/>
          </p:cNvCxnSpPr>
          <p:nvPr/>
        </p:nvCxnSpPr>
        <p:spPr>
          <a:xfrm flipH="1" flipV="1">
            <a:off x="4007849" y="5559141"/>
            <a:ext cx="1739556" cy="512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10" idx="0"/>
            <a:endCxn id="3" idx="3"/>
          </p:cNvCxnSpPr>
          <p:nvPr/>
        </p:nvCxnSpPr>
        <p:spPr>
          <a:xfrm flipV="1">
            <a:off x="5747405" y="5520472"/>
            <a:ext cx="1773964" cy="551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10" idx="0"/>
            <a:endCxn id="2" idx="4"/>
          </p:cNvCxnSpPr>
          <p:nvPr/>
        </p:nvCxnSpPr>
        <p:spPr>
          <a:xfrm flipV="1">
            <a:off x="5747405" y="5593397"/>
            <a:ext cx="0" cy="478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503030" y="832670"/>
            <a:ext cx="16587" cy="218241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5869951" y="35484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光路</a:t>
            </a:r>
            <a:endParaRPr lang="zh-CN" altLang="en-US" dirty="0"/>
          </a:p>
        </p:txBody>
      </p:sp>
      <p:sp>
        <p:nvSpPr>
          <p:cNvPr id="80" name="直角三角形 79"/>
          <p:cNvSpPr/>
          <p:nvPr/>
        </p:nvSpPr>
        <p:spPr>
          <a:xfrm>
            <a:off x="9747600" y="4484038"/>
            <a:ext cx="1085500" cy="110224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连接符: 肘形 81"/>
          <p:cNvCxnSpPr/>
          <p:nvPr/>
        </p:nvCxnSpPr>
        <p:spPr>
          <a:xfrm rot="10800000">
            <a:off x="10290350" y="4178472"/>
            <a:ext cx="881600" cy="856686"/>
          </a:xfrm>
          <a:prstGeom prst="bentConnector3">
            <a:avLst>
              <a:gd name="adj1" fmla="val 98947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文本框 88"/>
          <p:cNvSpPr txBox="1"/>
          <p:nvPr/>
        </p:nvSpPr>
        <p:spPr>
          <a:xfrm>
            <a:off x="9390103" y="577362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棱镜折射示意图</a:t>
            </a:r>
            <a:endParaRPr lang="zh-CN" altLang="en-US" dirty="0"/>
          </a:p>
        </p:txBody>
      </p:sp>
      <p:sp>
        <p:nvSpPr>
          <p:cNvPr id="90" name="文本框 89"/>
          <p:cNvSpPr txBox="1"/>
          <p:nvPr/>
        </p:nvSpPr>
        <p:spPr>
          <a:xfrm>
            <a:off x="11190596" y="48504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光路</a:t>
            </a:r>
            <a:endParaRPr lang="zh-CN" altLang="en-US" dirty="0"/>
          </a:p>
        </p:txBody>
      </p:sp>
      <p:sp>
        <p:nvSpPr>
          <p:cNvPr id="91" name="文本框 90"/>
          <p:cNvSpPr txBox="1"/>
          <p:nvPr/>
        </p:nvSpPr>
        <p:spPr>
          <a:xfrm>
            <a:off x="492017" y="171448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光源通过棱镜</a:t>
            </a:r>
            <a:endParaRPr lang="en-US" altLang="zh-CN" dirty="0"/>
          </a:p>
          <a:p>
            <a:r>
              <a:rPr lang="zh-CN" altLang="en-US" dirty="0"/>
              <a:t>折射到镜头中</a:t>
            </a:r>
            <a:endParaRPr lang="zh-CN" altLang="en-US" dirty="0"/>
          </a:p>
        </p:txBody>
      </p:sp>
      <p:grpSp>
        <p:nvGrpSpPr>
          <p:cNvPr id="98" name="组合 97"/>
          <p:cNvGrpSpPr/>
          <p:nvPr/>
        </p:nvGrpSpPr>
        <p:grpSpPr>
          <a:xfrm rot="18000000" flipH="1">
            <a:off x="2742271" y="2108588"/>
            <a:ext cx="474505" cy="2040268"/>
            <a:chOff x="5621495" y="1031240"/>
            <a:chExt cx="1042987" cy="4600575"/>
          </a:xfrm>
        </p:grpSpPr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121" y="1031240"/>
              <a:ext cx="947737" cy="1695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1495" y="2726690"/>
              <a:ext cx="1042987" cy="2905125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01" name="连接符: 曲线 100"/>
          <p:cNvCxnSpPr>
            <a:endCxn id="100" idx="1"/>
          </p:cNvCxnSpPr>
          <p:nvPr/>
        </p:nvCxnSpPr>
        <p:spPr>
          <a:xfrm rot="10800000" flipV="1">
            <a:off x="3423733" y="1383646"/>
            <a:ext cx="2079297" cy="1727583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rot="18000000">
            <a:off x="3204602" y="3645259"/>
            <a:ext cx="1273068" cy="657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rot="18000000">
            <a:off x="2983713" y="1810357"/>
            <a:ext cx="16587" cy="218241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、视觉说明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26724" y="116098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通孔架设：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 rot="5400000">
            <a:off x="8666389" y="2408866"/>
            <a:ext cx="474505" cy="2040268"/>
            <a:chOff x="5621495" y="1031240"/>
            <a:chExt cx="1042987" cy="460057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121" y="1031240"/>
              <a:ext cx="947737" cy="1695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1495" y="2726690"/>
              <a:ext cx="1042987" cy="29051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9"/>
          <p:cNvSpPr/>
          <p:nvPr/>
        </p:nvSpPr>
        <p:spPr>
          <a:xfrm>
            <a:off x="3883631" y="3376345"/>
            <a:ext cx="2599362" cy="10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029561" y="3227841"/>
            <a:ext cx="924969" cy="40231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直接连接符 12"/>
          <p:cNvCxnSpPr/>
          <p:nvPr/>
        </p:nvCxnSpPr>
        <p:spPr>
          <a:xfrm>
            <a:off x="6482993" y="2958957"/>
            <a:ext cx="0" cy="1078787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883507" y="2958957"/>
            <a:ext cx="0" cy="1078787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0" idx="3"/>
            <a:endCxn id="6" idx="2"/>
          </p:cNvCxnSpPr>
          <p:nvPr/>
        </p:nvCxnSpPr>
        <p:spPr>
          <a:xfrm>
            <a:off x="6482993" y="3429000"/>
            <a:ext cx="1400515" cy="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775126" y="3595821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65mm</a:t>
            </a:r>
            <a:endParaRPr lang="zh-CN" altLang="en-US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2926080" y="2906302"/>
            <a:ext cx="0" cy="1078787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883629" y="2906302"/>
            <a:ext cx="0" cy="1078787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2" idx="1"/>
            <a:endCxn id="10" idx="1"/>
          </p:cNvCxnSpPr>
          <p:nvPr/>
        </p:nvCxnSpPr>
        <p:spPr>
          <a:xfrm>
            <a:off x="2954530" y="3428999"/>
            <a:ext cx="929101" cy="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3001389" y="356519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30mm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35013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、视觉方案配置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9865" y="1305560"/>
          <a:ext cx="11811635" cy="471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515"/>
                <a:gridCol w="1831975"/>
                <a:gridCol w="2804795"/>
                <a:gridCol w="904240"/>
                <a:gridCol w="867410"/>
                <a:gridCol w="2067560"/>
                <a:gridCol w="2009140"/>
              </a:tblGrid>
              <a:tr h="6661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C4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windowsV21</a:t>
                      </a:r>
                      <a:endParaRPr lang="en-US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15.6</a:t>
                      </a:r>
                      <a:r>
                        <a:rPr lang="zh-CN" altLang="en-US" sz="1800" dirty="0"/>
                        <a:t>寸</a:t>
                      </a:r>
                      <a:endParaRPr lang="zh-CN" altLang="en-US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9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BSY-CA016-10GM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160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万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镜头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GCO-260612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倍远心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棱镜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10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*</a:t>
                      </a: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10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*</a:t>
                      </a: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10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棱镜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BSY-01-SPL0859-B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BSY-01-CPL0520A-4TD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路数字控制器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0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通讯方式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</a:t>
                      </a: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相机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794510"/>
            <a:ext cx="7644765" cy="32696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镜头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84" y="1471234"/>
            <a:ext cx="5614631" cy="413270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光源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462" y="1707786"/>
            <a:ext cx="8643045" cy="313658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88025" y="1013153"/>
            <a:ext cx="3285489" cy="4715182"/>
            <a:chOff x="5323982" y="1721787"/>
            <a:chExt cx="2718513" cy="3129268"/>
          </a:xfrm>
        </p:grpSpPr>
        <p:sp>
          <p:nvSpPr>
            <p:cNvPr id="15" name="TextBox 2"/>
            <p:cNvSpPr>
              <a:spLocks noChangeArrowheads="1"/>
            </p:cNvSpPr>
            <p:nvPr/>
          </p:nvSpPr>
          <p:spPr bwMode="auto">
            <a:xfrm>
              <a:off x="6068180" y="1779726"/>
              <a:ext cx="1158240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3" name="TextBox 2"/>
            <p:cNvSpPr>
              <a:spLocks noChangeArrowheads="1"/>
            </p:cNvSpPr>
            <p:nvPr/>
          </p:nvSpPr>
          <p:spPr bwMode="auto">
            <a:xfrm>
              <a:off x="6070601" y="2324843"/>
              <a:ext cx="1524238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设备外形及尺寸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0" name="TextBox 2"/>
            <p:cNvSpPr>
              <a:spLocks noChangeArrowheads="1"/>
            </p:cNvSpPr>
            <p:nvPr/>
          </p:nvSpPr>
          <p:spPr bwMode="auto">
            <a:xfrm>
              <a:off x="6067974" y="2892500"/>
              <a:ext cx="1974521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设备组成及动作流程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3" name="TextBox 2"/>
            <p:cNvSpPr>
              <a:spLocks noChangeArrowheads="1"/>
            </p:cNvSpPr>
            <p:nvPr/>
          </p:nvSpPr>
          <p:spPr bwMode="auto">
            <a:xfrm>
              <a:off x="6070394" y="3441273"/>
              <a:ext cx="95186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6" name="TextBox 2"/>
            <p:cNvSpPr>
              <a:spLocks noChangeArrowheads="1"/>
            </p:cNvSpPr>
            <p:nvPr/>
          </p:nvSpPr>
          <p:spPr bwMode="auto">
            <a:xfrm>
              <a:off x="6075855" y="3990088"/>
              <a:ext cx="1572576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视觉方案配置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" name="TextBox 2"/>
            <p:cNvSpPr>
              <a:spLocks noChangeArrowheads="1"/>
            </p:cNvSpPr>
            <p:nvPr/>
          </p:nvSpPr>
          <p:spPr bwMode="auto">
            <a:xfrm>
              <a:off x="6086363" y="4547209"/>
              <a:ext cx="1562068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视觉硬件图纸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341138" y="172178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341138" y="2824606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5341138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  <p:sp>
          <p:nvSpPr>
            <p:cNvPr id="67" name="矩形: 圆角 66"/>
            <p:cNvSpPr/>
            <p:nvPr/>
          </p:nvSpPr>
          <p:spPr>
            <a:xfrm>
              <a:off x="5323982" y="4491055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6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源于视觉，不止视觉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1050" y="908685"/>
          <a:ext cx="10630535" cy="504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/>
                <a:gridCol w="360680"/>
                <a:gridCol w="288290"/>
                <a:gridCol w="2843530"/>
                <a:gridCol w="5621020"/>
              </a:tblGrid>
              <a:tr h="4864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2022091701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910"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22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检针机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39751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274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      1s/20pcs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582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r>
                        <a:rPr lang="zh-CN" altLang="en-US" sz="1800" u="none" strike="noStrike" dirty="0">
                          <a:effectLst/>
                        </a:rPr>
                        <a:t>通过棱镜折射检测针头缺陷及通孔</a:t>
                      </a:r>
                      <a:endParaRPr lang="zh-CN" altLang="en-US" sz="180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955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针头倒针</a:t>
                      </a:r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352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针头倒钩</a:t>
                      </a:r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针头圆润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通孔堵塞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通孔毛刺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46252" y="1008322"/>
            <a:ext cx="3473406" cy="26050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814445" y="514985"/>
            <a:ext cx="7057390" cy="101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85160" y="654050"/>
            <a:ext cx="5821594" cy="540000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381635" y="263525"/>
            <a:ext cx="33604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、设备外形尺寸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69061" y="5936012"/>
            <a:ext cx="725487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5080" indent="0">
              <a:lnSpc>
                <a:spcPct val="100000"/>
              </a:lnSpc>
              <a:spcBef>
                <a:spcPts val="105"/>
              </a:spcBef>
              <a:buFont typeface="Wingdings" panose="05000000000000000000"/>
              <a:buNone/>
              <a:tabLst>
                <a:tab pos="297815" algn="l"/>
                <a:tab pos="298450" algn="l"/>
              </a:tabLst>
            </a:pPr>
            <a:r>
              <a:rPr lang="zh-CN" altLang="en-US" sz="1600" dirty="0" smtClean="0">
                <a:latin typeface="+mn-ea"/>
                <a:cs typeface="思源黑体" panose="020B0400000000000000" charset="-122"/>
                <a:sym typeface="+mn-ea"/>
              </a:rPr>
              <a:t>说明：</a:t>
            </a:r>
            <a:r>
              <a:rPr lang="zh-CN" sz="1600" dirty="0">
                <a:latin typeface="+mn-ea"/>
                <a:cs typeface="+mn-ea"/>
                <a:sym typeface="+mn-ea"/>
              </a:rPr>
              <a:t>设备总占地约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1310</a:t>
            </a:r>
            <a:r>
              <a:rPr lang="zh-CN" sz="1600" dirty="0">
                <a:latin typeface="+mn-ea"/>
                <a:cs typeface="+mn-ea"/>
                <a:sym typeface="+mn-ea"/>
              </a:rPr>
              <a:t>mm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*610*1735</a:t>
            </a:r>
            <a:r>
              <a:rPr lang="zh-CN" sz="1600" dirty="0">
                <a:latin typeface="+mn-ea"/>
                <a:cs typeface="+mn-ea"/>
                <a:sym typeface="+mn-ea"/>
              </a:rPr>
              <a:t>mm。具体尺寸以实际设计为准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。</a:t>
            </a:r>
            <a:endParaRPr lang="zh-CN" altLang="en-US" sz="1600" dirty="0">
              <a:latin typeface="+mn-ea"/>
              <a:cs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3175" y="368935"/>
            <a:ext cx="4566463" cy="6120000"/>
          </a:xfrm>
          <a:prstGeom prst="rect">
            <a:avLst/>
          </a:prstGeom>
        </p:spPr>
      </p:pic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5502275" y="514985"/>
            <a:ext cx="5369560" cy="101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483679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设备组成及动作流程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线形标注 2 12"/>
          <p:cNvSpPr/>
          <p:nvPr/>
        </p:nvSpPr>
        <p:spPr>
          <a:xfrm>
            <a:off x="2479040" y="908685"/>
            <a:ext cx="1111250" cy="416560"/>
          </a:xfrm>
          <a:prstGeom prst="borderCallout2">
            <a:avLst>
              <a:gd name="adj1" fmla="val 50609"/>
              <a:gd name="adj2" fmla="val 98742"/>
              <a:gd name="adj3" fmla="val 49847"/>
              <a:gd name="adj4" fmla="val 115142"/>
              <a:gd name="adj5" fmla="val 142530"/>
              <a:gd name="adj6" fmla="val 185142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1400" dirty="0" smtClean="0">
                <a:solidFill>
                  <a:schemeClr val="tx1"/>
                </a:solidFill>
                <a:sym typeface="+mn-ea"/>
              </a:rPr>
              <a:t>进料仓组件</a:t>
            </a:r>
            <a:endParaRPr lang="zh-CN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4" name="线形标注 2 13"/>
          <p:cNvSpPr/>
          <p:nvPr/>
        </p:nvSpPr>
        <p:spPr>
          <a:xfrm>
            <a:off x="2479040" y="1851660"/>
            <a:ext cx="1111250" cy="416560"/>
          </a:xfrm>
          <a:prstGeom prst="borderCallout2">
            <a:avLst>
              <a:gd name="adj1" fmla="val 50609"/>
              <a:gd name="adj2" fmla="val 98742"/>
              <a:gd name="adj3" fmla="val 49847"/>
              <a:gd name="adj4" fmla="val 115142"/>
              <a:gd name="adj5" fmla="val 108231"/>
              <a:gd name="adj6" fmla="val 248571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1400" dirty="0" smtClean="0">
                <a:solidFill>
                  <a:schemeClr val="tx1"/>
                </a:solidFill>
                <a:sym typeface="+mn-ea"/>
              </a:rPr>
              <a:t>主传动组件</a:t>
            </a:r>
            <a:endParaRPr lang="zh-CN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5" name="线形标注 2 14"/>
          <p:cNvSpPr/>
          <p:nvPr/>
        </p:nvSpPr>
        <p:spPr>
          <a:xfrm>
            <a:off x="7372985" y="1325245"/>
            <a:ext cx="1271905" cy="416560"/>
          </a:xfrm>
          <a:prstGeom prst="borderCallout2">
            <a:avLst>
              <a:gd name="adj1" fmla="val 48323"/>
              <a:gd name="adj2" fmla="val -2400"/>
              <a:gd name="adj3" fmla="val 49847"/>
              <a:gd name="adj4" fmla="val -17714"/>
              <a:gd name="adj5" fmla="val 76219"/>
              <a:gd name="adj6" fmla="val -146280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1400" dirty="0" smtClean="0">
                <a:solidFill>
                  <a:schemeClr val="tx1"/>
                </a:solidFill>
                <a:sym typeface="+mn-ea"/>
              </a:rPr>
              <a:t>视觉检测组件</a:t>
            </a:r>
            <a:endParaRPr lang="zh-CN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6" name="线形标注 2 15"/>
          <p:cNvSpPr/>
          <p:nvPr/>
        </p:nvSpPr>
        <p:spPr>
          <a:xfrm>
            <a:off x="7382510" y="725170"/>
            <a:ext cx="1271905" cy="416560"/>
          </a:xfrm>
          <a:prstGeom prst="borderCallout2">
            <a:avLst>
              <a:gd name="adj1" fmla="val 48323"/>
              <a:gd name="adj2" fmla="val -2400"/>
              <a:gd name="adj3" fmla="val 49847"/>
              <a:gd name="adj4" fmla="val -17714"/>
              <a:gd name="adj5" fmla="val 71646"/>
              <a:gd name="adj6" fmla="val -128307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1400" dirty="0" smtClean="0">
                <a:solidFill>
                  <a:schemeClr val="tx1"/>
                </a:solidFill>
                <a:sym typeface="+mn-ea"/>
              </a:rPr>
              <a:t>视觉调节组件</a:t>
            </a:r>
            <a:endParaRPr lang="zh-CN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" name="线形标注 2 16"/>
          <p:cNvSpPr/>
          <p:nvPr/>
        </p:nvSpPr>
        <p:spPr>
          <a:xfrm>
            <a:off x="8096885" y="2011045"/>
            <a:ext cx="1271905" cy="416560"/>
          </a:xfrm>
          <a:prstGeom prst="borderCallout2">
            <a:avLst>
              <a:gd name="adj1" fmla="val 48323"/>
              <a:gd name="adj2" fmla="val -2400"/>
              <a:gd name="adj3" fmla="val 49847"/>
              <a:gd name="adj4" fmla="val -17714"/>
              <a:gd name="adj5" fmla="val 137957"/>
              <a:gd name="adj6" fmla="val -172491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1400" dirty="0" smtClean="0">
                <a:solidFill>
                  <a:schemeClr val="tx1"/>
                </a:solidFill>
                <a:sym typeface="+mn-ea"/>
              </a:rPr>
              <a:t>渐进堆叠组件</a:t>
            </a:r>
            <a:endParaRPr lang="zh-CN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8" name="线形标注 2 17"/>
          <p:cNvSpPr/>
          <p:nvPr/>
        </p:nvSpPr>
        <p:spPr>
          <a:xfrm>
            <a:off x="8096885" y="3913505"/>
            <a:ext cx="1271905" cy="416560"/>
          </a:xfrm>
          <a:prstGeom prst="borderCallout2">
            <a:avLst>
              <a:gd name="adj1" fmla="val 48323"/>
              <a:gd name="adj2" fmla="val -2400"/>
              <a:gd name="adj3" fmla="val 49847"/>
              <a:gd name="adj4" fmla="val -17714"/>
              <a:gd name="adj5" fmla="val -177591"/>
              <a:gd name="adj6" fmla="val -173240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1400" dirty="0" smtClean="0">
                <a:solidFill>
                  <a:schemeClr val="tx1"/>
                </a:solidFill>
                <a:sym typeface="+mn-ea"/>
              </a:rPr>
              <a:t>环形料仓组件</a:t>
            </a:r>
            <a:endParaRPr lang="zh-CN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线形标注 2 18"/>
          <p:cNvSpPr/>
          <p:nvPr/>
        </p:nvSpPr>
        <p:spPr>
          <a:xfrm>
            <a:off x="2393950" y="3439795"/>
            <a:ext cx="1196340" cy="416560"/>
          </a:xfrm>
          <a:prstGeom prst="borderCallout2">
            <a:avLst>
              <a:gd name="adj1" fmla="val 50609"/>
              <a:gd name="adj2" fmla="val 97953"/>
              <a:gd name="adj3" fmla="val 49847"/>
              <a:gd name="adj4" fmla="val 117074"/>
              <a:gd name="adj5" fmla="val -312500"/>
              <a:gd name="adj6" fmla="val 272341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dirty="0" smtClean="0">
                <a:solidFill>
                  <a:schemeClr val="tx1"/>
                </a:solidFill>
                <a:sym typeface="+mn-ea"/>
              </a:rPr>
              <a:t>NG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剔除</a:t>
            </a:r>
            <a:r>
              <a:rPr lang="zh-CN" sz="1400" dirty="0" smtClean="0">
                <a:solidFill>
                  <a:schemeClr val="tx1"/>
                </a:solidFill>
                <a:sym typeface="+mn-ea"/>
              </a:rPr>
              <a:t>组件</a:t>
            </a:r>
            <a:endParaRPr lang="zh-CN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0" name="线形标注 2 19"/>
          <p:cNvSpPr/>
          <p:nvPr/>
        </p:nvSpPr>
        <p:spPr>
          <a:xfrm>
            <a:off x="8096885" y="3023235"/>
            <a:ext cx="1271905" cy="416560"/>
          </a:xfrm>
          <a:prstGeom prst="borderCallout2">
            <a:avLst>
              <a:gd name="adj1" fmla="val 48323"/>
              <a:gd name="adj2" fmla="val -2400"/>
              <a:gd name="adj3" fmla="val 49847"/>
              <a:gd name="adj4" fmla="val -17714"/>
              <a:gd name="adj5" fmla="val -83841"/>
              <a:gd name="adj6" fmla="val -97603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1400" dirty="0" smtClean="0">
                <a:solidFill>
                  <a:schemeClr val="tx1"/>
                </a:solidFill>
                <a:sym typeface="+mn-ea"/>
              </a:rPr>
              <a:t>人机界面组件</a:t>
            </a:r>
            <a:endParaRPr lang="zh-CN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1" name="线形标注 2 20"/>
          <p:cNvSpPr/>
          <p:nvPr/>
        </p:nvSpPr>
        <p:spPr>
          <a:xfrm>
            <a:off x="8096885" y="5099685"/>
            <a:ext cx="2348230" cy="416560"/>
          </a:xfrm>
          <a:prstGeom prst="borderCallout2">
            <a:avLst>
              <a:gd name="adj1" fmla="val 48323"/>
              <a:gd name="adj2" fmla="val -2400"/>
              <a:gd name="adj3" fmla="val 49847"/>
              <a:gd name="adj4" fmla="val -17714"/>
              <a:gd name="adj5" fmla="val -3810"/>
              <a:gd name="adj6" fmla="val -29015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1400" dirty="0" smtClean="0">
                <a:solidFill>
                  <a:schemeClr val="tx1"/>
                </a:solidFill>
                <a:sym typeface="+mn-ea"/>
              </a:rPr>
              <a:t>机架组件</a:t>
            </a:r>
            <a:r>
              <a:rPr lang="en-US" altLang="zh-CN" sz="1400" dirty="0" smtClean="0">
                <a:solidFill>
                  <a:schemeClr val="tx1"/>
                </a:solidFill>
                <a:sym typeface="+mn-ea"/>
              </a:rPr>
              <a:t>-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内含电气控制柜</a:t>
            </a:r>
            <a:endParaRPr lang="zh-CN" altLang="en-US" sz="1400" dirty="0" smtClean="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2360" y="772795"/>
            <a:ext cx="7447817" cy="5400000"/>
          </a:xfrm>
          <a:prstGeom prst="rect">
            <a:avLst/>
          </a:prstGeom>
        </p:spPr>
      </p:pic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5149850" y="514985"/>
            <a:ext cx="5721985" cy="101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458851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设备组成及动作流程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线形标注 2 45"/>
          <p:cNvSpPr/>
          <p:nvPr/>
        </p:nvSpPr>
        <p:spPr>
          <a:xfrm>
            <a:off x="1726757" y="1220407"/>
            <a:ext cx="1626235" cy="653097"/>
          </a:xfrm>
          <a:prstGeom prst="borderCallout2">
            <a:avLst>
              <a:gd name="adj1" fmla="val 103144"/>
              <a:gd name="adj2" fmla="val 36166"/>
              <a:gd name="adj3" fmla="val 225954"/>
              <a:gd name="adj4" fmla="val 56855"/>
              <a:gd name="adj5" fmla="val 309480"/>
              <a:gd name="adj6" fmla="val 67741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dirty="0" smtClean="0">
                <a:solidFill>
                  <a:schemeClr val="tx1"/>
                </a:solidFill>
                <a:sym typeface="+mn-ea"/>
              </a:rPr>
              <a:t>Step1 : </a:t>
            </a:r>
            <a:r>
              <a:rPr lang="zh-CN" sz="1400" dirty="0" smtClean="0">
                <a:solidFill>
                  <a:schemeClr val="tx1"/>
                </a:solidFill>
                <a:sym typeface="+mn-ea"/>
              </a:rPr>
              <a:t>人工将对应规格的针头放入进料仓</a:t>
            </a:r>
            <a:endParaRPr lang="zh-CN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线形标注 2 2"/>
          <p:cNvSpPr/>
          <p:nvPr/>
        </p:nvSpPr>
        <p:spPr>
          <a:xfrm>
            <a:off x="593725" y="3231515"/>
            <a:ext cx="1626870" cy="889635"/>
          </a:xfrm>
          <a:prstGeom prst="borderCallout2">
            <a:avLst>
              <a:gd name="adj1" fmla="val 50665"/>
              <a:gd name="adj2" fmla="val 98231"/>
              <a:gd name="adj3" fmla="val 50107"/>
              <a:gd name="adj4" fmla="val 128883"/>
              <a:gd name="adj5" fmla="val 98786"/>
              <a:gd name="adj6" fmla="val 240515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dirty="0" smtClean="0">
                <a:solidFill>
                  <a:schemeClr val="tx1"/>
                </a:solidFill>
                <a:sym typeface="+mn-ea"/>
              </a:rPr>
              <a:t>Step2 : </a:t>
            </a:r>
            <a:r>
              <a:rPr lang="zh-CN" sz="1400" dirty="0" smtClean="0">
                <a:solidFill>
                  <a:schemeClr val="tx1"/>
                </a:solidFill>
                <a:sym typeface="+mn-ea"/>
              </a:rPr>
              <a:t>设备运行，转动盘旋转，料仓上的针依次落入转动盘对应料槽</a:t>
            </a:r>
            <a:endParaRPr lang="zh-CN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线形标注 2 3"/>
          <p:cNvSpPr/>
          <p:nvPr/>
        </p:nvSpPr>
        <p:spPr>
          <a:xfrm>
            <a:off x="1726565" y="4411345"/>
            <a:ext cx="1626235" cy="976630"/>
          </a:xfrm>
          <a:prstGeom prst="borderCallout2">
            <a:avLst>
              <a:gd name="adj1" fmla="val 50665"/>
              <a:gd name="adj2" fmla="val 100573"/>
              <a:gd name="adj3" fmla="val 51430"/>
              <a:gd name="adj4" fmla="val 173994"/>
              <a:gd name="adj5" fmla="val -101105"/>
              <a:gd name="adj6" fmla="val 184303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dirty="0" smtClean="0">
                <a:solidFill>
                  <a:schemeClr val="tx1"/>
                </a:solidFill>
                <a:sym typeface="+mn-ea"/>
              </a:rPr>
              <a:t>Step3 : </a:t>
            </a:r>
            <a:r>
              <a:rPr lang="zh-CN" sz="1400" dirty="0" smtClean="0">
                <a:solidFill>
                  <a:schemeClr val="tx1"/>
                </a:solidFill>
                <a:sym typeface="+mn-ea"/>
              </a:rPr>
              <a:t>导向板，转动盘带动针流过此工位，针的尾部被导向对齐</a:t>
            </a:r>
            <a:endParaRPr lang="zh-CN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线形标注 2 5"/>
          <p:cNvSpPr/>
          <p:nvPr/>
        </p:nvSpPr>
        <p:spPr>
          <a:xfrm>
            <a:off x="6508115" y="896620"/>
            <a:ext cx="1626235" cy="757555"/>
          </a:xfrm>
          <a:prstGeom prst="borderCallout2">
            <a:avLst>
              <a:gd name="adj1" fmla="val 50650"/>
              <a:gd name="adj2" fmla="val 1600"/>
              <a:gd name="adj3" fmla="val 54356"/>
              <a:gd name="adj4" fmla="val -21632"/>
              <a:gd name="adj5" fmla="val 198244"/>
              <a:gd name="adj6" fmla="val -73994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dirty="0" smtClean="0">
                <a:solidFill>
                  <a:schemeClr val="tx1"/>
                </a:solidFill>
                <a:sym typeface="+mn-ea"/>
              </a:rPr>
              <a:t>Step4 :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针头进入检测工位，视觉拍照并判别</a:t>
            </a:r>
            <a:r>
              <a:rPr lang="en-US" altLang="zh-CN" sz="1400" dirty="0" smtClean="0">
                <a:solidFill>
                  <a:schemeClr val="tx1"/>
                </a:solidFill>
                <a:sym typeface="+mn-ea"/>
              </a:rPr>
              <a:t>OK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或</a:t>
            </a:r>
            <a:r>
              <a:rPr lang="en-US" altLang="zh-CN" sz="1400" dirty="0" smtClean="0">
                <a:solidFill>
                  <a:schemeClr val="tx1"/>
                </a:solidFill>
                <a:sym typeface="+mn-ea"/>
              </a:rPr>
              <a:t>NG</a:t>
            </a:r>
            <a:endParaRPr lang="en-US" altLang="zh-CN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线形标注 2 6"/>
          <p:cNvSpPr/>
          <p:nvPr/>
        </p:nvSpPr>
        <p:spPr>
          <a:xfrm>
            <a:off x="7117715" y="1778000"/>
            <a:ext cx="1967865" cy="369570"/>
          </a:xfrm>
          <a:prstGeom prst="borderCallout2">
            <a:avLst>
              <a:gd name="adj1" fmla="val 50650"/>
              <a:gd name="adj2" fmla="val 1600"/>
              <a:gd name="adj3" fmla="val 54356"/>
              <a:gd name="adj4" fmla="val -21632"/>
              <a:gd name="adj5" fmla="val 474570"/>
              <a:gd name="adj6" fmla="val -65859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dirty="0" smtClean="0">
                <a:solidFill>
                  <a:schemeClr val="tx1"/>
                </a:solidFill>
                <a:sym typeface="+mn-ea"/>
              </a:rPr>
              <a:t>Step5 : NG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品剔除工位</a:t>
            </a:r>
            <a:endParaRPr lang="zh-CN" altLang="en-US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线形标注 2 7"/>
          <p:cNvSpPr/>
          <p:nvPr/>
        </p:nvSpPr>
        <p:spPr>
          <a:xfrm>
            <a:off x="7517765" y="2225675"/>
            <a:ext cx="1567815" cy="369570"/>
          </a:xfrm>
          <a:prstGeom prst="borderCallout2">
            <a:avLst>
              <a:gd name="adj1" fmla="val 50650"/>
              <a:gd name="adj2" fmla="val 1600"/>
              <a:gd name="adj3" fmla="val 54356"/>
              <a:gd name="adj4" fmla="val -21632"/>
              <a:gd name="adj5" fmla="val 363745"/>
              <a:gd name="adj6" fmla="val -93762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dirty="0" smtClean="0">
                <a:solidFill>
                  <a:schemeClr val="tx1"/>
                </a:solidFill>
                <a:sym typeface="+mn-ea"/>
              </a:rPr>
              <a:t>Step6 :OK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品计数</a:t>
            </a:r>
            <a:endParaRPr lang="zh-CN" altLang="en-US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0" name="线形标注 2 9"/>
          <p:cNvSpPr/>
          <p:nvPr/>
        </p:nvSpPr>
        <p:spPr>
          <a:xfrm>
            <a:off x="9820275" y="2225675"/>
            <a:ext cx="1339850" cy="492760"/>
          </a:xfrm>
          <a:prstGeom prst="borderCallout2">
            <a:avLst>
              <a:gd name="adj1" fmla="val 50650"/>
              <a:gd name="adj2" fmla="val 1600"/>
              <a:gd name="adj3" fmla="val 124484"/>
              <a:gd name="adj4" fmla="val -52464"/>
              <a:gd name="adj5" fmla="val 410180"/>
              <a:gd name="adj6" fmla="val -258530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dirty="0" smtClean="0">
                <a:solidFill>
                  <a:schemeClr val="tx1"/>
                </a:solidFill>
                <a:sym typeface="+mn-ea"/>
              </a:rPr>
              <a:t>Step7 :OK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品渐进堆叠中转仓</a:t>
            </a:r>
            <a:endParaRPr lang="zh-CN" altLang="en-US" sz="14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" name="线形标注 2 10"/>
          <p:cNvSpPr/>
          <p:nvPr/>
        </p:nvSpPr>
        <p:spPr>
          <a:xfrm>
            <a:off x="9820275" y="3073400"/>
            <a:ext cx="2033905" cy="1338580"/>
          </a:xfrm>
          <a:prstGeom prst="borderCallout2">
            <a:avLst>
              <a:gd name="adj1" fmla="val 50687"/>
              <a:gd name="adj2" fmla="val -2154"/>
              <a:gd name="adj3" fmla="val 89421"/>
              <a:gd name="adj4" fmla="val -21292"/>
              <a:gd name="adj5" fmla="val 171157"/>
              <a:gd name="adj6" fmla="val -171339"/>
            </a:avLst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dirty="0" smtClean="0">
                <a:solidFill>
                  <a:schemeClr val="tx1"/>
                </a:solidFill>
                <a:sym typeface="+mn-ea"/>
              </a:rPr>
              <a:t>Step8 :OK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品环形出料仓对应工位顶升（</a:t>
            </a:r>
            <a:r>
              <a:rPr lang="en-US" altLang="zh-CN" sz="1400" dirty="0" smtClean="0">
                <a:solidFill>
                  <a:schemeClr val="tx1"/>
                </a:solidFill>
                <a:sym typeface="+mn-ea"/>
              </a:rPr>
              <a:t>16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个），中转仓卸料至对应料仓，料仓下降到位后切换工位，人工将检测合格品捆包拿出</a:t>
            </a:r>
            <a:endParaRPr lang="zh-CN" altLang="en-US" sz="1400" dirty="0" smtClean="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0817" y="908685"/>
          <a:ext cx="10830608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倒针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斑点检测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实物判定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4" y="2176930"/>
            <a:ext cx="4423916" cy="33179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253" y="2176930"/>
            <a:ext cx="4817981" cy="33179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、视觉说明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0817" y="908685"/>
          <a:ext cx="10830608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倒钩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2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直线的角度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倒角大于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10°</a:t>
                      </a:r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（相机侧面成像）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4" y="2176930"/>
            <a:ext cx="4423916" cy="33179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59" y="2176930"/>
            <a:ext cx="5415638" cy="33179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、视觉说明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0817" y="908685"/>
          <a:ext cx="10830608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针头圆润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点点距离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缺失大于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0.2mm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4" y="2176930"/>
            <a:ext cx="4423916" cy="33179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81" y="2176930"/>
            <a:ext cx="5227863" cy="33179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1.xml><?xml version="1.0" encoding="utf-8"?>
<p:tagLst xmlns:p="http://schemas.openxmlformats.org/presentationml/2006/main">
  <p:tag name="KSO_WM_FULL_TEXT_BEAUTIFY_COPY_ID" val="3"/>
</p:tagLst>
</file>

<file path=ppt/tags/tag10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3.xml><?xml version="1.0" encoding="utf-8"?>
<p:tagLst xmlns:p="http://schemas.openxmlformats.org/presentationml/2006/main">
  <p:tag name="KSO_WM_FULL_TEXT_BEAUTIFY_COPY_ID" val="3"/>
</p:tagLst>
</file>

<file path=ppt/tags/tag10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5.xml><?xml version="1.0" encoding="utf-8"?>
<p:tagLst xmlns:p="http://schemas.openxmlformats.org/presentationml/2006/main">
  <p:tag name="KSO_WM_FULL_TEXT_BEAUTIFY_COPY_ID" val="3"/>
</p:tagLst>
</file>

<file path=ppt/tags/tag106.xml><?xml version="1.0" encoding="utf-8"?>
<p:tagLst xmlns:p="http://schemas.openxmlformats.org/presentationml/2006/main">
  <p:tag name="KSO_WM_FULL_TEXT_BEAUTIFY_COPY_ID" val="10"/>
</p:tagLst>
</file>

<file path=ppt/tags/tag107.xml><?xml version="1.0" encoding="utf-8"?>
<p:tagLst xmlns:p="http://schemas.openxmlformats.org/presentationml/2006/main">
  <p:tag name="KSO_WM_UNIT_TABLE_BEAUTIFY" val="smartTable{cf37d5f8-f551-4dff-90ff-9dd85a95a8da}"/>
</p:tagLst>
</file>

<file path=ppt/tags/tag10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9.xml><?xml version="1.0" encoding="utf-8"?>
<p:tagLst xmlns:p="http://schemas.openxmlformats.org/presentationml/2006/main">
  <p:tag name="KSO_WM_FULL_TEXT_BEAUTIFY_COPY_ID" val="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FULL_TEXT_BEAUTIFY_COPY_ID" val="10"/>
</p:tagLst>
</file>

<file path=ppt/tags/tag111.xml><?xml version="1.0" encoding="utf-8"?>
<p:tagLst xmlns:p="http://schemas.openxmlformats.org/presentationml/2006/main">
  <p:tag name="KSO_WM_UNIT_TABLE_BEAUTIFY" val="smartTable{cf37d5f8-f551-4dff-90ff-9dd85a95a8da}"/>
</p:tagLst>
</file>

<file path=ppt/tags/tag11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3.xml><?xml version="1.0" encoding="utf-8"?>
<p:tagLst xmlns:p="http://schemas.openxmlformats.org/presentationml/2006/main">
  <p:tag name="KSO_WM_FULL_TEXT_BEAUTIFY_COPY_ID" val="3"/>
</p:tagLst>
</file>

<file path=ppt/tags/tag114.xml><?xml version="1.0" encoding="utf-8"?>
<p:tagLst xmlns:p="http://schemas.openxmlformats.org/presentationml/2006/main">
  <p:tag name="KSO_WM_FULL_TEXT_BEAUTIFY_COPY_ID" val="10"/>
</p:tagLst>
</file>

<file path=ppt/tags/tag115.xml><?xml version="1.0" encoding="utf-8"?>
<p:tagLst xmlns:p="http://schemas.openxmlformats.org/presentationml/2006/main">
  <p:tag name="KSO_WM_UNIT_TABLE_BEAUTIFY" val="smartTable{cf37d5f8-f551-4dff-90ff-9dd85a95a8da}"/>
</p:tagLst>
</file>

<file path=ppt/tags/tag11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7.xml><?xml version="1.0" encoding="utf-8"?>
<p:tagLst xmlns:p="http://schemas.openxmlformats.org/presentationml/2006/main">
  <p:tag name="KSO_WM_FULL_TEXT_BEAUTIFY_COPY_ID" val="3"/>
</p:tagLst>
</file>

<file path=ppt/tags/tag118.xml><?xml version="1.0" encoding="utf-8"?>
<p:tagLst xmlns:p="http://schemas.openxmlformats.org/presentationml/2006/main">
  <p:tag name="KSO_WM_FULL_TEXT_BEAUTIFY_COPY_ID" val="10"/>
</p:tagLst>
</file>

<file path=ppt/tags/tag119.xml><?xml version="1.0" encoding="utf-8"?>
<p:tagLst xmlns:p="http://schemas.openxmlformats.org/presentationml/2006/main">
  <p:tag name="KSO_WM_UNIT_TABLE_BEAUTIFY" val="smartTable{cf37d5f8-f551-4dff-90ff-9dd85a95a8da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1.xml><?xml version="1.0" encoding="utf-8"?>
<p:tagLst xmlns:p="http://schemas.openxmlformats.org/presentationml/2006/main">
  <p:tag name="KSO_WM_FULL_TEXT_BEAUTIFY_COPY_ID" val="3"/>
</p:tagLst>
</file>

<file path=ppt/tags/tag122.xml><?xml version="1.0" encoding="utf-8"?>
<p:tagLst xmlns:p="http://schemas.openxmlformats.org/presentationml/2006/main">
  <p:tag name="KSO_WM_FULL_TEXT_BEAUTIFY_COPY_ID" val="10"/>
</p:tagLst>
</file>

<file path=ppt/tags/tag123.xml><?xml version="1.0" encoding="utf-8"?>
<p:tagLst xmlns:p="http://schemas.openxmlformats.org/presentationml/2006/main">
  <p:tag name="KSO_WM_UNIT_TABLE_BEAUTIFY" val="smartTable{cf37d5f8-f551-4dff-90ff-9dd85a95a8da}"/>
</p:tagLst>
</file>

<file path=ppt/tags/tag12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5.xml><?xml version="1.0" encoding="utf-8"?>
<p:tagLst xmlns:p="http://schemas.openxmlformats.org/presentationml/2006/main">
  <p:tag name="KSO_WM_FULL_TEXT_BEAUTIFY_COPY_ID" val="3"/>
</p:tagLst>
</file>

<file path=ppt/tags/tag126.xml><?xml version="1.0" encoding="utf-8"?>
<p:tagLst xmlns:p="http://schemas.openxmlformats.org/presentationml/2006/main">
  <p:tag name="KSO_WM_FULL_TEXT_BEAUTIFY_COPY_ID" val="10"/>
</p:tagLst>
</file>

<file path=ppt/tags/tag127.xml><?xml version="1.0" encoding="utf-8"?>
<p:tagLst xmlns:p="http://schemas.openxmlformats.org/presentationml/2006/main">
  <p:tag name="KSO_WM_UNIT_TABLE_BEAUTIFY" val="smartTable{df0d8998-f4f3-46d2-b5a2-ea0aece305d1}"/>
  <p:tag name="TABLE_ENDDRAG_ORIGIN_RECT" val="706*419"/>
  <p:tag name="TABLE_ENDDRAG_RECT" val="118*71*706*419"/>
</p:tagLst>
</file>

<file path=ppt/tags/tag12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9.xml><?xml version="1.0" encoding="utf-8"?>
<p:tagLst xmlns:p="http://schemas.openxmlformats.org/presentationml/2006/main">
  <p:tag name="KSO_WM_FULL_TEXT_BEAUTIFY_COPY_ID" val="3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1.xml><?xml version="1.0" encoding="utf-8"?>
<p:tagLst xmlns:p="http://schemas.openxmlformats.org/presentationml/2006/main">
  <p:tag name="KSO_WM_FULL_TEXT_BEAUTIFY_COPY_ID" val="3"/>
</p:tagLst>
</file>

<file path=ppt/tags/tag13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3.xml><?xml version="1.0" encoding="utf-8"?>
<p:tagLst xmlns:p="http://schemas.openxmlformats.org/presentationml/2006/main">
  <p:tag name="KSO_WM_FULL_TEXT_BEAUTIFY_COPY_ID" val="3"/>
</p:tagLst>
</file>

<file path=ppt/tags/tag13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5.xml><?xml version="1.0" encoding="utf-8"?>
<p:tagLst xmlns:p="http://schemas.openxmlformats.org/presentationml/2006/main">
  <p:tag name="KSO_WM_FULL_TEXT_BEAUTIFY_COPY_ID" val="3"/>
</p:tagLst>
</file>

<file path=ppt/tags/tag136.xml><?xml version="1.0" encoding="utf-8"?>
<p:tagLst xmlns:p="http://schemas.openxmlformats.org/presentationml/2006/main">
  <p:tag name="KSO_WM_UNIT_TABLE_BEAUTIFY" val="smartTable{254daf79-d011-4d99-afef-c6e068268b0b}"/>
  <p:tag name="TABLE_ENDDRAG_ORIGIN_RECT" val="930*406"/>
  <p:tag name="TABLE_ENDDRAG_RECT" val="11*80*930*406"/>
</p:tagLst>
</file>

<file path=ppt/tags/tag13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8.xml><?xml version="1.0" encoding="utf-8"?>
<p:tagLst xmlns:p="http://schemas.openxmlformats.org/presentationml/2006/main">
  <p:tag name="KSO_WM_FULL_TEXT_BEAUTIFY_COPY_ID" val="3"/>
</p:tagLst>
</file>

<file path=ppt/tags/tag13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FULL_TEXT_BEAUTIFY_COPY_ID" val="3"/>
</p:tagLst>
</file>

<file path=ppt/tags/tag14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2.xml><?xml version="1.0" encoding="utf-8"?>
<p:tagLst xmlns:p="http://schemas.openxmlformats.org/presentationml/2006/main">
  <p:tag name="KSO_WM_FULL_TEXT_BEAUTIFY_COPY_ID" val="3"/>
</p:tagLst>
</file>

<file path=ppt/tags/tag14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5.xml><?xml version="1.0" encoding="utf-8"?>
<p:tagLst xmlns:p="http://schemas.openxmlformats.org/presentationml/2006/main">
  <p:tag name="COMMONDATA" val="eyJoZGlkIjoiY2ZjMWUzZmViYTEwYjYyMGRhMWM2OWExMjY2ODkzMjIifQ=="/>
  <p:tag name="KSO_WPP_MARK_KEY" val="88259b0d-3fad-4187-9d1d-537aa91153b1"/>
  <p:tag name="commondata" val="eyJoZGlkIjoiNTQwZmI4YTliYzc1OGM5MGJkYzZhODhjODY1MDE4ZjE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17"/>
</p:tagLst>
</file>

<file path=ppt/tags/tag73.xml><?xml version="1.0" encoding="utf-8"?>
<p:tagLst xmlns:p="http://schemas.openxmlformats.org/presentationml/2006/main">
  <p:tag name="KSO_WM_FULL_TEXT_BEAUTIFY_COPY_ID" val="10"/>
</p:tagLst>
</file>

<file path=ppt/tags/tag74.xml><?xml version="1.0" encoding="utf-8"?>
<p:tagLst xmlns:p="http://schemas.openxmlformats.org/presentationml/2006/main">
  <p:tag name="KSO_WM_FULL_TEXT_BEAUTIFY_COPY_ID" val="17"/>
</p:tagLst>
</file>

<file path=ppt/tags/tag75.xml><?xml version="1.0" encoding="utf-8"?>
<p:tagLst xmlns:p="http://schemas.openxmlformats.org/presentationml/2006/main">
  <p:tag name="KSO_WM_FULL_TEXT_BEAUTIFY_COPY_ID" val="17"/>
</p:tagLst>
</file>

<file path=ppt/tags/tag76.xml><?xml version="1.0" encoding="utf-8"?>
<p:tagLst xmlns:p="http://schemas.openxmlformats.org/presentationml/2006/main">
  <p:tag name="KSO_WM_FULL_TEXT_BEAUTIFY_COPY_ID" val="10"/>
</p:tagLst>
</file>

<file path=ppt/tags/tag77.xml><?xml version="1.0" encoding="utf-8"?>
<p:tagLst xmlns:p="http://schemas.openxmlformats.org/presentationml/2006/main">
  <p:tag name="KSO_WM_FULL_TEXT_BEAUTIFY_COPY_ID" val="17"/>
</p:tagLst>
</file>

<file path=ppt/tags/tag78.xml><?xml version="1.0" encoding="utf-8"?>
<p:tagLst xmlns:p="http://schemas.openxmlformats.org/presentationml/2006/main">
  <p:tag name="KSO_WM_FULL_TEXT_BEAUTIFY_COPY_ID" val="17"/>
</p:tagLst>
</file>

<file path=ppt/tags/tag79.xml><?xml version="1.0" encoding="utf-8"?>
<p:tagLst xmlns:p="http://schemas.openxmlformats.org/presentationml/2006/main">
  <p:tag name="KSO_WM_FULL_TEXT_BEAUTIFY_COPY_ID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17"/>
</p:tagLst>
</file>

<file path=ppt/tags/tag81.xml><?xml version="1.0" encoding="utf-8"?>
<p:tagLst xmlns:p="http://schemas.openxmlformats.org/presentationml/2006/main">
  <p:tag name="KSO_WM_FULL_TEXT_BEAUTIFY_COPY_ID" val="17"/>
</p:tagLst>
</file>

<file path=ppt/tags/tag82.xml><?xml version="1.0" encoding="utf-8"?>
<p:tagLst xmlns:p="http://schemas.openxmlformats.org/presentationml/2006/main">
  <p:tag name="KSO_WM_FULL_TEXT_BEAUTIFY_COPY_ID" val="10"/>
</p:tagLst>
</file>

<file path=ppt/tags/tag83.xml><?xml version="1.0" encoding="utf-8"?>
<p:tagLst xmlns:p="http://schemas.openxmlformats.org/presentationml/2006/main">
  <p:tag name="KSO_WM_FULL_TEXT_BEAUTIFY_COPY_ID" val="17"/>
</p:tagLst>
</file>

<file path=ppt/tags/tag84.xml><?xml version="1.0" encoding="utf-8"?>
<p:tagLst xmlns:p="http://schemas.openxmlformats.org/presentationml/2006/main">
  <p:tag name="KSO_WM_FULL_TEXT_BEAUTIFY_COPY_ID" val="17"/>
</p:tagLst>
</file>

<file path=ppt/tags/tag85.xml><?xml version="1.0" encoding="utf-8"?>
<p:tagLst xmlns:p="http://schemas.openxmlformats.org/presentationml/2006/main">
  <p:tag name="KSO_WM_FULL_TEXT_BEAUTIFY_COPY_ID" val="10"/>
</p:tagLst>
</file>

<file path=ppt/tags/tag86.xml><?xml version="1.0" encoding="utf-8"?>
<p:tagLst xmlns:p="http://schemas.openxmlformats.org/presentationml/2006/main">
  <p:tag name="KSO_WM_FULL_TEXT_BEAUTIFY_COPY_ID" val="17"/>
</p:tagLst>
</file>

<file path=ppt/tags/tag87.xml><?xml version="1.0" encoding="utf-8"?>
<p:tagLst xmlns:p="http://schemas.openxmlformats.org/presentationml/2006/main">
  <p:tag name="KSO_WM_FULL_TEXT_BEAUTIFY_COPY_ID" val="17"/>
</p:tagLst>
</file>

<file path=ppt/tags/tag88.xml><?xml version="1.0" encoding="utf-8"?>
<p:tagLst xmlns:p="http://schemas.openxmlformats.org/presentationml/2006/main">
  <p:tag name="KSO_WM_FULL_TEXT_BEAUTIFY_COPY_ID" val="10"/>
</p:tagLst>
</file>

<file path=ppt/tags/tag89.xml><?xml version="1.0" encoding="utf-8"?>
<p:tagLst xmlns:p="http://schemas.openxmlformats.org/presentationml/2006/main">
  <p:tag name="KSO_WM_FULL_TEXT_BEAUTIFY_COPY_ID" val="1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FULL_TEXT_BEAUTIFY_COPY_ID" val="10"/>
</p:tagLst>
</file>

<file path=ppt/tags/tag91.xml><?xml version="1.0" encoding="utf-8"?>
<p:tagLst xmlns:p="http://schemas.openxmlformats.org/presentationml/2006/main">
  <p:tag name="KSO_WM_FULL_TEXT_BEAUTIFY_COPY_ID" val="10"/>
</p:tagLst>
</file>

<file path=ppt/tags/tag9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5.xml><?xml version="1.0" encoding="utf-8"?>
<p:tagLst xmlns:p="http://schemas.openxmlformats.org/presentationml/2006/main">
  <p:tag name="KSO_WM_FULL_TEXT_BEAUTIFY_COPY_ID" val="3"/>
</p:tagLst>
</file>

<file path=ppt/tags/tag96.xml><?xml version="1.0" encoding="utf-8"?>
<p:tagLst xmlns:p="http://schemas.openxmlformats.org/presentationml/2006/main">
  <p:tag name="KSO_WM_UNIT_TABLE_BEAUTIFY" val="smartTable{d68999fe-0d15-4929-9a17-2e6f8bcb1ca0}"/>
  <p:tag name="TABLE_ENDDRAG_ORIGIN_RECT" val="837*366"/>
  <p:tag name="TABLE_ENDDRAG_RECT" val="55*99*837*366"/>
</p:tagLst>
</file>

<file path=ppt/tags/tag9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8.xml><?xml version="1.0" encoding="utf-8"?>
<p:tagLst xmlns:p="http://schemas.openxmlformats.org/presentationml/2006/main">
  <p:tag name="KSO_WM_FULL_TEXT_BEAUTIFY_COPY_ID" val="3"/>
</p:tagLst>
</file>

<file path=ppt/tags/tag99.xml><?xml version="1.0" encoding="utf-8"?>
<p:tagLst xmlns:p="http://schemas.openxmlformats.org/presentationml/2006/main">
  <p:tag name="KSO_WM_UNIT_PLACING_PICTURE_USER_VIEWPORT" val="{&quot;height&quot;:9030,&quot;width&quot;:973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2055</Words>
  <Application>WPS 演示</Application>
  <PresentationFormat>宽屏</PresentationFormat>
  <Paragraphs>582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20</vt:i4>
      </vt:variant>
    </vt:vector>
  </HeadingPairs>
  <TitlesOfParts>
    <vt:vector size="48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汉仪雅酷黑 75W</vt:lpstr>
      <vt:lpstr>阿里巴巴普惠体 Heavy</vt:lpstr>
      <vt:lpstr>仿宋</vt:lpstr>
      <vt:lpstr>等线</vt:lpstr>
      <vt:lpstr>新宋体</vt:lpstr>
      <vt:lpstr>Wingdings</vt:lpstr>
      <vt:lpstr>Helvetica Neue</vt:lpstr>
      <vt:lpstr>Helvetica Neue Light</vt:lpstr>
      <vt:lpstr>Arial Unicode MS</vt:lpstr>
      <vt:lpstr>等线 Light</vt:lpstr>
      <vt:lpstr>Calibri</vt:lpstr>
      <vt:lpstr>Office 主题​​</vt:lpstr>
      <vt:lpstr>自定义设计方案</vt:lpstr>
      <vt:lpstr>3_Office 主题​​</vt:lpstr>
      <vt:lpstr>2_Office 主题​​</vt:lpstr>
      <vt:lpstr>4_Office 主题​​</vt:lpstr>
      <vt:lpstr>7_Office 主题​​</vt:lpstr>
      <vt:lpstr>1_Office 主题​​</vt:lpstr>
      <vt:lpstr>8_Office 主题​​</vt:lpstr>
      <vt:lpstr>5_Office 主题​​</vt:lpstr>
      <vt:lpstr>6_Office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256</cp:revision>
  <dcterms:created xsi:type="dcterms:W3CDTF">2019-11-19T13:27:00Z</dcterms:created>
  <dcterms:modified xsi:type="dcterms:W3CDTF">2024-03-27T03:15:17Z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59CA201EDED344438A5A51BC1E3F1124</vt:lpwstr>
  </property>
</Properties>
</file>