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6" r:id="rId5"/>
    <p:sldMasterId id="2147483699" r:id="rId6"/>
    <p:sldMasterId id="2147483712" r:id="rId7"/>
    <p:sldMasterId id="2147483725" r:id="rId8"/>
    <p:sldMasterId id="2147483738" r:id="rId9"/>
  </p:sldMasterIdLst>
  <p:notesMasterIdLst>
    <p:notesMasterId r:id="rId11"/>
  </p:notesMasterIdLst>
  <p:handoutMasterIdLst>
    <p:handoutMasterId r:id="rId21"/>
  </p:handoutMasterIdLst>
  <p:sldIdLst>
    <p:sldId id="2772" r:id="rId10"/>
    <p:sldId id="2716" r:id="rId12"/>
    <p:sldId id="2707" r:id="rId13"/>
    <p:sldId id="2784" r:id="rId14"/>
    <p:sldId id="2842" r:id="rId15"/>
    <p:sldId id="2838" r:id="rId16"/>
    <p:sldId id="2843" r:id="rId17"/>
    <p:sldId id="2821" r:id="rId18"/>
    <p:sldId id="2817" r:id="rId19"/>
    <p:sldId id="2757" r:id="rId20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1224284-8750-4B8F-B9C2-B60B62C70E6B}">
          <p14:sldIdLst>
            <p14:sldId id="2772"/>
            <p14:sldId id="2716"/>
            <p14:sldId id="2707"/>
            <p14:sldId id="2784"/>
            <p14:sldId id="2842"/>
            <p14:sldId id="2838"/>
            <p14:sldId id="2843"/>
            <p14:sldId id="2821"/>
            <p14:sldId id="2817"/>
            <p14:sldId id="2757"/>
          </p14:sldIdLst>
        </p14:section>
        <p14:section name="无标题节" id="{4AFB3A38-0D32-418E-8468-E6A7803A917B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Author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7AB78"/>
    <a:srgbClr val="E7E6E6"/>
    <a:srgbClr val="ED7D31"/>
    <a:srgbClr val="F37A29"/>
    <a:srgbClr val="D6680F"/>
    <a:srgbClr val="BF835A"/>
    <a:srgbClr val="FF9900"/>
    <a:srgbClr val="333F5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88628" autoAdjust="0"/>
  </p:normalViewPr>
  <p:slideViewPr>
    <p:cSldViewPr snapToGrid="0">
      <p:cViewPr varScale="1">
        <p:scale>
          <a:sx n="93" d="100"/>
          <a:sy n="93" d="100"/>
        </p:scale>
        <p:origin x="16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25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博视源企业宣传画册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博视源企业宣传画册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66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jpeg"/><Relationship Id="rId6" Type="http://schemas.openxmlformats.org/officeDocument/2006/relationships/image" Target="../media/image7.sv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69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jpeg"/><Relationship Id="rId6" Type="http://schemas.openxmlformats.org/officeDocument/2006/relationships/image" Target="../media/image7.sv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72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jpeg"/><Relationship Id="rId6" Type="http://schemas.openxmlformats.org/officeDocument/2006/relationships/image" Target="../media/image7.sv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75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jpeg"/><Relationship Id="rId6" Type="http://schemas.openxmlformats.org/officeDocument/2006/relationships/image" Target="../media/image7.sv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jpeg"/><Relationship Id="rId6" Type="http://schemas.openxmlformats.org/officeDocument/2006/relationships/image" Target="../media/image7.sv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78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jpeg"/><Relationship Id="rId6" Type="http://schemas.openxmlformats.org/officeDocument/2006/relationships/image" Target="../media/image7.sv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8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jpeg"/><Relationship Id="rId6" Type="http://schemas.openxmlformats.org/officeDocument/2006/relationships/image" Target="../media/image7.sv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734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734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5.xml"/><Relationship Id="rId16" Type="http://schemas.openxmlformats.org/officeDocument/2006/relationships/tags" Target="../tags/tag64.xml"/><Relationship Id="rId15" Type="http://schemas.openxmlformats.org/officeDocument/2006/relationships/tags" Target="../tags/tag63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0.xml"/><Relationship Id="rId8" Type="http://schemas.openxmlformats.org/officeDocument/2006/relationships/slideLayout" Target="../slideLayouts/slideLayout79.xml"/><Relationship Id="rId7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0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12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4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2.xml"/><Relationship Id="rId4" Type="http://schemas.openxmlformats.org/officeDocument/2006/relationships/image" Target="../media/image10.png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0.xml"/><Relationship Id="rId6" Type="http://schemas.openxmlformats.org/officeDocument/2006/relationships/tags" Target="../tags/tag9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78.xml"/><Relationship Id="rId6" Type="http://schemas.openxmlformats.org/officeDocument/2006/relationships/tags" Target="../tags/tag100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image" Target="../media/image15.png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image" Target="../media/image14.png"/><Relationship Id="rId2" Type="http://schemas.openxmlformats.org/officeDocument/2006/relationships/tags" Target="../tags/tag102.xml"/><Relationship Id="rId11" Type="http://schemas.openxmlformats.org/officeDocument/2006/relationships/slideLayout" Target="../slideLayouts/slideLayout66.xml"/><Relationship Id="rId10" Type="http://schemas.openxmlformats.org/officeDocument/2006/relationships/tags" Target="../tags/tag108.xml"/><Relationship Id="rId1" Type="http://schemas.openxmlformats.org/officeDocument/2006/relationships/tags" Target="../tags/tag10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image" Target="../media/image15.png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image" Target="../media/image14.png"/><Relationship Id="rId2" Type="http://schemas.openxmlformats.org/officeDocument/2006/relationships/tags" Target="../tags/tag110.xml"/><Relationship Id="rId11" Type="http://schemas.openxmlformats.org/officeDocument/2006/relationships/slideLayout" Target="../slideLayouts/slideLayout90.xml"/><Relationship Id="rId10" Type="http://schemas.openxmlformats.org/officeDocument/2006/relationships/tags" Target="../tags/tag116.xml"/><Relationship Id="rId1" Type="http://schemas.openxmlformats.org/officeDocument/2006/relationships/tags" Target="../tags/tag109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4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2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0830" y="1925320"/>
            <a:ext cx="9836150" cy="702945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/>
          <a:p>
            <a:pPr algn="l"/>
            <a:r>
              <a:rPr lang="zh-CN" altLang="en-US" sz="4000" spc="600" dirty="0">
                <a:ln w="19050">
                  <a:noFill/>
                  <a:prstDash val="solid"/>
                </a:ln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  <a:cs typeface="阿里巴巴普惠体 Heavy" panose="00020600040101010101" charset="-122"/>
              </a:rPr>
              <a:t>厦门博视源机器视觉技术有限公司</a:t>
            </a:r>
            <a:endParaRPr lang="zh-CN" altLang="en-US" sz="4000" spc="600" dirty="0">
              <a:ln w="19050">
                <a:noFill/>
                <a:prstDash val="solid"/>
              </a:ln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  <a:cs typeface="阿里巴巴普惠体 Heavy" panose="000206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8140" y="4542790"/>
            <a:ext cx="1932940" cy="313690"/>
          </a:xfrm>
          <a:prstGeom prst="rect">
            <a:avLst/>
          </a:prstGeom>
          <a:solidFill>
            <a:srgbClr val="F37A29">
              <a:alpha val="63000"/>
            </a:srgb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汇报人：</a:t>
            </a:r>
            <a:r>
              <a:rPr lang="zh-CN" altLang="en-US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林立富</a:t>
            </a:r>
            <a:endParaRPr lang="zh-CN" altLang="en-US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8140" y="5201285"/>
            <a:ext cx="2468245" cy="412750"/>
          </a:xfrm>
          <a:prstGeom prst="rect">
            <a:avLst/>
          </a:prstGeom>
          <a:solidFill>
            <a:srgbClr val="F37A29">
              <a:alpha val="63000"/>
            </a:srgb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时间：</a:t>
            </a:r>
            <a:r>
              <a:rPr lang="en-US" altLang="zh-CN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2023.03.21</a:t>
            </a:r>
            <a:endParaRPr lang="en-US" altLang="zh-CN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358140" y="2982595"/>
            <a:ext cx="7559675" cy="641350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/>
          <a:p>
            <a:pPr algn="l"/>
            <a:r>
              <a:rPr lang="zh-CN" altLang="en-US" sz="3600" spc="600" dirty="0">
                <a:ln w="19050">
                  <a:noFill/>
                  <a:prstDash val="soli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检测</a:t>
            </a:r>
            <a:r>
              <a:rPr lang="zh-CN" altLang="en-US" sz="3600" spc="600" dirty="0">
                <a:ln w="19050">
                  <a:noFill/>
                  <a:prstDash val="soli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报告</a:t>
            </a:r>
            <a:endParaRPr lang="zh-CN" altLang="en-US" sz="3600" spc="600" dirty="0">
              <a:ln w="19050">
                <a:noFill/>
                <a:prstDash val="soli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8140" y="5801995"/>
            <a:ext cx="3507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源于视觉  不止视觉源至精密  追求卓越</a:t>
            </a:r>
            <a:endParaRPr lang="zh-CN" altLang="en-US" sz="2800" dirty="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58140" y="3976613"/>
            <a:ext cx="1972580" cy="256854"/>
            <a:chOff x="565079" y="6325713"/>
            <a:chExt cx="1972580" cy="256854"/>
          </a:xfrm>
        </p:grpSpPr>
        <p:sp>
          <p:nvSpPr>
            <p:cNvPr id="4" name="星形: 五角 3"/>
            <p:cNvSpPr/>
            <p:nvPr/>
          </p:nvSpPr>
          <p:spPr>
            <a:xfrm>
              <a:off x="565079" y="6325713"/>
              <a:ext cx="246579" cy="256854"/>
            </a:xfrm>
            <a:prstGeom prst="star5">
              <a:avLst/>
            </a:prstGeom>
            <a:solidFill>
              <a:schemeClr val="accent2"/>
            </a:solidFill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星形: 五角 7"/>
            <p:cNvSpPr/>
            <p:nvPr/>
          </p:nvSpPr>
          <p:spPr>
            <a:xfrm>
              <a:off x="996579" y="6325713"/>
              <a:ext cx="246579" cy="256854"/>
            </a:xfrm>
            <a:prstGeom prst="star5">
              <a:avLst/>
            </a:prstGeom>
            <a:solidFill>
              <a:schemeClr val="accent2"/>
            </a:solidFill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星形: 五角 10"/>
            <p:cNvSpPr/>
            <p:nvPr/>
          </p:nvSpPr>
          <p:spPr>
            <a:xfrm>
              <a:off x="1428079" y="6325713"/>
              <a:ext cx="246579" cy="256854"/>
            </a:xfrm>
            <a:prstGeom prst="star5">
              <a:avLst/>
            </a:prstGeom>
            <a:solidFill>
              <a:schemeClr val="accent2"/>
            </a:solidFill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星形: 五角 12"/>
            <p:cNvSpPr/>
            <p:nvPr/>
          </p:nvSpPr>
          <p:spPr>
            <a:xfrm>
              <a:off x="1859579" y="6325713"/>
              <a:ext cx="246579" cy="256854"/>
            </a:xfrm>
            <a:prstGeom prst="star5">
              <a:avLst/>
            </a:prstGeom>
            <a:solidFill>
              <a:schemeClr val="bg1"/>
            </a:solidFill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星形: 五角 14"/>
            <p:cNvSpPr/>
            <p:nvPr/>
          </p:nvSpPr>
          <p:spPr>
            <a:xfrm>
              <a:off x="2291080" y="6325713"/>
              <a:ext cx="246579" cy="256854"/>
            </a:xfrm>
            <a:prstGeom prst="star5">
              <a:avLst/>
            </a:prstGeom>
            <a:noFill/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ldLvl="0" animBg="1"/>
      <p:bldP spid="3" grpId="0" bldLvl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" y="4306570"/>
            <a:ext cx="1207135" cy="1207135"/>
          </a:xfrm>
          <a:prstGeom prst="rect">
            <a:avLst/>
          </a:prstGeom>
        </p:spPr>
      </p:pic>
      <p:sp>
        <p:nvSpPr>
          <p:cNvPr id="23" name="TextBox 16"/>
          <p:cNvSpPr txBox="1"/>
          <p:nvPr/>
        </p:nvSpPr>
        <p:spPr>
          <a:xfrm>
            <a:off x="1359941" y="4315088"/>
            <a:ext cx="433156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厦门博视源机器视觉技术有限公司</a:t>
            </a:r>
            <a:endParaRPr lang="zh-CN" altLang="en-US" sz="1200" spc="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地址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福建省厦门市集美区杏林瑶山路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13-17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号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电话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 0592-6077810 / 15392038593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邮箱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tulinxiu@xmbsy.net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邮编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361021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官网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: http://www.xmbsy.net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1922780" y="1884680"/>
            <a:ext cx="4648835" cy="1010920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/>
        </p:spPr>
        <p:txBody>
          <a:bodyPr wrap="square" lIns="87764" tIns="43882" rIns="87764" bIns="43882" rtlCol="0">
            <a:spAutoFit/>
          </a:bodyPr>
          <a:lstStyle/>
          <a:p>
            <a:pPr algn="dist"/>
            <a:r>
              <a:rPr lang="zh-CN" altLang="en-US" sz="6000" b="1" spc="600" dirty="0">
                <a:ln w="19050">
                  <a:noFill/>
                  <a:prstDash val="solid"/>
                </a:ln>
                <a:solidFill>
                  <a:srgbClr val="F37A29"/>
                </a:solidFill>
                <a:latin typeface="黑体" panose="02010609060101010101" charset="-122"/>
                <a:ea typeface="黑体" panose="02010609060101010101" charset="-122"/>
                <a:cs typeface="阿里巴巴普惠体 Heavy" panose="00020600040101010101" charset="-122"/>
              </a:rPr>
              <a:t>谢谢观看</a:t>
            </a:r>
            <a:endParaRPr lang="zh-CN" altLang="en-US" sz="6000" b="1" spc="600" dirty="0">
              <a:ln w="19050">
                <a:noFill/>
                <a:prstDash val="solid"/>
              </a:ln>
              <a:solidFill>
                <a:srgbClr val="F37A29"/>
              </a:solidFill>
              <a:latin typeface="黑体" panose="02010609060101010101" charset="-122"/>
              <a:ea typeface="黑体" panose="02010609060101010101" charset="-122"/>
              <a:cs typeface="阿里巴巴普惠体 Heavy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3035" y="5765800"/>
            <a:ext cx="3507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源于视觉  不止视觉</a:t>
            </a:r>
            <a:endParaRPr lang="en-US" altLang="zh-CN" sz="2800" dirty="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  <a:p>
            <a:r>
              <a:rPr lang="zh-CN" altLang="en-US" sz="2800" dirty="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源至精密  追求卓越</a:t>
            </a:r>
            <a:endParaRPr lang="zh-CN" altLang="en-US" sz="2800" dirty="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 flipH="1">
            <a:off x="-10160" y="264795"/>
            <a:ext cx="629920" cy="6305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 flipH="1">
            <a:off x="437515" y="543560"/>
            <a:ext cx="518160" cy="467360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756061" y="1601564"/>
            <a:ext cx="2455235" cy="3581620"/>
            <a:chOff x="1050203" y="1628603"/>
            <a:chExt cx="2455235" cy="3581620"/>
          </a:xfrm>
        </p:grpSpPr>
        <p:sp>
          <p:nvSpPr>
            <p:cNvPr id="31" name="MH_Others_1"/>
            <p:cNvSpPr txBox="1"/>
            <p:nvPr>
              <p:custDataLst>
                <p:tags r:id="rId3"/>
              </p:custDataLst>
            </p:nvPr>
          </p:nvSpPr>
          <p:spPr>
            <a:xfrm>
              <a:off x="1509314" y="1628603"/>
              <a:ext cx="1228725" cy="3581620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lIns="0" tIns="0" rIns="0" bIns="0" rtlCol="0" anchor="ctr" anchorCtr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7990" b="1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目录</a:t>
              </a:r>
              <a:endParaRPr lang="zh-CN" altLang="en-US" sz="7990" b="1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2" name="MH_Others_2"/>
            <p:cNvSpPr txBox="1"/>
            <p:nvPr>
              <p:custDataLst>
                <p:tags r:id="rId4"/>
              </p:custDataLst>
            </p:nvPr>
          </p:nvSpPr>
          <p:spPr>
            <a:xfrm rot="5400000">
              <a:off x="-277623" y="3309739"/>
              <a:ext cx="3114122" cy="45847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98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CONTENTS</a:t>
              </a:r>
              <a:endParaRPr lang="en-US" altLang="zh-CN" sz="2980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041850" y="2627705"/>
              <a:ext cx="46358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|</a:t>
              </a:r>
              <a:endParaRPr lang="en-US" altLang="zh-CN" sz="9600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080634" y="1167865"/>
            <a:ext cx="2804753" cy="3861533"/>
            <a:chOff x="5327694" y="1721787"/>
            <a:chExt cx="2320737" cy="2562737"/>
          </a:xfrm>
        </p:grpSpPr>
        <p:sp>
          <p:nvSpPr>
            <p:cNvPr id="15" name="TextBox 2"/>
            <p:cNvSpPr>
              <a:spLocks noChangeArrowheads="1"/>
            </p:cNvSpPr>
            <p:nvPr/>
          </p:nvSpPr>
          <p:spPr bwMode="auto">
            <a:xfrm>
              <a:off x="6068180" y="1779726"/>
              <a:ext cx="1158240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项目概况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3" name="TextBox 2"/>
            <p:cNvSpPr>
              <a:spLocks noChangeArrowheads="1"/>
            </p:cNvSpPr>
            <p:nvPr/>
          </p:nvSpPr>
          <p:spPr bwMode="auto">
            <a:xfrm>
              <a:off x="6070652" y="2325029"/>
              <a:ext cx="1177925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检测说明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0" name="TextBox 2"/>
            <p:cNvSpPr>
              <a:spLocks noChangeArrowheads="1"/>
            </p:cNvSpPr>
            <p:nvPr/>
          </p:nvSpPr>
          <p:spPr bwMode="auto">
            <a:xfrm>
              <a:off x="6026466" y="2892704"/>
              <a:ext cx="1334037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视觉方案总结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3" name="TextBox 2"/>
            <p:cNvSpPr>
              <a:spLocks noChangeArrowheads="1"/>
            </p:cNvSpPr>
            <p:nvPr/>
          </p:nvSpPr>
          <p:spPr bwMode="auto">
            <a:xfrm>
              <a:off x="6070394" y="3441273"/>
              <a:ext cx="951865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视觉架设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6" name="TextBox 2"/>
            <p:cNvSpPr>
              <a:spLocks noChangeArrowheads="1"/>
            </p:cNvSpPr>
            <p:nvPr/>
          </p:nvSpPr>
          <p:spPr bwMode="auto">
            <a:xfrm>
              <a:off x="6075855" y="3990088"/>
              <a:ext cx="1572576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视觉方案配置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" name="矩形: 圆角 3"/>
            <p:cNvSpPr/>
            <p:nvPr/>
          </p:nvSpPr>
          <p:spPr>
            <a:xfrm>
              <a:off x="5341138" y="1721787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1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5341138" y="2824606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3</a:t>
              </a:r>
              <a:endParaRPr lang="zh-CN" altLang="en-US" b="1" dirty="0"/>
            </a:p>
          </p:txBody>
        </p:sp>
        <p:sp>
          <p:nvSpPr>
            <p:cNvPr id="44" name="矩形: 圆角 43"/>
            <p:cNvSpPr/>
            <p:nvPr/>
          </p:nvSpPr>
          <p:spPr>
            <a:xfrm>
              <a:off x="5327694" y="3379147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</a:rPr>
                <a:t>4</a:t>
              </a:r>
              <a:endParaRPr lang="zh-CN" altLang="en-US" b="1" dirty="0">
                <a:solidFill>
                  <a:srgbClr val="BFBFBF"/>
                </a:solidFill>
              </a:endParaRPr>
            </a:p>
          </p:txBody>
        </p:sp>
        <p:sp>
          <p:nvSpPr>
            <p:cNvPr id="45" name="矩形: 圆角 44"/>
            <p:cNvSpPr/>
            <p:nvPr/>
          </p:nvSpPr>
          <p:spPr>
            <a:xfrm>
              <a:off x="5341138" y="2267164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2</a:t>
              </a:r>
              <a:endParaRPr lang="zh-CN" altLang="en-US" b="1" dirty="0">
                <a:solidFill>
                  <a:srgbClr val="BFBFB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7" name="矩形: 圆角 46"/>
            <p:cNvSpPr/>
            <p:nvPr/>
          </p:nvSpPr>
          <p:spPr>
            <a:xfrm>
              <a:off x="5327694" y="3924524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5</a:t>
              </a:r>
              <a:endParaRPr lang="zh-CN" altLang="en-US" b="1" dirty="0"/>
            </a:p>
          </p:txBody>
        </p:sp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 flipV="1">
            <a:off x="2820670" y="525145"/>
            <a:ext cx="8051165" cy="69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2222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、项目概况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81050" y="908685"/>
          <a:ext cx="10630535" cy="4982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7015"/>
                <a:gridCol w="360680"/>
                <a:gridCol w="288290"/>
                <a:gridCol w="2843530"/>
                <a:gridCol w="5621020"/>
              </a:tblGrid>
              <a:tr h="4864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项目编号</a:t>
                      </a:r>
                      <a:endParaRPr lang="zh-CN" alt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182245" marR="0" lvl="0" indent="-182245" algn="ctr" defTabSz="914400" rtl="0" eaLnBrk="0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2023032101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29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客户名称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000" dirty="0">
                        <a:solidFill>
                          <a:srgbClr val="000000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vMerge="1">
                  <a:tcPr/>
                </a:tc>
              </a:tr>
              <a:tr h="6223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设备名称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新宋体" panose="02010609030101010101" charset="-122"/>
                          <a:ea typeface="新宋体" panose="02010609030101010101" charset="-122"/>
                          <a:cs typeface="+mn-cs"/>
                        </a:rPr>
                        <a:t>钥匙外观检测</a:t>
                      </a:r>
                      <a:r>
                        <a:rPr kumimoji="0" lang="zh-CN" alt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新宋体" panose="02010609030101010101" charset="-122"/>
                          <a:ea typeface="新宋体" panose="02010609030101010101" charset="-122"/>
                          <a:cs typeface="+mn-cs"/>
                        </a:rPr>
                        <a:t>设备</a:t>
                      </a:r>
                      <a:endParaRPr kumimoji="0" lang="zh-CN" altLang="en-US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新宋体" panose="02010609030101010101" charset="-122"/>
                        <a:ea typeface="新宋体" panose="02010609030101010101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vMerge="1">
                  <a:tcPr/>
                </a:tc>
              </a:tr>
              <a:tr h="397510">
                <a:tc gridSpan="4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8274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检测节拍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</a:rPr>
                        <a:t>     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5822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项目概述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、产品来料要确保与相机垂直</a:t>
                      </a: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拍摄。</a:t>
                      </a:r>
                      <a:endParaRPr lang="zh-CN" altLang="en-US" sz="16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4955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</a:rPr>
                        <a:t>具体需求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正面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凹坑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83845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反面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凹坑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83845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416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416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4160">
                <a:tc v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05295" y="990600"/>
            <a:ext cx="3645535" cy="26289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1350" y="1329039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61410"/>
                <a:gridCol w="1130983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ffectLst/>
                          <a:sym typeface="+mn-ea"/>
                        </a:rPr>
                        <a:t>相机</a:t>
                      </a:r>
                      <a:r>
                        <a:rPr lang="en-US" altLang="zh-CN" sz="1600" dirty="0">
                          <a:effectLst/>
                          <a:sym typeface="+mn-ea"/>
                        </a:rPr>
                        <a:t>1</a:t>
                      </a:r>
                      <a:r>
                        <a:rPr lang="zh-CN" altLang="en-US" sz="1600" dirty="0">
                          <a:effectLst/>
                          <a:sym typeface="+mn-ea"/>
                        </a:rPr>
                        <a:t>：正面</a:t>
                      </a:r>
                      <a:r>
                        <a:rPr lang="zh-CN" altLang="en-US" sz="1600" dirty="0">
                          <a:effectLst/>
                          <a:sym typeface="+mn-ea"/>
                        </a:rPr>
                        <a:t>凹坑</a:t>
                      </a:r>
                      <a:endParaRPr lang="zh-CN" altLang="en-US" sz="1600" dirty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原理：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en-US" altLang="zh-CN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V21</a:t>
                      </a: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检测</a:t>
                      </a: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判断标准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直线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毛刺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原图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35" y="2635885"/>
            <a:ext cx="5232400" cy="31896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130" y="2635885"/>
            <a:ext cx="5248910" cy="318960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1350" y="1329039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61410"/>
                <a:gridCol w="1130983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ffectLst/>
                          <a:sym typeface="+mn-ea"/>
                        </a:rPr>
                        <a:t>相机</a:t>
                      </a:r>
                      <a:r>
                        <a:rPr lang="en-US" altLang="zh-CN" sz="1600" dirty="0">
                          <a:effectLst/>
                          <a:sym typeface="+mn-ea"/>
                        </a:rPr>
                        <a:t>2</a:t>
                      </a:r>
                      <a:r>
                        <a:rPr lang="zh-CN" altLang="en-US" sz="1600" dirty="0">
                          <a:effectLst/>
                          <a:sym typeface="+mn-ea"/>
                        </a:rPr>
                        <a:t>：</a:t>
                      </a:r>
                      <a:r>
                        <a:rPr lang="zh-CN" altLang="en-US" sz="1600" dirty="0">
                          <a:effectLst/>
                          <a:sym typeface="+mn-ea"/>
                        </a:rPr>
                        <a:t>反面</a:t>
                      </a:r>
                      <a:r>
                        <a:rPr lang="zh-CN" altLang="en-US" sz="1600" dirty="0">
                          <a:effectLst/>
                          <a:sym typeface="+mn-ea"/>
                        </a:rPr>
                        <a:t>凹坑</a:t>
                      </a:r>
                      <a:endParaRPr lang="zh-CN" altLang="en-US" sz="1600" dirty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原理：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en-US" altLang="zh-CN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V21</a:t>
                      </a: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检测</a:t>
                      </a: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判断标准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直线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毛刺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原图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35" y="2635885"/>
            <a:ext cx="5232400" cy="31896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35" y="2635885"/>
            <a:ext cx="5230495" cy="31889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80720" y="1081389"/>
          <a:ext cx="10830627" cy="494093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01775"/>
                <a:gridCol w="3913524"/>
                <a:gridCol w="1971040"/>
                <a:gridCol w="34442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镜头相机参数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正面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凹坑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140">
                <a:tc rowSpan="8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相机分型号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BSY-CE013-80GM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62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传感器类型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CMOS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1280*960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62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4us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50mm*35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曝光大小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100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us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02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25mm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镜头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j-ea"/>
                          <a:ea typeface="思源黑体" panose="020B0400000000000000" charset="-122"/>
                          <a:cs typeface="+mn-cs"/>
                        </a:rPr>
                        <a:t>底部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j-ea"/>
                          <a:ea typeface="思源黑体" panose="020B0400000000000000" charset="-122"/>
                          <a:cs typeface="+mn-cs"/>
                        </a:rPr>
                        <a:t>背光源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j-ea"/>
                        <a:ea typeface="思源黑体" panose="020B0400000000000000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5" name="矩形 24"/>
          <p:cNvSpPr/>
          <p:nvPr/>
        </p:nvSpPr>
        <p:spPr>
          <a:xfrm>
            <a:off x="823202" y="2037420"/>
            <a:ext cx="1583690" cy="798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130W</a:t>
            </a:r>
            <a:r>
              <a:rPr lang="zh-CN" altLang="en-US" dirty="0"/>
              <a:t>相机</a:t>
            </a:r>
            <a:r>
              <a:rPr lang="en-US" altLang="zh-CN" dirty="0"/>
              <a:t>+25mm</a:t>
            </a:r>
            <a:r>
              <a:rPr lang="zh-CN" altLang="en-US" dirty="0"/>
              <a:t>镜头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4475480" y="2026285"/>
            <a:ext cx="1619885" cy="809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底部</a:t>
            </a:r>
            <a:r>
              <a:rPr lang="zh-CN" altLang="en-US" dirty="0"/>
              <a:t>背光源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2820670" y="2028825"/>
            <a:ext cx="1539875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产品</a:t>
            </a:r>
            <a:endParaRPr lang="zh-CN" altLang="en-US"/>
          </a:p>
        </p:txBody>
      </p:sp>
      <p:cxnSp>
        <p:nvCxnSpPr>
          <p:cNvPr id="29" name="直接箭头连接符 28"/>
          <p:cNvCxnSpPr/>
          <p:nvPr/>
        </p:nvCxnSpPr>
        <p:spPr>
          <a:xfrm>
            <a:off x="3657842" y="2998810"/>
            <a:ext cx="10795" cy="490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"/>
          <p:cNvSpPr txBox="1"/>
          <p:nvPr/>
        </p:nvSpPr>
        <p:spPr>
          <a:xfrm>
            <a:off x="2075815" y="4443730"/>
            <a:ext cx="1144270" cy="61023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/>
              <a:t>185mm</a:t>
            </a:r>
            <a:r>
              <a:rPr lang="zh-CN" altLang="en-US" sz="1600" dirty="0"/>
              <a:t>±</a:t>
            </a:r>
            <a:endParaRPr lang="zh-CN" altLang="en-US" sz="1600" dirty="0"/>
          </a:p>
          <a:p>
            <a:r>
              <a:rPr lang="en-US" altLang="zh-CN" sz="1600" dirty="0"/>
              <a:t>3</a:t>
            </a:r>
            <a:r>
              <a:rPr lang="en-US" altLang="zh-CN" sz="1600" dirty="0"/>
              <a:t>0</a:t>
            </a:r>
            <a:r>
              <a:rPr lang="en-US" altLang="zh-CN" sz="1600" dirty="0"/>
              <a:t>mm</a:t>
            </a:r>
            <a:endParaRPr lang="en-US" altLang="zh-CN" sz="1600" dirty="0"/>
          </a:p>
        </p:txBody>
      </p:sp>
      <p:cxnSp>
        <p:nvCxnSpPr>
          <p:cNvPr id="58" name="直接箭头连接符 57"/>
          <p:cNvCxnSpPr/>
          <p:nvPr/>
        </p:nvCxnSpPr>
        <p:spPr>
          <a:xfrm>
            <a:off x="1333425" y="2922928"/>
            <a:ext cx="635" cy="483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5725402" y="2907370"/>
            <a:ext cx="3810" cy="249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5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13460" y="3371850"/>
            <a:ext cx="626745" cy="10083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矩形 34"/>
          <p:cNvSpPr/>
          <p:nvPr/>
        </p:nvSpPr>
        <p:spPr>
          <a:xfrm rot="16200000">
            <a:off x="3437255" y="3652520"/>
            <a:ext cx="474345" cy="2952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100"/>
          </a:p>
        </p:txBody>
      </p:sp>
      <p:cxnSp>
        <p:nvCxnSpPr>
          <p:cNvPr id="38" name="直接箭头连接符 37"/>
          <p:cNvCxnSpPr/>
          <p:nvPr/>
        </p:nvCxnSpPr>
        <p:spPr>
          <a:xfrm flipH="1">
            <a:off x="1956042" y="4268811"/>
            <a:ext cx="1435100" cy="889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831340" y="3662680"/>
            <a:ext cx="3810" cy="1406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 flipV="1">
            <a:off x="3517900" y="3562985"/>
            <a:ext cx="8890" cy="143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图片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16200000">
            <a:off x="5076190" y="3686810"/>
            <a:ext cx="1301115" cy="2413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" name="直接连接符 3"/>
          <p:cNvCxnSpPr/>
          <p:nvPr>
            <p:custDataLst>
              <p:tags r:id="rId7"/>
            </p:custDataLst>
          </p:nvPr>
        </p:nvCxnSpPr>
        <p:spPr>
          <a:xfrm flipV="1">
            <a:off x="5600700" y="3562985"/>
            <a:ext cx="8255" cy="1303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>
            <p:custDataLst>
              <p:tags r:id="rId8"/>
            </p:custDataLst>
          </p:nvPr>
        </p:nvCxnSpPr>
        <p:spPr>
          <a:xfrm flipH="1">
            <a:off x="3654032" y="4256111"/>
            <a:ext cx="1807210" cy="3048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3"/>
          <p:cNvSpPr txBox="1"/>
          <p:nvPr>
            <p:custDataLst>
              <p:tags r:id="rId9"/>
            </p:custDataLst>
          </p:nvPr>
        </p:nvSpPr>
        <p:spPr>
          <a:xfrm>
            <a:off x="4018915" y="4443730"/>
            <a:ext cx="1144270" cy="61023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/>
              <a:t>100mm</a:t>
            </a:r>
            <a:r>
              <a:rPr lang="zh-CN" altLang="en-US" sz="1600" dirty="0"/>
              <a:t>±</a:t>
            </a:r>
            <a:endParaRPr lang="zh-CN" altLang="en-US" sz="1600" dirty="0"/>
          </a:p>
          <a:p>
            <a:r>
              <a:rPr lang="en-US" altLang="zh-CN" sz="1600" dirty="0"/>
              <a:t>10</a:t>
            </a:r>
            <a:r>
              <a:rPr lang="en-US" altLang="zh-CN" sz="1600" dirty="0"/>
              <a:t>mm</a:t>
            </a:r>
            <a:endParaRPr lang="en-US" altLang="zh-CN" sz="1600" dirty="0"/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80720" y="1081389"/>
          <a:ext cx="10830627" cy="494093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01775"/>
                <a:gridCol w="3913524"/>
                <a:gridCol w="1971040"/>
                <a:gridCol w="34442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镜头相机参数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反面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凹坑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140">
                <a:tc rowSpan="8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相机分型号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BSY-CE013-80GM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62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传感器类型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CMOS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1280*960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62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4us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50mm*35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曝光大小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100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us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02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25mm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镜头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j-ea"/>
                          <a:ea typeface="思源黑体" panose="020B0400000000000000" charset="-122"/>
                          <a:cs typeface="+mn-cs"/>
                        </a:rPr>
                        <a:t>底部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j-ea"/>
                          <a:ea typeface="思源黑体" panose="020B0400000000000000" charset="-122"/>
                          <a:cs typeface="+mn-cs"/>
                        </a:rPr>
                        <a:t>背光源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j-ea"/>
                        <a:ea typeface="思源黑体" panose="020B0400000000000000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5" name="矩形 24"/>
          <p:cNvSpPr/>
          <p:nvPr/>
        </p:nvSpPr>
        <p:spPr>
          <a:xfrm>
            <a:off x="4413492" y="2028530"/>
            <a:ext cx="1583690" cy="798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130W</a:t>
            </a:r>
            <a:r>
              <a:rPr lang="zh-CN" altLang="en-US" dirty="0"/>
              <a:t>相机</a:t>
            </a:r>
            <a:r>
              <a:rPr lang="en-US" altLang="zh-CN" dirty="0"/>
              <a:t>+25mm</a:t>
            </a:r>
            <a:r>
              <a:rPr lang="zh-CN" altLang="en-US" dirty="0"/>
              <a:t>镜头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680720" y="2051685"/>
            <a:ext cx="1619885" cy="809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底部</a:t>
            </a:r>
            <a:r>
              <a:rPr lang="zh-CN" altLang="en-US" dirty="0"/>
              <a:t>背光源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2586990" y="2028825"/>
            <a:ext cx="1539875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产品</a:t>
            </a:r>
            <a:endParaRPr lang="zh-CN" altLang="en-US"/>
          </a:p>
        </p:txBody>
      </p:sp>
      <p:cxnSp>
        <p:nvCxnSpPr>
          <p:cNvPr id="29" name="直接箭头连接符 28"/>
          <p:cNvCxnSpPr/>
          <p:nvPr/>
        </p:nvCxnSpPr>
        <p:spPr>
          <a:xfrm>
            <a:off x="3365742" y="2960710"/>
            <a:ext cx="10160" cy="601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"/>
          <p:cNvSpPr txBox="1"/>
          <p:nvPr/>
        </p:nvSpPr>
        <p:spPr>
          <a:xfrm>
            <a:off x="3686810" y="4773295"/>
            <a:ext cx="1144270" cy="61023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/>
              <a:t>185mm</a:t>
            </a:r>
            <a:r>
              <a:rPr lang="zh-CN" altLang="en-US" sz="1600" dirty="0"/>
              <a:t>±</a:t>
            </a:r>
            <a:endParaRPr lang="zh-CN" altLang="en-US" sz="1600" dirty="0"/>
          </a:p>
          <a:p>
            <a:r>
              <a:rPr lang="en-US" altLang="zh-CN" sz="1600" dirty="0"/>
              <a:t>3</a:t>
            </a:r>
            <a:r>
              <a:rPr lang="en-US" altLang="zh-CN" sz="1600" dirty="0"/>
              <a:t>0</a:t>
            </a:r>
            <a:r>
              <a:rPr lang="en-US" altLang="zh-CN" sz="1600" dirty="0"/>
              <a:t>mm</a:t>
            </a:r>
            <a:endParaRPr lang="en-US" altLang="zh-CN" sz="1600" dirty="0"/>
          </a:p>
        </p:txBody>
      </p:sp>
      <p:cxnSp>
        <p:nvCxnSpPr>
          <p:cNvPr id="58" name="直接箭头连接符 57"/>
          <p:cNvCxnSpPr/>
          <p:nvPr/>
        </p:nvCxnSpPr>
        <p:spPr>
          <a:xfrm>
            <a:off x="5403140" y="2861333"/>
            <a:ext cx="635" cy="483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965442" y="2948010"/>
            <a:ext cx="1270" cy="458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5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79060" y="3625850"/>
            <a:ext cx="626745" cy="10083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矩形 34"/>
          <p:cNvSpPr/>
          <p:nvPr/>
        </p:nvSpPr>
        <p:spPr>
          <a:xfrm rot="16200000">
            <a:off x="3133090" y="4066540"/>
            <a:ext cx="474345" cy="2952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100"/>
          </a:p>
        </p:txBody>
      </p:sp>
      <p:cxnSp>
        <p:nvCxnSpPr>
          <p:cNvPr id="38" name="直接箭头连接符 37"/>
          <p:cNvCxnSpPr/>
          <p:nvPr/>
        </p:nvCxnSpPr>
        <p:spPr>
          <a:xfrm flipH="1">
            <a:off x="1155942" y="4545036"/>
            <a:ext cx="2260600" cy="1587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4988560" y="3977005"/>
            <a:ext cx="3810" cy="1406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 flipH="1" flipV="1">
            <a:off x="3529330" y="3816985"/>
            <a:ext cx="1270" cy="1569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图片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292735" y="4092575"/>
            <a:ext cx="1301115" cy="2413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" name="直接连接符 3"/>
          <p:cNvCxnSpPr/>
          <p:nvPr>
            <p:custDataLst>
              <p:tags r:id="rId7"/>
            </p:custDataLst>
          </p:nvPr>
        </p:nvCxnSpPr>
        <p:spPr>
          <a:xfrm flipV="1">
            <a:off x="1064260" y="4080510"/>
            <a:ext cx="8255" cy="1303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>
            <p:custDataLst>
              <p:tags r:id="rId8"/>
            </p:custDataLst>
          </p:nvPr>
        </p:nvCxnSpPr>
        <p:spPr>
          <a:xfrm flipH="1">
            <a:off x="3542272" y="4522811"/>
            <a:ext cx="1334770" cy="2222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3"/>
          <p:cNvSpPr txBox="1"/>
          <p:nvPr>
            <p:custDataLst>
              <p:tags r:id="rId9"/>
            </p:custDataLst>
          </p:nvPr>
        </p:nvSpPr>
        <p:spPr>
          <a:xfrm>
            <a:off x="1676400" y="4776470"/>
            <a:ext cx="1144270" cy="61023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/>
              <a:t>100mm</a:t>
            </a:r>
            <a:r>
              <a:rPr lang="zh-CN" altLang="en-US" sz="1600" dirty="0"/>
              <a:t>±</a:t>
            </a:r>
            <a:endParaRPr lang="zh-CN" altLang="en-US" sz="1600" dirty="0"/>
          </a:p>
          <a:p>
            <a:r>
              <a:rPr lang="en-US" altLang="zh-CN" sz="1600" dirty="0"/>
              <a:t>10</a:t>
            </a:r>
            <a:r>
              <a:rPr lang="en-US" altLang="zh-CN" sz="1600" dirty="0"/>
              <a:t>mm</a:t>
            </a:r>
            <a:endParaRPr lang="en-US" altLang="zh-CN" sz="1600" dirty="0"/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83000" y="524510"/>
            <a:ext cx="7214235" cy="196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63791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、视觉方案总结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2" name="表格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994410" y="838835"/>
          <a:ext cx="8516620" cy="49231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2315"/>
                <a:gridCol w="1446530"/>
                <a:gridCol w="1934210"/>
                <a:gridCol w="1076325"/>
                <a:gridCol w="821690"/>
                <a:gridCol w="2495550"/>
              </a:tblGrid>
              <a:tr h="4083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序号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检测项名称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判定标准定义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判定依据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可行性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备注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8502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正面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凹坑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直线毛刺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斑点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检测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实物样品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根据钥匙上的凹坑缺陷检测分析，凹坑成像出来的缺陷，类似断层，可以检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出。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5708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反面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凹坑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直线毛刺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+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斑点检测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实物样品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根据钥匙上的凹坑缺陷检测分析，凹坑成像出来的缺陷，类似断层，可以检出。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550545">
                <a:tc>
                  <a:txBody>
                    <a:bodyPr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550545">
                <a:tc>
                  <a:txBody>
                    <a:bodyPr/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638810">
                <a:tc>
                  <a:txBody>
                    <a:bodyPr/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128968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备注：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1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、检测时应保持背景干净，避免其他干扰物。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2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、避免其他杂光干扰。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 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3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、此方案检测效果是以实验室模拟为标准。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4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、方案检测项判定以技术协议专项为验收标准。</a:t>
                      </a:r>
                      <a:endParaRPr lang="zh-CN" altLang="en-US" sz="1400" u="none" strike="noStrike" dirty="0">
                        <a:effectLst/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70300" y="492760"/>
            <a:ext cx="7083425" cy="20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350139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、视觉方案配置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89865" y="908685"/>
          <a:ext cx="11811635" cy="4919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515"/>
                <a:gridCol w="1831975"/>
                <a:gridCol w="2804795"/>
                <a:gridCol w="904240"/>
                <a:gridCol w="867410"/>
                <a:gridCol w="2067560"/>
                <a:gridCol w="2009140"/>
              </a:tblGrid>
              <a:tr h="4298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货物名称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型号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数量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品牌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备注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主机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8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V21</a:t>
                      </a:r>
                      <a:r>
                        <a:rPr lang="zh-CN" altLang="en-US" sz="1800" dirty="0"/>
                        <a:t>检测</a:t>
                      </a:r>
                      <a:endParaRPr lang="zh-CN" altLang="en-US" sz="1800" dirty="0"/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显示器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8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15.6</a:t>
                      </a:r>
                      <a:r>
                        <a:rPr lang="zh-CN" altLang="en-US" sz="1800" dirty="0"/>
                        <a:t>寸</a:t>
                      </a:r>
                      <a:endParaRPr lang="zh-CN" altLang="en-US" sz="1800" dirty="0"/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ct val="190000"/>
                        </a:lnSpc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相机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en-US" sz="1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BSY-CE013-80GM</a:t>
                      </a:r>
                      <a:endParaRPr lang="en-US" altLang="en-US" sz="18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130W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相机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镜头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lt"/>
                        </a:rPr>
                        <a:t>MFA118-S25V2</a:t>
                      </a:r>
                      <a:endParaRPr lang="en-US" altLang="zh-CN" sz="18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lt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FA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镜头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光源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BSY-HFS100100-W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底部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背光源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光源控制器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BSY-DPS2460B-4TD</a:t>
                      </a:r>
                      <a:endParaRPr lang="en-US" alt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通道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控制器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通讯方式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网口通讯</a:t>
                      </a:r>
                      <a:endParaRPr lang="zh-CN" altLang="en-US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FULL_TEXT_BEAUTIFY_COPY_ID" val="17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1.xml><?xml version="1.0" encoding="utf-8"?>
<p:tagLst xmlns:p="http://schemas.openxmlformats.org/presentationml/2006/main">
  <p:tag name="KSO_WM_FULL_TEXT_BEAUTIFY_COPY_ID" val="3"/>
</p:tagLst>
</file>

<file path=ppt/tags/tag102.xml><?xml version="1.0" encoding="utf-8"?>
<p:tagLst xmlns:p="http://schemas.openxmlformats.org/presentationml/2006/main">
  <p:tag name="KSO_WM_UNIT_TABLE_BEAUTIFY" val="smartTable{cf37d5f8-f551-4dff-90ff-9dd85a95a8da}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9.xml><?xml version="1.0" encoding="utf-8"?>
<p:tagLst xmlns:p="http://schemas.openxmlformats.org/presentationml/2006/main">
  <p:tag name="KSO_WM_FULL_TEXT_BEAUTIFY_COPY_ID" val="3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TABLE_BEAUTIFY" val="smartTable{cf37d5f8-f551-4dff-90ff-9dd85a95a8da}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17.xml><?xml version="1.0" encoding="utf-8"?>
<p:tagLst xmlns:p="http://schemas.openxmlformats.org/presentationml/2006/main">
  <p:tag name="KSO_WM_FULL_TEXT_BEAUTIFY_COPY_ID" val="3"/>
</p:tagLst>
</file>

<file path=ppt/tags/tag118.xml><?xml version="1.0" encoding="utf-8"?>
<p:tagLst xmlns:p="http://schemas.openxmlformats.org/presentationml/2006/main">
  <p:tag name="KSO_WM_FULL_TEXT_BEAUTIFY_COPY_ID" val="10"/>
</p:tagLst>
</file>

<file path=ppt/tags/tag119.xml><?xml version="1.0" encoding="utf-8"?>
<p:tagLst xmlns:p="http://schemas.openxmlformats.org/presentationml/2006/main">
  <p:tag name="KSO_WM_UNIT_TABLE_BEAUTIFY" val="smartTable{df0d8998-f4f3-46d2-b5a2-ea0aece305d1}"/>
  <p:tag name="TABLE_ENDDRAG_ORIGIN_RECT" val="670*416"/>
  <p:tag name="TABLE_ENDDRAG_RECT" val="153*66*670*416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1.xml><?xml version="1.0" encoding="utf-8"?>
<p:tagLst xmlns:p="http://schemas.openxmlformats.org/presentationml/2006/main">
  <p:tag name="KSO_WM_FULL_TEXT_BEAUTIFY_COPY_ID" val="3"/>
</p:tagLst>
</file>

<file path=ppt/tags/tag122.xml><?xml version="1.0" encoding="utf-8"?>
<p:tagLst xmlns:p="http://schemas.openxmlformats.org/presentationml/2006/main">
  <p:tag name="KSO_WM_UNIT_TABLE_BEAUTIFY" val="smartTable{254daf79-d011-4d99-afef-c6e068268b0b}"/>
  <p:tag name="TABLE_ENDDRAG_ORIGIN_RECT" val="930*406"/>
  <p:tag name="TABLE_ENDDRAG_RECT" val="11*80*930*406"/>
</p:tagLst>
</file>

<file path=ppt/tags/tag123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4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5.xml><?xml version="1.0" encoding="utf-8"?>
<p:tagLst xmlns:p="http://schemas.openxmlformats.org/presentationml/2006/main">
  <p:tag name="COMMONDATA" val="eyJoZGlkIjoiZjJiYzRjZDg4ODIxMmZkMzVjYzYxNzIzMDEwYjJjY2IifQ=="/>
  <p:tag name="KSO_WPP_MARK_KEY" val="88259b0d-3fad-4187-9d1d-537aa91153b1"/>
  <p:tag name="commondata" val="eyJoZGlkIjoiNTQwZmI4YTliYzc1OGM5MGJkYzZhODhjODY1MDE4ZjE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FULL_TEXT_BEAUTIFY_COPY_ID" val="10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FULL_TEXT_BEAUTIFY_COPY_ID" val="17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6.xml><?xml version="1.0" encoding="utf-8"?>
<p:tagLst xmlns:p="http://schemas.openxmlformats.org/presentationml/2006/main">
  <p:tag name="KSO_WM_FULL_TEXT_BEAUTIFY_COPY_ID" val="17"/>
</p:tagLst>
</file>

<file path=ppt/tags/tag67.xml><?xml version="1.0" encoding="utf-8"?>
<p:tagLst xmlns:p="http://schemas.openxmlformats.org/presentationml/2006/main">
  <p:tag name="KSO_WM_FULL_TEXT_BEAUTIFY_COPY_ID" val="10"/>
</p:tagLst>
</file>

<file path=ppt/tags/tag68.xml><?xml version="1.0" encoding="utf-8"?>
<p:tagLst xmlns:p="http://schemas.openxmlformats.org/presentationml/2006/main">
  <p:tag name="KSO_WM_FULL_TEXT_BEAUTIFY_COPY_ID" val="17"/>
</p:tagLst>
</file>

<file path=ppt/tags/tag69.xml><?xml version="1.0" encoding="utf-8"?>
<p:tagLst xmlns:p="http://schemas.openxmlformats.org/presentationml/2006/main">
  <p:tag name="KSO_WM_FULL_TEXT_BEAUTIFY_COPY_ID" val="17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FULL_TEXT_BEAUTIFY_COPY_ID" val="10"/>
</p:tagLst>
</file>

<file path=ppt/tags/tag71.xml><?xml version="1.0" encoding="utf-8"?>
<p:tagLst xmlns:p="http://schemas.openxmlformats.org/presentationml/2006/main">
  <p:tag name="KSO_WM_FULL_TEXT_BEAUTIFY_COPY_ID" val="17"/>
</p:tagLst>
</file>

<file path=ppt/tags/tag72.xml><?xml version="1.0" encoding="utf-8"?>
<p:tagLst xmlns:p="http://schemas.openxmlformats.org/presentationml/2006/main">
  <p:tag name="KSO_WM_FULL_TEXT_BEAUTIFY_COPY_ID" val="17"/>
</p:tagLst>
</file>

<file path=ppt/tags/tag73.xml><?xml version="1.0" encoding="utf-8"?>
<p:tagLst xmlns:p="http://schemas.openxmlformats.org/presentationml/2006/main">
  <p:tag name="KSO_WM_FULL_TEXT_BEAUTIFY_COPY_ID" val="10"/>
</p:tagLst>
</file>

<file path=ppt/tags/tag74.xml><?xml version="1.0" encoding="utf-8"?>
<p:tagLst xmlns:p="http://schemas.openxmlformats.org/presentationml/2006/main">
  <p:tag name="KSO_WM_FULL_TEXT_BEAUTIFY_COPY_ID" val="17"/>
</p:tagLst>
</file>

<file path=ppt/tags/tag75.xml><?xml version="1.0" encoding="utf-8"?>
<p:tagLst xmlns:p="http://schemas.openxmlformats.org/presentationml/2006/main">
  <p:tag name="KSO_WM_FULL_TEXT_BEAUTIFY_COPY_ID" val="17"/>
</p:tagLst>
</file>

<file path=ppt/tags/tag76.xml><?xml version="1.0" encoding="utf-8"?>
<p:tagLst xmlns:p="http://schemas.openxmlformats.org/presentationml/2006/main">
  <p:tag name="KSO_WM_FULL_TEXT_BEAUTIFY_COPY_ID" val="10"/>
</p:tagLst>
</file>

<file path=ppt/tags/tag77.xml><?xml version="1.0" encoding="utf-8"?>
<p:tagLst xmlns:p="http://schemas.openxmlformats.org/presentationml/2006/main">
  <p:tag name="KSO_WM_FULL_TEXT_BEAUTIFY_COPY_ID" val="17"/>
</p:tagLst>
</file>

<file path=ppt/tags/tag78.xml><?xml version="1.0" encoding="utf-8"?>
<p:tagLst xmlns:p="http://schemas.openxmlformats.org/presentationml/2006/main">
  <p:tag name="KSO_WM_FULL_TEXT_BEAUTIFY_COPY_ID" val="17"/>
</p:tagLst>
</file>

<file path=ppt/tags/tag79.xml><?xml version="1.0" encoding="utf-8"?>
<p:tagLst xmlns:p="http://schemas.openxmlformats.org/presentationml/2006/main">
  <p:tag name="KSO_WM_FULL_TEXT_BEAUTIFY_COPY_ID" val="1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FULL_TEXT_BEAUTIFY_COPY_ID" val="17"/>
</p:tagLst>
</file>

<file path=ppt/tags/tag81.xml><?xml version="1.0" encoding="utf-8"?>
<p:tagLst xmlns:p="http://schemas.openxmlformats.org/presentationml/2006/main">
  <p:tag name="KSO_WM_FULL_TEXT_BEAUTIFY_COPY_ID" val="17"/>
</p:tagLst>
</file>

<file path=ppt/tags/tag82.xml><?xml version="1.0" encoding="utf-8"?>
<p:tagLst xmlns:p="http://schemas.openxmlformats.org/presentationml/2006/main">
  <p:tag name="KSO_WM_FULL_TEXT_BEAUTIFY_COPY_ID" val="10"/>
</p:tagLst>
</file>

<file path=ppt/tags/tag83.xml><?xml version="1.0" encoding="utf-8"?>
<p:tagLst xmlns:p="http://schemas.openxmlformats.org/presentationml/2006/main">
  <p:tag name="KSO_WM_FULL_TEXT_BEAUTIFY_COPY_ID" val="17"/>
</p:tagLst>
</file>

<file path=ppt/tags/tag84.xml><?xml version="1.0" encoding="utf-8"?>
<p:tagLst xmlns:p="http://schemas.openxmlformats.org/presentationml/2006/main">
  <p:tag name="KSO_WM_FULL_TEXT_BEAUTIFY_COPY_ID" val="10"/>
</p:tagLst>
</file>

<file path=ppt/tags/tag85.xml><?xml version="1.0" encoding="utf-8"?>
<p:tagLst xmlns:p="http://schemas.openxmlformats.org/presentationml/2006/main">
  <p:tag name="KSO_WM_FULL_TEXT_BEAUTIFY_COPY_ID" val="10"/>
</p:tagLst>
</file>

<file path=ppt/tags/tag86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87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88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89.xml><?xml version="1.0" encoding="utf-8"?>
<p:tagLst xmlns:p="http://schemas.openxmlformats.org/presentationml/2006/main">
  <p:tag name="KSO_WM_FULL_TEXT_BEAUTIFY_COPY_ID" val="3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TABLE_BEAUTIFY" val="smartTable{f0bee678-11b3-4215-a93b-ac1023c1f40c}"/>
  <p:tag name="TABLE_ENDDRAG_ORIGIN_RECT" val="837*366"/>
  <p:tag name="TABLE_ENDDRAG_RECT" val="55*99*837*366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93.xml><?xml version="1.0" encoding="utf-8"?>
<p:tagLst xmlns:p="http://schemas.openxmlformats.org/presentationml/2006/main">
  <p:tag name="KSO_WM_FULL_TEXT_BEAUTIFY_COPY_ID" val="3"/>
</p:tagLst>
</file>

<file path=ppt/tags/tag94.xml><?xml version="1.0" encoding="utf-8"?>
<p:tagLst xmlns:p="http://schemas.openxmlformats.org/presentationml/2006/main">
  <p:tag name="KSO_WM_FULL_TEXT_BEAUTIFY_COPY_ID" val="10"/>
</p:tagLst>
</file>

<file path=ppt/tags/tag95.xml><?xml version="1.0" encoding="utf-8"?>
<p:tagLst xmlns:p="http://schemas.openxmlformats.org/presentationml/2006/main">
  <p:tag name="KSO_WM_UNIT_TABLE_BEAUTIFY" val="smartTable{cf37d5f8-f551-4dff-90ff-9dd85a95a8da}"/>
</p:tagLst>
</file>

<file path=ppt/tags/tag96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97.xml><?xml version="1.0" encoding="utf-8"?>
<p:tagLst xmlns:p="http://schemas.openxmlformats.org/presentationml/2006/main">
  <p:tag name="KSO_WM_FULL_TEXT_BEAUTIFY_COPY_ID" val="3"/>
</p:tagLst>
</file>

<file path=ppt/tags/tag98.xml><?xml version="1.0" encoding="utf-8"?>
<p:tagLst xmlns:p="http://schemas.openxmlformats.org/presentationml/2006/main">
  <p:tag name="KSO_WM_FULL_TEXT_BEAUTIFY_COPY_ID" val="10"/>
</p:tagLst>
</file>

<file path=ppt/tags/tag99.xml><?xml version="1.0" encoding="utf-8"?>
<p:tagLst xmlns:p="http://schemas.openxmlformats.org/presentationml/2006/main">
  <p:tag name="KSO_WM_UNIT_TABLE_BEAUTIFY" val="smartTable{cf37d5f8-f551-4dff-90ff-9dd85a95a8da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1709</Words>
  <Application>WPS 演示</Application>
  <PresentationFormat>宽屏</PresentationFormat>
  <Paragraphs>490</Paragraphs>
  <Slides>10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10</vt:i4>
      </vt:variant>
    </vt:vector>
  </HeadingPairs>
  <TitlesOfParts>
    <vt:vector size="36" baseType="lpstr">
      <vt:lpstr>Arial</vt:lpstr>
      <vt:lpstr>宋体</vt:lpstr>
      <vt:lpstr>Wingdings</vt:lpstr>
      <vt:lpstr>思源黑体</vt:lpstr>
      <vt:lpstr>黑体</vt:lpstr>
      <vt:lpstr>微软雅黑</vt:lpstr>
      <vt:lpstr>Wingdings</vt:lpstr>
      <vt:lpstr>汉仪雅酷黑 75W</vt:lpstr>
      <vt:lpstr>阿里巴巴普惠体 Heavy</vt:lpstr>
      <vt:lpstr>仿宋</vt:lpstr>
      <vt:lpstr>等线</vt:lpstr>
      <vt:lpstr>新宋体</vt:lpstr>
      <vt:lpstr>Helvetica Neue</vt:lpstr>
      <vt:lpstr>Helvetica Neue Light</vt:lpstr>
      <vt:lpstr>方正粗黑宋简体</vt:lpstr>
      <vt:lpstr>Arial Unicode MS</vt:lpstr>
      <vt:lpstr>等线 Light</vt:lpstr>
      <vt:lpstr>Calibri</vt:lpstr>
      <vt:lpstr>Office 主题​​</vt:lpstr>
      <vt:lpstr>自定义设计方案</vt:lpstr>
      <vt:lpstr>5_Office 主题​​</vt:lpstr>
      <vt:lpstr>14_Office 主题​​</vt:lpstr>
      <vt:lpstr>15_Office 主题​​</vt:lpstr>
      <vt:lpstr>1_Office 主题​​</vt:lpstr>
      <vt:lpstr>2_Office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Administrater</dc:creator>
  <cp:lastModifiedBy>博视源企划｜郑百思</cp:lastModifiedBy>
  <cp:revision>302</cp:revision>
  <dcterms:created xsi:type="dcterms:W3CDTF">2019-11-19T13:27:00Z</dcterms:created>
  <dcterms:modified xsi:type="dcterms:W3CDTF">2024-07-25T07:04:07Z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0D90A6CF858D4EEA8B11D2778753D85A</vt:lpwstr>
  </property>
</Properties>
</file>