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312" r:id="rId3"/>
    <p:sldId id="308" r:id="rId5"/>
    <p:sldId id="327" r:id="rId6"/>
    <p:sldId id="337" r:id="rId7"/>
    <p:sldId id="329" r:id="rId8"/>
    <p:sldId id="330" r:id="rId9"/>
    <p:sldId id="328" r:id="rId10"/>
    <p:sldId id="338" r:id="rId11"/>
    <p:sldId id="339" r:id="rId12"/>
    <p:sldId id="340" r:id="rId13"/>
    <p:sldId id="344" r:id="rId14"/>
    <p:sldId id="346" r:id="rId15"/>
    <p:sldId id="347" r:id="rId16"/>
    <p:sldId id="348" r:id="rId17"/>
    <p:sldId id="303" r:id="rId18"/>
  </p:sldIdLst>
  <p:sldSz cx="14039850" cy="899922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8" userDrawn="1">
          <p15:clr>
            <a:srgbClr val="A4A3A4"/>
          </p15:clr>
        </p15:guide>
        <p15:guide id="2" pos="44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671F"/>
    <a:srgbClr val="FFFFFF"/>
    <a:srgbClr val="FAFAFA"/>
    <a:srgbClr val="DCDCDC"/>
    <a:srgbClr val="F0F0F0"/>
    <a:srgbClr val="E6E6E6"/>
    <a:srgbClr val="C8C8C8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032" y="-84"/>
      </p:cViewPr>
      <p:guideLst>
        <p:guide orient="horz" pos="2738"/>
        <p:guide pos="443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79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21842" y="1143000"/>
            <a:ext cx="481431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22350" y="1143000"/>
            <a:ext cx="4813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22350" y="1143000"/>
            <a:ext cx="4813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22350" y="1143000"/>
            <a:ext cx="4813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22350" y="1143000"/>
            <a:ext cx="4813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22350" y="1143000"/>
            <a:ext cx="4813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22350" y="1143000"/>
            <a:ext cx="4813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22350" y="1143000"/>
            <a:ext cx="4813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22350" y="1143000"/>
            <a:ext cx="4813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22350" y="1143000"/>
            <a:ext cx="4813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22350" y="1143000"/>
            <a:ext cx="4813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22350" y="1143000"/>
            <a:ext cx="4813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22350" y="1143000"/>
            <a:ext cx="4813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22350" y="1143000"/>
            <a:ext cx="4813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771439" y="3396749"/>
            <a:ext cx="12497490" cy="1180028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7085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771439" y="4680076"/>
            <a:ext cx="12497490" cy="1248031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315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600075" indent="0" algn="ctr">
              <a:buNone/>
              <a:defRPr sz="2625"/>
            </a:lvl2pPr>
            <a:lvl3pPr marL="1200150" indent="0" algn="ctr">
              <a:buNone/>
              <a:defRPr sz="2360"/>
            </a:lvl3pPr>
            <a:lvl4pPr marL="1800225" indent="0" algn="ctr">
              <a:buNone/>
              <a:defRPr sz="2100"/>
            </a:lvl4pPr>
            <a:lvl5pPr marL="2400300" indent="0" algn="ctr">
              <a:buNone/>
              <a:defRPr sz="2100"/>
            </a:lvl5pPr>
            <a:lvl6pPr marL="2999740" indent="0" algn="ctr">
              <a:buNone/>
              <a:defRPr sz="2100"/>
            </a:lvl6pPr>
            <a:lvl7pPr marL="3599815" indent="0" algn="ctr">
              <a:buNone/>
              <a:defRPr sz="2100"/>
            </a:lvl7pPr>
            <a:lvl8pPr marL="4199890" indent="0" algn="ctr">
              <a:buNone/>
              <a:defRPr sz="2100"/>
            </a:lvl8pPr>
            <a:lvl9pPr marL="4799965" indent="0" algn="ctr">
              <a:buNone/>
              <a:defRPr sz="21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771495" y="1250031"/>
            <a:ext cx="12497490" cy="661428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771439" y="3396749"/>
            <a:ext cx="12497490" cy="1180028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085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1439" y="566938"/>
            <a:ext cx="12497490" cy="850407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7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71439" y="1700815"/>
            <a:ext cx="12497490" cy="6616058"/>
          </a:xfrm>
        </p:spPr>
        <p:txBody>
          <a:bodyPr vert="horz" lIns="101600" tIns="0" rIns="82550" bIns="0" rtlCol="0">
            <a:noAutofit/>
          </a:bodyPr>
          <a:lstStyle>
            <a:lvl1pPr marL="299720" marR="0" lvl="0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899795" marR="0" lvl="1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499870" marR="0" lvl="2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2099945" marR="0" lvl="3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700020" marR="0" lvl="4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1495" y="4998414"/>
            <a:ext cx="12497490" cy="820020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4725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71489" y="5920929"/>
            <a:ext cx="12497490" cy="1414701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21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00075" indent="0">
              <a:buNone/>
              <a:defRPr sz="2625">
                <a:solidFill>
                  <a:schemeClr val="tx1">
                    <a:tint val="75000"/>
                  </a:schemeClr>
                </a:solidFill>
              </a:defRPr>
            </a:lvl2pPr>
            <a:lvl3pPr marL="1200150" indent="0">
              <a:buNone/>
              <a:defRPr sz="2360">
                <a:solidFill>
                  <a:schemeClr val="tx1">
                    <a:tint val="75000"/>
                  </a:schemeClr>
                </a:solidFill>
              </a:defRPr>
            </a:lvl3pPr>
            <a:lvl4pPr marL="18002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003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997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998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998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999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1439" y="566938"/>
            <a:ext cx="12497490" cy="850407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7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71495" y="1700815"/>
            <a:ext cx="6084208" cy="6614280"/>
          </a:xfrm>
        </p:spPr>
        <p:txBody>
          <a:bodyPr vert="horz" lIns="101600" tIns="0" rIns="82550" bIns="0" rtlCol="0">
            <a:noAutofit/>
          </a:bodyPr>
          <a:lstStyle>
            <a:lvl1pPr marL="299720" marR="0" lvl="0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899795" marR="0" lvl="1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499870" marR="0" lvl="2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2099945" marR="0" lvl="3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700020" marR="0" lvl="4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184722" y="1700815"/>
            <a:ext cx="6084208" cy="6614280"/>
          </a:xfrm>
        </p:spPr>
        <p:txBody>
          <a:bodyPr>
            <a:noAutofit/>
          </a:bodyPr>
          <a:lstStyle>
            <a:lvl1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1439" y="566938"/>
            <a:ext cx="12497490" cy="850407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7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771495" y="1700815"/>
            <a:ext cx="6084208" cy="50001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625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600075" indent="0">
              <a:buNone/>
              <a:defRPr sz="2625" b="1"/>
            </a:lvl2pPr>
            <a:lvl3pPr marL="1200150" indent="0">
              <a:buNone/>
              <a:defRPr sz="2360" b="1"/>
            </a:lvl3pPr>
            <a:lvl4pPr marL="1800225" indent="0">
              <a:buNone/>
              <a:defRPr sz="2100" b="1"/>
            </a:lvl4pPr>
            <a:lvl5pPr marL="2400300" indent="0">
              <a:buNone/>
              <a:defRPr sz="2100" b="1"/>
            </a:lvl5pPr>
            <a:lvl6pPr marL="2999740" indent="0">
              <a:buNone/>
              <a:defRPr sz="2100" b="1"/>
            </a:lvl6pPr>
            <a:lvl7pPr marL="3599815" indent="0">
              <a:buNone/>
              <a:defRPr sz="2100" b="1"/>
            </a:lvl7pPr>
            <a:lvl8pPr marL="4199890" indent="0">
              <a:buNone/>
              <a:defRPr sz="2100" b="1"/>
            </a:lvl8pPr>
            <a:lvl9pPr marL="4799965" indent="0">
              <a:buNone/>
              <a:defRPr sz="21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71489" y="2347863"/>
            <a:ext cx="6084159" cy="5974157"/>
          </a:xfrm>
        </p:spPr>
        <p:txBody>
          <a:bodyPr vert="horz" lIns="101600" tIns="0" rIns="82550" bIns="0" rtlCol="0">
            <a:noAutofit/>
          </a:bodyPr>
          <a:lstStyle>
            <a:lvl1pPr marL="299720" marR="0" lvl="0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899795" marR="0" lvl="1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499870" marR="0" lvl="2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2099945" marR="0" lvl="3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700020" marR="0" lvl="4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7181121" y="1700815"/>
            <a:ext cx="6084208" cy="50001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62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00075" indent="0">
              <a:buNone/>
              <a:defRPr sz="2625" b="1"/>
            </a:lvl2pPr>
            <a:lvl3pPr marL="1200150" indent="0">
              <a:buNone/>
              <a:defRPr sz="2360" b="1"/>
            </a:lvl3pPr>
            <a:lvl4pPr marL="1800225" indent="0">
              <a:buNone/>
              <a:defRPr sz="2100" b="1"/>
            </a:lvl4pPr>
            <a:lvl5pPr marL="2400300" indent="0">
              <a:buNone/>
              <a:defRPr sz="2100" b="1"/>
            </a:lvl5pPr>
            <a:lvl6pPr marL="2999740" indent="0">
              <a:buNone/>
              <a:defRPr sz="2100" b="1"/>
            </a:lvl6pPr>
            <a:lvl7pPr marL="3599815" indent="0">
              <a:buNone/>
              <a:defRPr sz="2100" b="1"/>
            </a:lvl7pPr>
            <a:lvl8pPr marL="4199890" indent="0">
              <a:buNone/>
              <a:defRPr sz="2100" b="1"/>
            </a:lvl8pPr>
            <a:lvl9pPr marL="4799965" indent="0">
              <a:buNone/>
              <a:defRPr sz="21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7181121" y="2347863"/>
            <a:ext cx="6084208" cy="5974157"/>
          </a:xfrm>
        </p:spPr>
        <p:txBody>
          <a:bodyPr vert="horz" lIns="101600" tIns="0" rIns="82550" bIns="0" rtlCol="0">
            <a:noAutofit/>
          </a:bodyPr>
          <a:lstStyle>
            <a:lvl1pPr marL="299720" marR="0" lvl="0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899795" marR="0" lvl="1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499870" marR="0" lvl="2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2099945" marR="0" lvl="3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700020" marR="0" lvl="4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7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771495" y="1700815"/>
            <a:ext cx="6084208" cy="66142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899795" marR="0" lvl="1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1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499870" marR="0" lvl="2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2099945" marR="0" lvl="3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700020" marR="0" lvl="4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7184777" y="1700815"/>
            <a:ext cx="6084208" cy="6614280"/>
          </a:xfrm>
        </p:spPr>
        <p:txBody>
          <a:bodyPr vert="horz" lIns="101600" tIns="0" rIns="82550" bIns="0" rtlCol="0">
            <a:normAutofit/>
          </a:bodyPr>
          <a:lstStyle>
            <a:lvl1pPr marL="299720" marR="0" lvl="0" indent="-2997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1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2173772" y="1250031"/>
            <a:ext cx="1095158" cy="7072171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31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771489" y="1250020"/>
            <a:ext cx="11318090" cy="7072171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771439" y="566938"/>
            <a:ext cx="12497490" cy="850407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771439" y="1700815"/>
            <a:ext cx="12497490" cy="66142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1013115" y="8333249"/>
            <a:ext cx="3109333" cy="41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740006" y="8333249"/>
            <a:ext cx="4560356" cy="41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9916010" y="8333249"/>
            <a:ext cx="3109333" cy="41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00150" rtl="0" eaLnBrk="1" fontAlgn="auto" latinLnBrk="0" hangingPunct="1">
        <a:lnSpc>
          <a:spcPct val="100000"/>
        </a:lnSpc>
        <a:spcBef>
          <a:spcPct val="0"/>
        </a:spcBef>
        <a:buNone/>
        <a:defRPr sz="3675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99720" indent="-299720" algn="l" defTabSz="12001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1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899795" indent="-299720" algn="l" defTabSz="12001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2112645" algn="l"/>
        </a:tabLst>
        <a:defRPr sz="21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499870" indent="-299720" algn="l" defTabSz="12001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1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2099945" indent="-299720" algn="l" defTabSz="12001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1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700020" indent="-299720" algn="l" defTabSz="12001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1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3300095" indent="-299720" algn="l" defTabSz="1200150" rtl="0" eaLnBrk="1" latinLnBrk="0" hangingPunct="1">
        <a:lnSpc>
          <a:spcPct val="90000"/>
        </a:lnSpc>
        <a:spcBef>
          <a:spcPct val="132000"/>
        </a:spcBef>
        <a:buFont typeface="Arial" panose="020B0604020202020204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70" indent="-299720" algn="l" defTabSz="1200150" rtl="0" eaLnBrk="1" latinLnBrk="0" hangingPunct="1">
        <a:lnSpc>
          <a:spcPct val="90000"/>
        </a:lnSpc>
        <a:spcBef>
          <a:spcPct val="132000"/>
        </a:spcBef>
        <a:buFont typeface="Arial" panose="020B0604020202020204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7pPr>
      <a:lvl8pPr marL="4500245" indent="-299720" algn="l" defTabSz="1200150" rtl="0" eaLnBrk="1" latinLnBrk="0" hangingPunct="1">
        <a:lnSpc>
          <a:spcPct val="90000"/>
        </a:lnSpc>
        <a:spcBef>
          <a:spcPct val="132000"/>
        </a:spcBef>
        <a:buFont typeface="Arial" panose="020B0604020202020204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8pPr>
      <a:lvl9pPr marL="5099685" indent="-299720" algn="l" defTabSz="1200150" rtl="0" eaLnBrk="1" latinLnBrk="0" hangingPunct="1">
        <a:lnSpc>
          <a:spcPct val="90000"/>
        </a:lnSpc>
        <a:spcBef>
          <a:spcPct val="132000"/>
        </a:spcBef>
        <a:buFont typeface="Arial" panose="020B0604020202020204" pitchFamily="34" charset="0"/>
        <a:buChar char="•"/>
        <a:defRPr sz="2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0015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algn="l" defTabSz="120015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algn="l" defTabSz="120015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algn="l" defTabSz="120015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4pPr>
      <a:lvl5pPr marL="2400300" algn="l" defTabSz="120015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5pPr>
      <a:lvl6pPr marL="2999740" algn="l" defTabSz="120015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6pPr>
      <a:lvl7pPr marL="3599815" algn="l" defTabSz="120015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7pPr>
      <a:lvl8pPr marL="4199890" algn="l" defTabSz="120015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8pPr>
      <a:lvl9pPr marL="4799965" algn="l" defTabSz="1200150" rtl="0" eaLnBrk="1" latinLnBrk="0" hangingPunct="1">
        <a:defRPr sz="2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1.xml"/><Relationship Id="rId4" Type="http://schemas.openxmlformats.org/officeDocument/2006/relationships/image" Target="../media/image11.png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7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4.xml"/><Relationship Id="rId4" Type="http://schemas.openxmlformats.org/officeDocument/2006/relationships/image" Target="../media/image8.png"/><Relationship Id="rId3" Type="http://schemas.openxmlformats.org/officeDocument/2006/relationships/tags" Target="../tags/tag7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6.xml"/><Relationship Id="rId4" Type="http://schemas.openxmlformats.org/officeDocument/2006/relationships/image" Target="../media/image8.png"/><Relationship Id="rId3" Type="http://schemas.openxmlformats.org/officeDocument/2006/relationships/tags" Target="../tags/tag75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7.xml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9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0.xml"/><Relationship Id="rId4" Type="http://schemas.openxmlformats.org/officeDocument/2006/relationships/image" Target="../media/image10.png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14300" y="-60710"/>
            <a:ext cx="14088924" cy="9089979"/>
            <a:chOff x="4" y="1804"/>
            <a:chExt cx="19340" cy="10842"/>
          </a:xfrm>
        </p:grpSpPr>
        <p:pic>
          <p:nvPicPr>
            <p:cNvPr id="2" name="图片 1" descr="architectural-design-architecture-buildings-830891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" y="1804"/>
              <a:ext cx="19340" cy="10841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>
              <a:off x="40" y="1804"/>
              <a:ext cx="19303" cy="10842"/>
            </a:xfrm>
            <a:custGeom>
              <a:avLst/>
              <a:gdLst>
                <a:gd name="connsiteX0" fmla="*/ 0 w 19300"/>
                <a:gd name="connsiteY0" fmla="*/ 0 h 10840"/>
                <a:gd name="connsiteX1" fmla="*/ 15290 w 19300"/>
                <a:gd name="connsiteY1" fmla="*/ 2510 h 10840"/>
                <a:gd name="connsiteX2" fmla="*/ 19300 w 19300"/>
                <a:gd name="connsiteY2" fmla="*/ 10840 h 10840"/>
                <a:gd name="connsiteX3" fmla="*/ 0 w 19300"/>
                <a:gd name="connsiteY3" fmla="*/ 10840 h 10840"/>
                <a:gd name="connsiteX4" fmla="*/ 0 w 19300"/>
                <a:gd name="connsiteY4" fmla="*/ 0 h 1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" h="10840">
                  <a:moveTo>
                    <a:pt x="0" y="0"/>
                  </a:moveTo>
                  <a:lnTo>
                    <a:pt x="15290" y="2510"/>
                  </a:lnTo>
                  <a:lnTo>
                    <a:pt x="19300" y="10840"/>
                  </a:lnTo>
                  <a:lnTo>
                    <a:pt x="0" y="10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b="1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85" y="4644"/>
              <a:ext cx="13300" cy="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 spc="200">
                  <a:solidFill>
                    <a:schemeClr val="bg1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厦门博视源机器视觉技术有限公司</a:t>
              </a:r>
              <a:endParaRPr lang="zh-CN" altLang="en-US" sz="7200" b="1" spc="200">
                <a:solidFill>
                  <a:schemeClr val="bg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941" y="8624"/>
              <a:ext cx="5140" cy="1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0" hangingPunct="0">
                <a:buFont typeface="Arial" panose="020B0604020202020204" pitchFamily="34" charset="0"/>
                <a:buNone/>
              </a:pPr>
              <a:r>
                <a:rPr lang="zh-CN" altLang="en-US" sz="2200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Gulim" panose="020B0600000101010101" pitchFamily="34" charset="-127"/>
                </a:rPr>
                <a:t>公司电话</a:t>
              </a:r>
              <a:r>
                <a:rPr lang="en-US" altLang="zh-CN" sz="2200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Gulim" panose="020B0600000101010101" pitchFamily="34" charset="-127"/>
                </a:rPr>
                <a:t>:05926077810</a:t>
              </a:r>
              <a:endParaRPr lang="en-US" altLang="zh-CN" sz="2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Gulim" panose="020B0600000101010101" pitchFamily="34" charset="-127"/>
              </a:endParaRPr>
            </a:p>
            <a:p>
              <a:pPr defTabSz="914400" eaLnBrk="0" hangingPunct="0">
                <a:buFont typeface="Arial" panose="020B0604020202020204" pitchFamily="34" charset="0"/>
                <a:buNone/>
              </a:pPr>
              <a:r>
                <a:rPr lang="en-US" altLang="zh-CN" sz="2200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Gulim" panose="020B0600000101010101" pitchFamily="34" charset="-127"/>
                </a:rPr>
                <a:t>Web</a:t>
              </a:r>
              <a:r>
                <a:rPr lang="zh-CN" altLang="en-US" sz="2200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Gulim" panose="020B0600000101010101" pitchFamily="34" charset="-127"/>
                </a:rPr>
                <a:t>：</a:t>
              </a:r>
              <a:r>
                <a:rPr lang="en-US" altLang="zh-CN" sz="2200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Gulim" panose="020B0600000101010101" pitchFamily="34" charset="-127"/>
                </a:rPr>
                <a:t>www.xmbsy.net</a:t>
              </a:r>
              <a:endParaRPr lang="en-US" altLang="zh-CN" sz="2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Gulim" panose="020B0600000101010101" pitchFamily="34" charset="-127"/>
              </a:endParaRPr>
            </a:p>
            <a:p>
              <a:pPr defTabSz="914400" eaLnBrk="0" hangingPunct="0">
                <a:buFont typeface="Arial" panose="020B0604020202020204" pitchFamily="34" charset="0"/>
                <a:buNone/>
              </a:pPr>
              <a:r>
                <a:rPr lang="en-US" altLang="zh-CN" sz="2200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Gulim" panose="020B0600000101010101" pitchFamily="34" charset="-127"/>
                </a:rPr>
                <a:t>E-mail</a:t>
              </a:r>
              <a:r>
                <a:rPr lang="zh-CN" altLang="en-US" sz="2200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Gulim" panose="020B0600000101010101" pitchFamily="34" charset="-127"/>
                </a:rPr>
                <a:t>：</a:t>
              </a:r>
              <a:endParaRPr lang="zh-CN" altLang="en-US" sz="2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Gulim" panose="020B0600000101010101" pitchFamily="34" charset="-127"/>
              </a:endParaRPr>
            </a:p>
            <a:p>
              <a:pPr defTabSz="914400" eaLnBrk="0" hangingPunct="0">
                <a:buFont typeface="Arial" panose="020B0604020202020204" pitchFamily="34" charset="0"/>
                <a:buNone/>
              </a:pPr>
              <a:r>
                <a:rPr lang="zh-CN" altLang="zh-CN" sz="2200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Gulim" panose="020B0600000101010101" pitchFamily="34" charset="-127"/>
                </a:rPr>
                <a:t>方案制作：</a:t>
              </a:r>
              <a:r>
                <a:rPr lang="zh-CN" altLang="zh-CN" sz="2200" b="1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Gulim" panose="020B0600000101010101" pitchFamily="34" charset="-127"/>
                </a:rPr>
                <a:t>王亮</a:t>
              </a:r>
              <a:endParaRPr lang="zh-CN" altLang="zh-CN" sz="22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Gulim" panose="020B0600000101010101" pitchFamily="34" charset="-127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7696447" y="5907891"/>
            <a:ext cx="87631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 descr="公司LOG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3075" y="202565"/>
            <a:ext cx="1201420" cy="971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6550" y="726220"/>
            <a:ext cx="42844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+mj-ea"/>
                <a:sym typeface="微软雅黑" panose="020B0503020204020204" charset="-122"/>
              </a:rPr>
              <a:t>五、视觉技术分析介绍</a:t>
            </a:r>
            <a:endParaRPr lang="zh-CN" altLang="en-US" sz="3200" b="1" dirty="0">
              <a:solidFill>
                <a:srgbClr val="002060"/>
              </a:solidFill>
              <a:latin typeface="+mj-ea"/>
              <a:sym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582" y="7814474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" y="360680"/>
            <a:ext cx="14085570" cy="1372870"/>
            <a:chOff x="1" y="568"/>
            <a:chExt cx="22182" cy="216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1" y="2131"/>
              <a:ext cx="22182" cy="1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9" y="568"/>
              <a:ext cx="3792" cy="2162"/>
              <a:chOff x="-29" y="170"/>
              <a:chExt cx="3792" cy="2162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0" y="170"/>
                <a:ext cx="3546" cy="1281"/>
              </a:xfrm>
              <a:custGeom>
                <a:avLst/>
                <a:gdLst>
                  <a:gd name="connsiteX0" fmla="*/ 0 w 3546"/>
                  <a:gd name="connsiteY0" fmla="*/ 0 h 1281"/>
                  <a:gd name="connsiteX1" fmla="*/ 3359 w 3546"/>
                  <a:gd name="connsiteY1" fmla="*/ 0 h 1281"/>
                  <a:gd name="connsiteX2" fmla="*/ 3546 w 3546"/>
                  <a:gd name="connsiteY2" fmla="*/ 1255 h 1281"/>
                  <a:gd name="connsiteX3" fmla="*/ 0 w 3546"/>
                  <a:gd name="connsiteY3" fmla="*/ 1281 h 1281"/>
                  <a:gd name="connsiteX4" fmla="*/ 0 w 3546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" h="1281">
                    <a:moveTo>
                      <a:pt x="0" y="0"/>
                    </a:moveTo>
                    <a:cubicBezTo>
                      <a:pt x="1056" y="1423"/>
                      <a:pt x="2240" y="0"/>
                      <a:pt x="3359" y="0"/>
                    </a:cubicBezTo>
                    <a:lnTo>
                      <a:pt x="3546" y="1255"/>
                    </a:lnTo>
                    <a:cubicBezTo>
                      <a:pt x="3257" y="515"/>
                      <a:pt x="1120" y="1281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-9" y="467"/>
                <a:ext cx="3555" cy="1281"/>
              </a:xfrm>
              <a:custGeom>
                <a:avLst/>
                <a:gdLst>
                  <a:gd name="connsiteX0" fmla="*/ 0 w 3979"/>
                  <a:gd name="connsiteY0" fmla="*/ 0 h 1460"/>
                  <a:gd name="connsiteX1" fmla="*/ 3979 w 3979"/>
                  <a:gd name="connsiteY1" fmla="*/ 0 h 1460"/>
                  <a:gd name="connsiteX2" fmla="*/ 3979 w 3979"/>
                  <a:gd name="connsiteY2" fmla="*/ 1460 h 1460"/>
                  <a:gd name="connsiteX3" fmla="*/ 0 w 3979"/>
                  <a:gd name="connsiteY3" fmla="*/ 1460 h 1460"/>
                  <a:gd name="connsiteX4" fmla="*/ 0 w 3979"/>
                  <a:gd name="connsiteY4" fmla="*/ 0 h 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9" h="1460">
                    <a:moveTo>
                      <a:pt x="0" y="0"/>
                    </a:moveTo>
                    <a:cubicBezTo>
                      <a:pt x="1251" y="1622"/>
                      <a:pt x="2653" y="0"/>
                      <a:pt x="3979" y="0"/>
                    </a:cubicBezTo>
                    <a:lnTo>
                      <a:pt x="3979" y="1460"/>
                    </a:lnTo>
                    <a:lnTo>
                      <a:pt x="0" y="1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-29" y="1052"/>
                <a:ext cx="3792" cy="1281"/>
              </a:xfrm>
              <a:custGeom>
                <a:avLst/>
                <a:gdLst>
                  <a:gd name="connsiteX0" fmla="*/ 0 w 3583"/>
                  <a:gd name="connsiteY0" fmla="*/ 0 h 1281"/>
                  <a:gd name="connsiteX1" fmla="*/ 3380 w 3583"/>
                  <a:gd name="connsiteY1" fmla="*/ 0 h 1281"/>
                  <a:gd name="connsiteX2" fmla="*/ 3583 w 3583"/>
                  <a:gd name="connsiteY2" fmla="*/ 857 h 1281"/>
                  <a:gd name="connsiteX3" fmla="*/ 0 w 3583"/>
                  <a:gd name="connsiteY3" fmla="*/ 1281 h 1281"/>
                  <a:gd name="connsiteX4" fmla="*/ 0 w 3583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3" h="1281">
                    <a:moveTo>
                      <a:pt x="0" y="0"/>
                    </a:moveTo>
                    <a:cubicBezTo>
                      <a:pt x="1063" y="1423"/>
                      <a:pt x="2254" y="0"/>
                      <a:pt x="3380" y="0"/>
                    </a:cubicBezTo>
                    <a:lnTo>
                      <a:pt x="3583" y="857"/>
                    </a:lnTo>
                    <a:cubicBezTo>
                      <a:pt x="2833" y="455"/>
                      <a:pt x="1580" y="985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文本框 26"/>
          <p:cNvSpPr txBox="1"/>
          <p:nvPr/>
        </p:nvSpPr>
        <p:spPr>
          <a:xfrm>
            <a:off x="2690495" y="1734185"/>
            <a:ext cx="4470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检测效果</a:t>
            </a:r>
            <a:r>
              <a:rPr lang="en-US" altLang="zh-CN" sz="2800" b="1"/>
              <a:t>:</a:t>
            </a:r>
            <a:endParaRPr lang="zh-CN" altLang="en-US" sz="2800" b="1"/>
          </a:p>
        </p:txBody>
      </p:sp>
      <p:pic>
        <p:nvPicPr>
          <p:cNvPr id="8" name="图片 7" descr="公司LOG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125" y="281305"/>
            <a:ext cx="1201420" cy="97155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706370" y="7446010"/>
            <a:ext cx="8942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495" y="2778760"/>
            <a:ext cx="8022590" cy="45129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 descr="公司LOG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4980" y="202565"/>
            <a:ext cx="1201420" cy="971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6550" y="726220"/>
            <a:ext cx="42844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+mj-ea"/>
                <a:sym typeface="微软雅黑" panose="020B0503020204020204" charset="-122"/>
              </a:rPr>
              <a:t>五、视觉技术分析介绍</a:t>
            </a:r>
            <a:endParaRPr lang="zh-CN" altLang="en-US" sz="3200" b="1" dirty="0">
              <a:solidFill>
                <a:srgbClr val="002060"/>
              </a:solidFill>
              <a:latin typeface="+mj-ea"/>
              <a:sym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8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4"/>
          <p:cNvGrpSpPr/>
          <p:nvPr/>
        </p:nvGrpSpPr>
        <p:grpSpPr>
          <a:xfrm>
            <a:off x="13582" y="7814474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 flipV="1">
            <a:off x="635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5" name="组合 19"/>
          <p:cNvGrpSpPr/>
          <p:nvPr/>
        </p:nvGrpSpPr>
        <p:grpSpPr>
          <a:xfrm>
            <a:off x="5715" y="360680"/>
            <a:ext cx="2407920" cy="1372870"/>
            <a:chOff x="-29" y="170"/>
            <a:chExt cx="3792" cy="2162"/>
          </a:xfrm>
        </p:grpSpPr>
        <p:sp>
          <p:nvSpPr>
            <p:cNvPr id="21" name="任意多边形 20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文本框 25"/>
          <p:cNvSpPr txBox="1"/>
          <p:nvPr/>
        </p:nvSpPr>
        <p:spPr>
          <a:xfrm>
            <a:off x="1456113" y="1677714"/>
            <a:ext cx="28589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</a:rPr>
              <a:t>检测架设：工位一</a:t>
            </a:r>
            <a:endParaRPr lang="zh-CN" altLang="en-US" sz="2400" b="1" dirty="0" smtClean="0">
              <a:solidFill>
                <a:srgbClr val="002060"/>
              </a:solidFill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5753795" y="1987090"/>
            <a:ext cx="865505" cy="557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>
                <a:solidFill>
                  <a:schemeClr val="bg1"/>
                </a:solidFill>
              </a:rPr>
              <a:t>PIN2</a:t>
            </a:r>
            <a:endParaRPr lang="en-US" altLang="zh-CN" sz="2800">
              <a:solidFill>
                <a:schemeClr val="bg1"/>
              </a:solidFill>
            </a:endParaRPr>
          </a:p>
        </p:txBody>
      </p:sp>
      <p:sp>
        <p:nvSpPr>
          <p:cNvPr id="28" name="文本框 7"/>
          <p:cNvSpPr txBox="1"/>
          <p:nvPr/>
        </p:nvSpPr>
        <p:spPr>
          <a:xfrm>
            <a:off x="9846040" y="2094035"/>
            <a:ext cx="1061085" cy="690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600">
                <a:solidFill>
                  <a:schemeClr val="bg1"/>
                </a:solidFill>
              </a:rPr>
              <a:t>PIN1</a:t>
            </a:r>
            <a:endParaRPr lang="en-US" altLang="zh-CN" sz="3600">
              <a:solidFill>
                <a:schemeClr val="bg1"/>
              </a:solidFill>
            </a:endParaRPr>
          </a:p>
        </p:txBody>
      </p:sp>
      <p:pic>
        <p:nvPicPr>
          <p:cNvPr id="20" name="图片 19" descr="公司LOG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125" y="281305"/>
            <a:ext cx="1201420" cy="971550"/>
          </a:xfrm>
          <a:prstGeom prst="rect">
            <a:avLst/>
          </a:prstGeom>
        </p:spPr>
      </p:pic>
      <p:sp>
        <p:nvSpPr>
          <p:cNvPr id="24" name="文本框 34"/>
          <p:cNvSpPr/>
          <p:nvPr/>
        </p:nvSpPr>
        <p:spPr>
          <a:xfrm>
            <a:off x="3778055" y="3953759"/>
            <a:ext cx="1405133" cy="337185"/>
          </a:xfrm>
          <a:prstGeom prst="rect">
            <a:avLst/>
          </a:prstGeom>
          <a:noFill/>
          <a:ln w="9525">
            <a:noFill/>
          </a:ln>
        </p:spPr>
        <p:txBody>
          <a:bodyPr wrap="square" lIns="91439" tIns="45720" rIns="91439" bIns="45720" anchor="t">
            <a:spAutoFit/>
          </a:bodyPr>
          <a:p>
            <a:pPr algn="ctr" eaLnBrk="0" hangingPunct="0"/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  <a:sym typeface="Century Schoolbook" panose="02040604050505020304" pitchFamily="18" charset="0"/>
              </a:rPr>
              <a:t>110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  <a:sym typeface="Century Schoolbook" panose="02040604050505020304" pitchFamily="18" charset="0"/>
              </a:rPr>
              <a:t>±</a:t>
            </a:r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  <a:sym typeface="Century Schoolbook" panose="02040604050505020304" pitchFamily="18" charset="0"/>
              </a:rPr>
              <a:t>30mm</a:t>
            </a:r>
            <a:endParaRPr lang="en-US" altLang="zh-CN" sz="1600" dirty="0" smtClean="0">
              <a:latin typeface="Arial" panose="020B0604020202020204" pitchFamily="34" charset="0"/>
              <a:ea typeface="宋体" panose="02010600030101010101" pitchFamily="2" charset="-122"/>
              <a:sym typeface="Century Schoolbook" panose="02040604050505020304" pitchFamily="18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rot="16200000" flipV="1">
            <a:off x="5616963" y="4806887"/>
            <a:ext cx="2961875" cy="31746"/>
          </a:xfrm>
          <a:prstGeom prst="line">
            <a:avLst/>
          </a:prstGeom>
          <a:ln w="12700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34"/>
          <p:cNvSpPr/>
          <p:nvPr/>
        </p:nvSpPr>
        <p:spPr>
          <a:xfrm>
            <a:off x="4879811" y="5615856"/>
            <a:ext cx="1505122" cy="337185"/>
          </a:xfrm>
          <a:prstGeom prst="rect">
            <a:avLst/>
          </a:prstGeom>
          <a:noFill/>
          <a:ln w="9525">
            <a:noFill/>
          </a:ln>
        </p:spPr>
        <p:txBody>
          <a:bodyPr wrap="square" lIns="91439" tIns="45720" rIns="91439" bIns="45720" anchor="t">
            <a:spAutoFit/>
          </a:bodyPr>
          <a:p>
            <a:pPr algn="ctr" eaLnBrk="0" hangingPunct="0"/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  <a:sym typeface="Century Schoolbook" panose="02040604050505020304" pitchFamily="18" charset="0"/>
              </a:rPr>
              <a:t>40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  <a:sym typeface="Century Schoolbook" panose="02040604050505020304" pitchFamily="18" charset="0"/>
              </a:rPr>
              <a:t>±</a:t>
            </a:r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  <a:sym typeface="Century Schoolbook" panose="02040604050505020304" pitchFamily="18" charset="0"/>
              </a:rPr>
              <a:t>20mm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  <a:sym typeface="Century Schoolbook" panose="02040604050505020304" pitchFamily="18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4311322" y="3330898"/>
            <a:ext cx="2592000" cy="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4985385" y="3331210"/>
            <a:ext cx="11430" cy="17487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rot="5400000">
            <a:off x="5670033" y="5846734"/>
            <a:ext cx="857255" cy="10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311322" y="6259946"/>
            <a:ext cx="2052000" cy="2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463742" y="5382907"/>
            <a:ext cx="1180156" cy="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 descr="微信截图_2018090314334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4644" y="1830698"/>
            <a:ext cx="532157" cy="1511125"/>
          </a:xfrm>
          <a:prstGeom prst="rect">
            <a:avLst/>
          </a:prstGeom>
        </p:spPr>
      </p:pic>
      <p:sp>
        <p:nvSpPr>
          <p:cNvPr id="41" name="Rectangle 4"/>
          <p:cNvSpPr/>
          <p:nvPr/>
        </p:nvSpPr>
        <p:spPr>
          <a:xfrm flipV="1">
            <a:off x="6661115" y="5240029"/>
            <a:ext cx="900000" cy="150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p>
            <a:pPr algn="ctr" eaLnBrk="0" fontAlgn="base" hangingPunct="0"/>
            <a:endParaRPr lang="zh-CN" altLang="en-US" sz="1600" strike="noStrike" noProof="1">
              <a:latin typeface="Arial" panose="020B0604020202020204" pitchFamily="34" charset="0"/>
              <a:ea typeface="宋体" panose="02010600030101010101" pitchFamily="2" charset="-122"/>
              <a:sym typeface="Century Schoolbook" panose="02040604050505020304" pitchFamily="18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7900" y="6283325"/>
            <a:ext cx="2142490" cy="41656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2" name="直接连接符 41"/>
          <p:cNvCxnSpPr/>
          <p:nvPr/>
        </p:nvCxnSpPr>
        <p:spPr>
          <a:xfrm flipH="1">
            <a:off x="3533775" y="5210810"/>
            <a:ext cx="3134995" cy="39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1887855" y="4726940"/>
            <a:ext cx="1632585" cy="783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对焦面</a:t>
            </a:r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9907905" y="2063115"/>
            <a:ext cx="2025650" cy="901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1200</a:t>
            </a:r>
            <a:r>
              <a:rPr lang="zh-CN" altLang="en-US"/>
              <a:t>万黑白</a:t>
            </a:r>
            <a:r>
              <a:rPr lang="zh-CN" altLang="en-US"/>
              <a:t>相机</a:t>
            </a:r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0153015" y="4859020"/>
            <a:ext cx="1165225" cy="559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产品</a:t>
            </a: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0153015" y="6399530"/>
            <a:ext cx="1110615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背光</a:t>
            </a:r>
            <a:endParaRPr lang="zh-CN" altLang="en-US"/>
          </a:p>
        </p:txBody>
      </p:sp>
      <p:cxnSp>
        <p:nvCxnSpPr>
          <p:cNvPr id="47" name="直接连接符 46"/>
          <p:cNvCxnSpPr>
            <a:endCxn id="44" idx="1"/>
          </p:cNvCxnSpPr>
          <p:nvPr/>
        </p:nvCxnSpPr>
        <p:spPr>
          <a:xfrm flipV="1">
            <a:off x="7269480" y="2513965"/>
            <a:ext cx="2638425" cy="84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endCxn id="45" idx="1"/>
          </p:cNvCxnSpPr>
          <p:nvPr/>
        </p:nvCxnSpPr>
        <p:spPr>
          <a:xfrm flipV="1">
            <a:off x="7517765" y="5139055"/>
            <a:ext cx="2635250" cy="85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40" idx="3"/>
            <a:endCxn id="46" idx="1"/>
          </p:cNvCxnSpPr>
          <p:nvPr/>
        </p:nvCxnSpPr>
        <p:spPr>
          <a:xfrm>
            <a:off x="8200390" y="6491605"/>
            <a:ext cx="1952625" cy="227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 descr="公司LOG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22125" y="202565"/>
            <a:ext cx="1201420" cy="971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6550" y="726220"/>
            <a:ext cx="4284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六、视觉检测说明</a:t>
            </a:r>
            <a:endParaRPr lang="zh-CN" altLang="en-US" sz="3200" b="1" dirty="0">
              <a:solidFill>
                <a:srgbClr val="002060"/>
              </a:solidFill>
              <a:latin typeface="+mj-ea"/>
              <a:ea typeface="+mj-ea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4377" y="7814474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" y="360680"/>
            <a:ext cx="14085570" cy="1372870"/>
            <a:chOff x="1" y="568"/>
            <a:chExt cx="22182" cy="216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1" y="2131"/>
              <a:ext cx="22182" cy="1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9" y="568"/>
              <a:ext cx="3792" cy="2162"/>
              <a:chOff x="-29" y="170"/>
              <a:chExt cx="3792" cy="2162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0" y="170"/>
                <a:ext cx="3546" cy="1281"/>
              </a:xfrm>
              <a:custGeom>
                <a:avLst/>
                <a:gdLst>
                  <a:gd name="connsiteX0" fmla="*/ 0 w 3546"/>
                  <a:gd name="connsiteY0" fmla="*/ 0 h 1281"/>
                  <a:gd name="connsiteX1" fmla="*/ 3359 w 3546"/>
                  <a:gd name="connsiteY1" fmla="*/ 0 h 1281"/>
                  <a:gd name="connsiteX2" fmla="*/ 3546 w 3546"/>
                  <a:gd name="connsiteY2" fmla="*/ 1255 h 1281"/>
                  <a:gd name="connsiteX3" fmla="*/ 0 w 3546"/>
                  <a:gd name="connsiteY3" fmla="*/ 1281 h 1281"/>
                  <a:gd name="connsiteX4" fmla="*/ 0 w 3546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" h="1281">
                    <a:moveTo>
                      <a:pt x="0" y="0"/>
                    </a:moveTo>
                    <a:cubicBezTo>
                      <a:pt x="1056" y="1423"/>
                      <a:pt x="2240" y="0"/>
                      <a:pt x="3359" y="0"/>
                    </a:cubicBezTo>
                    <a:lnTo>
                      <a:pt x="3546" y="1255"/>
                    </a:lnTo>
                    <a:cubicBezTo>
                      <a:pt x="3257" y="515"/>
                      <a:pt x="1120" y="1281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-9" y="467"/>
                <a:ext cx="3555" cy="1281"/>
              </a:xfrm>
              <a:custGeom>
                <a:avLst/>
                <a:gdLst>
                  <a:gd name="connsiteX0" fmla="*/ 0 w 3979"/>
                  <a:gd name="connsiteY0" fmla="*/ 0 h 1460"/>
                  <a:gd name="connsiteX1" fmla="*/ 3979 w 3979"/>
                  <a:gd name="connsiteY1" fmla="*/ 0 h 1460"/>
                  <a:gd name="connsiteX2" fmla="*/ 3979 w 3979"/>
                  <a:gd name="connsiteY2" fmla="*/ 1460 h 1460"/>
                  <a:gd name="connsiteX3" fmla="*/ 0 w 3979"/>
                  <a:gd name="connsiteY3" fmla="*/ 1460 h 1460"/>
                  <a:gd name="connsiteX4" fmla="*/ 0 w 3979"/>
                  <a:gd name="connsiteY4" fmla="*/ 0 h 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9" h="1460">
                    <a:moveTo>
                      <a:pt x="0" y="0"/>
                    </a:moveTo>
                    <a:cubicBezTo>
                      <a:pt x="1251" y="1622"/>
                      <a:pt x="2653" y="0"/>
                      <a:pt x="3979" y="0"/>
                    </a:cubicBezTo>
                    <a:lnTo>
                      <a:pt x="3979" y="1460"/>
                    </a:lnTo>
                    <a:lnTo>
                      <a:pt x="0" y="1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-29" y="1052"/>
                <a:ext cx="3792" cy="1281"/>
              </a:xfrm>
              <a:custGeom>
                <a:avLst/>
                <a:gdLst>
                  <a:gd name="connsiteX0" fmla="*/ 0 w 3583"/>
                  <a:gd name="connsiteY0" fmla="*/ 0 h 1281"/>
                  <a:gd name="connsiteX1" fmla="*/ 3380 w 3583"/>
                  <a:gd name="connsiteY1" fmla="*/ 0 h 1281"/>
                  <a:gd name="connsiteX2" fmla="*/ 3583 w 3583"/>
                  <a:gd name="connsiteY2" fmla="*/ 857 h 1281"/>
                  <a:gd name="connsiteX3" fmla="*/ 0 w 3583"/>
                  <a:gd name="connsiteY3" fmla="*/ 1281 h 1281"/>
                  <a:gd name="connsiteX4" fmla="*/ 0 w 3583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3" h="1281">
                    <a:moveTo>
                      <a:pt x="0" y="0"/>
                    </a:moveTo>
                    <a:cubicBezTo>
                      <a:pt x="1063" y="1423"/>
                      <a:pt x="2254" y="0"/>
                      <a:pt x="3380" y="0"/>
                    </a:cubicBezTo>
                    <a:lnTo>
                      <a:pt x="3583" y="857"/>
                    </a:lnTo>
                    <a:cubicBezTo>
                      <a:pt x="2833" y="455"/>
                      <a:pt x="1580" y="985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671320" y="2162175"/>
          <a:ext cx="11452225" cy="4998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715"/>
                <a:gridCol w="3082925"/>
                <a:gridCol w="5315585"/>
              </a:tblGrid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检测内容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检测是否稳定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说明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9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</a:t>
                      </a:r>
                      <a:r>
                        <a:rPr lang="zh-CN" altLang="en-US" sz="18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、内</a:t>
                      </a:r>
                      <a:r>
                        <a:rPr lang="zh-CN" altLang="en-US" sz="18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孔直径检测</a:t>
                      </a:r>
                      <a:endParaRPr lang="en-US" altLang="zh-CN" sz="1800" dirty="0" smtClean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800" dirty="0" smtClean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稳定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/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实验室打光稳定，可以检测产品内孔</a:t>
                      </a:r>
                      <a:r>
                        <a:rPr lang="zh-CN" altLang="en-US" sz="1800" b="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直径。</a:t>
                      </a:r>
                      <a:endParaRPr lang="zh-CN" altLang="en-US" sz="1800" b="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855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  <a:sym typeface="+mn-ea"/>
                        </a:rPr>
                        <a:t>备注：</a:t>
                      </a:r>
                      <a:endParaRPr lang="en-US" altLang="zh-CN" sz="1800" b="1" dirty="0" smtClean="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sym typeface="+mn-ea"/>
                        </a:rPr>
                        <a:t>1</a:t>
                      </a:r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  <a:sym typeface="+mn-ea"/>
                        </a:rPr>
                        <a:t>、检测时应保持背景干净，避免其他干扰物附着产生误判。</a:t>
                      </a:r>
                      <a:endParaRPr lang="en-US" altLang="zh-CN" sz="1800" b="1" dirty="0" smtClean="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sym typeface="+mn-ea"/>
                        </a:rPr>
                        <a:t>2</a:t>
                      </a:r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  <a:sym typeface="+mn-ea"/>
                        </a:rPr>
                        <a:t>、避免其他杂光干扰。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endParaRPr lang="en-US" altLang="zh-CN" sz="1800" b="1" dirty="0" smtClean="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sym typeface="+mn-ea"/>
                        </a:rPr>
                        <a:t>3</a:t>
                      </a:r>
                      <a:r>
                        <a:rPr lang="zh-CN" altLang="en-US" sz="1800" b="1" dirty="0" smtClean="0">
                          <a:solidFill>
                            <a:schemeClr val="tx1"/>
                          </a:solidFill>
                          <a:sym typeface="+mn-ea"/>
                        </a:rPr>
                        <a:t>、此方案检测效果是以实验室模拟为标准。</a:t>
                      </a:r>
                      <a:endParaRPr lang="en-US" altLang="zh-CN" sz="1800" b="1" dirty="0" smtClean="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b="1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b="1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51" marR="91451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50" marR="91450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50" marR="91450"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图片 13" descr="公司LOG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6125" y="281305"/>
            <a:ext cx="1201420" cy="9715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 descr="公司LOG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4980" y="202565"/>
            <a:ext cx="1201420" cy="971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6550" y="726220"/>
            <a:ext cx="42844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七</a:t>
            </a:r>
            <a:r>
              <a:rPr lang="zh-CN" altLang="en-US" sz="3200" b="1" dirty="0" smtClean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、</a:t>
            </a:r>
            <a:r>
              <a:rPr lang="zh-CN" altLang="en-US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具体配置</a:t>
            </a:r>
            <a:endParaRPr lang="zh-CN" altLang="en-US" sz="3200" b="1" dirty="0">
              <a:solidFill>
                <a:srgbClr val="002060"/>
              </a:solidFill>
              <a:latin typeface="+mj-ea"/>
              <a:ea typeface="+mj-ea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4377" y="7799869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 flipV="1">
            <a:off x="635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5715" y="360680"/>
            <a:ext cx="2407920" cy="1372870"/>
            <a:chOff x="-29" y="170"/>
            <a:chExt cx="3792" cy="2162"/>
          </a:xfrm>
        </p:grpSpPr>
        <p:sp>
          <p:nvSpPr>
            <p:cNvPr id="21" name="任意多边形 20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692910" y="1890395"/>
          <a:ext cx="11341100" cy="526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810"/>
                <a:gridCol w="1758950"/>
                <a:gridCol w="2693035"/>
                <a:gridCol w="868045"/>
                <a:gridCol w="833120"/>
                <a:gridCol w="1985010"/>
                <a:gridCol w="1929130"/>
              </a:tblGrid>
              <a:tr h="1495425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货物名称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型号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品牌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57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8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主机</a:t>
                      </a:r>
                      <a:endParaRPr lang="zh-CN" altLang="en-US" sz="18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台</a:t>
                      </a:r>
                      <a:endParaRPr lang="zh-CN" altLang="en-US" sz="18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8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 smtClean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57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8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显示器</a:t>
                      </a:r>
                      <a:endParaRPr lang="zh-CN" altLang="en-US" sz="18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台</a:t>
                      </a:r>
                      <a:endParaRPr lang="zh-CN" altLang="en-US" sz="18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8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 smtClean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dirty="0"/>
                        <a:t>15.6</a:t>
                      </a:r>
                      <a:endParaRPr lang="en-US" altLang="zh-CN" sz="1800" dirty="0"/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78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8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相机</a:t>
                      </a:r>
                      <a:endParaRPr lang="zh-CN" altLang="en-US" sz="18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MV-CH120-10GM</a:t>
                      </a:r>
                      <a:endParaRPr lang="en-US" sz="1800" b="1" dirty="0" smtClean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台</a:t>
                      </a:r>
                      <a:endParaRPr lang="zh-CN" altLang="en-US" sz="18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8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120O</a:t>
                      </a:r>
                      <a:r>
                        <a:rPr lang="zh-CN" altLang="en-US" sz="18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万黑白</a:t>
                      </a:r>
                      <a:r>
                        <a:rPr lang="zh-CN" altLang="en-US" sz="18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相机</a:t>
                      </a:r>
                      <a:endParaRPr lang="zh-CN" altLang="en-US" sz="18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镜头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lt"/>
                        </a:rPr>
                        <a:t>WWK08-110-111</a:t>
                      </a:r>
                      <a:endParaRPr lang="en-US" altLang="zh-CN" sz="1800" b="0" dirty="0" smtClean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lt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个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8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远心镜头</a:t>
                      </a: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实验室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有）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2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18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光源</a:t>
                      </a:r>
                      <a:endParaRPr lang="zh-CN" altLang="en-US" sz="18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MR-BG-7070-W</a:t>
                      </a:r>
                      <a:endParaRPr lang="en-US" altLang="zh-CN" sz="1800" dirty="0" smtClean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个</a:t>
                      </a:r>
                      <a:endParaRPr lang="zh-CN" altLang="en-US" sz="18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8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endParaRPr lang="en-US" altLang="zh-CN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实验室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有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 sz="18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电源</a:t>
                      </a:r>
                      <a:r>
                        <a:rPr lang="zh-CN" altLang="en-US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适配器</a:t>
                      </a:r>
                      <a:endParaRPr lang="zh-CN" altLang="en-US" sz="18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MR-24-4-72WS</a:t>
                      </a:r>
                      <a:endParaRPr lang="en-US" altLang="zh-CN" sz="1800" b="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台</a:t>
                      </a:r>
                      <a:endParaRPr lang="zh-CN" altLang="en-US" sz="18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8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默然数字</a:t>
                      </a: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72</a:t>
                      </a: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w</a:t>
                      </a:r>
                      <a:endParaRPr lang="en-US" altLang="zh-CN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图片 13" descr="公司LOG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6125" y="281305"/>
            <a:ext cx="1201420" cy="9715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 descr="公司LOG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4980" y="202565"/>
            <a:ext cx="1201420" cy="971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6550" y="726220"/>
            <a:ext cx="42844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五、报价单</a:t>
            </a:r>
            <a:endParaRPr lang="zh-CN" altLang="en-US" sz="3200" b="1" dirty="0">
              <a:solidFill>
                <a:srgbClr val="002060"/>
              </a:solidFill>
              <a:latin typeface="+mj-ea"/>
              <a:ea typeface="+mj-ea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8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4"/>
          <p:cNvGrpSpPr/>
          <p:nvPr/>
        </p:nvGrpSpPr>
        <p:grpSpPr>
          <a:xfrm>
            <a:off x="24377" y="7814474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 flipV="1">
            <a:off x="635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5" name="组合 19"/>
          <p:cNvGrpSpPr/>
          <p:nvPr/>
        </p:nvGrpSpPr>
        <p:grpSpPr>
          <a:xfrm>
            <a:off x="5715" y="360680"/>
            <a:ext cx="2407920" cy="1372870"/>
            <a:chOff x="-29" y="170"/>
            <a:chExt cx="3792" cy="2162"/>
          </a:xfrm>
        </p:grpSpPr>
        <p:sp>
          <p:nvSpPr>
            <p:cNvPr id="21" name="任意多边形 20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9"/>
          <p:cNvSpPr txBox="1"/>
          <p:nvPr/>
        </p:nvSpPr>
        <p:spPr>
          <a:xfrm>
            <a:off x="5753795" y="1987090"/>
            <a:ext cx="865505" cy="557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>
                <a:solidFill>
                  <a:schemeClr val="bg1"/>
                </a:solidFill>
              </a:rPr>
              <a:t>PIN2</a:t>
            </a:r>
            <a:endParaRPr lang="en-US" altLang="zh-CN" sz="2800">
              <a:solidFill>
                <a:schemeClr val="bg1"/>
              </a:solidFill>
            </a:endParaRPr>
          </a:p>
        </p:txBody>
      </p:sp>
      <p:sp>
        <p:nvSpPr>
          <p:cNvPr id="28" name="文本框 7"/>
          <p:cNvSpPr txBox="1"/>
          <p:nvPr/>
        </p:nvSpPr>
        <p:spPr>
          <a:xfrm>
            <a:off x="9846040" y="2094035"/>
            <a:ext cx="1061085" cy="6908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600">
                <a:solidFill>
                  <a:schemeClr val="bg1"/>
                </a:solidFill>
              </a:rPr>
              <a:t>PIN1</a:t>
            </a:r>
            <a:endParaRPr lang="en-US" altLang="zh-CN" sz="3600">
              <a:solidFill>
                <a:schemeClr val="bg1"/>
              </a:solidFill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1579880" y="1725930"/>
          <a:ext cx="11099165" cy="5233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360"/>
                <a:gridCol w="2285365"/>
                <a:gridCol w="1226185"/>
                <a:gridCol w="901065"/>
                <a:gridCol w="3298190"/>
              </a:tblGrid>
              <a:tr h="7213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新宋体" panose="02010609030101010101" charset="-122"/>
                          <a:ea typeface="新宋体" panose="02010609030101010101" charset="-122"/>
                        </a:rPr>
                        <a:t>报价日期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新宋体" panose="02010609030101010101" charset="-122"/>
                          <a:ea typeface="新宋体" panose="02010609030101010101" charset="-122"/>
                        </a:rPr>
                        <a:t>报价编号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7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新宋体" panose="02010609030101010101" charset="-122"/>
                          <a:ea typeface="新宋体" panose="02010609030101010101" charset="-122"/>
                        </a:rPr>
                        <a:t>客户名称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18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新宋体" panose="02010609030101010101" charset="-122"/>
                          <a:ea typeface="新宋体" panose="02010609030101010101" charset="-122"/>
                        </a:rPr>
                        <a:t>序号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新宋体" panose="02010609030101010101" charset="-122"/>
                          <a:ea typeface="新宋体" panose="02010609030101010101" charset="-122"/>
                        </a:rPr>
                        <a:t>产品名称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新宋体" panose="02010609030101010101" charset="-122"/>
                          <a:ea typeface="新宋体" panose="02010609030101010101" charset="-122"/>
                        </a:rPr>
                        <a:t>单价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新宋体" panose="02010609030101010101" charset="-122"/>
                          <a:ea typeface="新宋体" panose="02010609030101010101" charset="-122"/>
                        </a:rPr>
                        <a:t>数量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总价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155">
                <a:tc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9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新宋体" panose="02010609030101010101" charset="-122"/>
                          <a:ea typeface="新宋体" panose="02010609030101010101" charset="-122"/>
                        </a:rPr>
                        <a:t>总计金额（人民币）：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zh-CN" altLang="en-US" sz="1600" b="0" dirty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新宋体" panose="02010609030101010101" charset="-122"/>
                          <a:ea typeface="新宋体" panose="02010609030101010101" charset="-122"/>
                        </a:rPr>
                        <a:t>交货日期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新宋体" panose="02010609030101010101" charset="-122"/>
                          <a:ea typeface="新宋体" panose="02010609030101010101" charset="-122"/>
                        </a:rPr>
                        <a:t>款到发货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1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新宋体" panose="02010609030101010101" charset="-122"/>
                          <a:ea typeface="新宋体" panose="02010609030101010101" charset="-122"/>
                        </a:rPr>
                        <a:t>付款方式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新宋体" panose="02010609030101010101" charset="-122"/>
                          <a:ea typeface="新宋体" panose="02010609030101010101" charset="-122"/>
                        </a:rPr>
                        <a:t>款到发货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53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新宋体" panose="02010609030101010101" charset="-122"/>
                          <a:ea typeface="新宋体" panose="02010609030101010101" charset="-122"/>
                        </a:rPr>
                        <a:t>说明</a:t>
                      </a:r>
                      <a:endParaRPr lang="zh-CN" altLang="en-US" sz="1600" b="0" dirty="0" smtClean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1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、以上报价含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16%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增值税；</a:t>
                      </a:r>
                      <a:endParaRPr lang="en-US" altLang="zh-CN" sz="1600" b="0" dirty="0" smtClean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  <a:p>
                      <a:pPr algn="l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2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、卖方送货至买方工工厂并安装调试；</a:t>
                      </a:r>
                      <a:endParaRPr lang="en-US" altLang="zh-CN" sz="1600" b="0" dirty="0" smtClean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  <a:p>
                      <a:pPr algn="l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3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、正常使用情况下保固期为壹年；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91422" marR="91422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478" name="文本框 5"/>
          <p:cNvSpPr txBox="1"/>
          <p:nvPr/>
        </p:nvSpPr>
        <p:spPr>
          <a:xfrm>
            <a:off x="2413318" y="7293610"/>
            <a:ext cx="2195512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客户回签：</a:t>
            </a:r>
            <a:endParaRPr lang="zh-CN" altLang="en-US" u="sng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80" name="文本框 6"/>
          <p:cNvSpPr txBox="1"/>
          <p:nvPr/>
        </p:nvSpPr>
        <p:spPr>
          <a:xfrm>
            <a:off x="8557578" y="7296785"/>
            <a:ext cx="2016125" cy="365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报价：</a:t>
            </a:r>
            <a:endParaRPr lang="zh-CN" altLang="en-US" u="sng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79" name="文本框 7"/>
          <p:cNvSpPr txBox="1"/>
          <p:nvPr/>
        </p:nvSpPr>
        <p:spPr>
          <a:xfrm>
            <a:off x="8557578" y="7661593"/>
            <a:ext cx="2735262" cy="365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电话：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" name="图片 19" descr="公司LOG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125" y="281305"/>
            <a:ext cx="1201420" cy="9715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rchitectural-design-architecture-buildings-83089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22555" y="-20955"/>
            <a:ext cx="14170025" cy="90417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77470" y="-20955"/>
            <a:ext cx="14093825" cy="9075420"/>
          </a:xfrm>
          <a:prstGeom prst="rect">
            <a:avLst/>
          </a:prstGeom>
          <a:solidFill>
            <a:schemeClr val="bg2">
              <a:lumMod val="25000"/>
              <a:alpha val="3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28700" y="605155"/>
            <a:ext cx="8138160" cy="63696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115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THANK</a:t>
            </a:r>
            <a:endParaRPr lang="en-US" altLang="zh-CN" sz="115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  <a:p>
            <a:r>
              <a:rPr lang="en-US" altLang="zh-CN" sz="115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YOU</a:t>
            </a:r>
            <a:endParaRPr lang="en-US" altLang="zh-CN" sz="8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  <a:p>
            <a:endParaRPr lang="zh-CN" altLang="en-US" sz="8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  <a:p>
            <a:r>
              <a:rPr lang="zh-CN" altLang="en-US" sz="8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谢谢观看</a:t>
            </a:r>
            <a:endParaRPr lang="zh-CN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zh-CN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1541145" y="4081780"/>
            <a:ext cx="1282065" cy="1841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269730" y="8215630"/>
            <a:ext cx="4796790" cy="33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厦门博视源机器视觉技术有限公司</a:t>
            </a:r>
            <a:endParaRPr lang="zh-CN" altLang="en-US" sz="1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63978" y="8607302"/>
            <a:ext cx="584209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kern="1800" spc="1000">
                <a:solidFill>
                  <a:schemeClr val="bg1"/>
                </a:solidFill>
                <a:uFillTx/>
              </a:rPr>
              <a:t>www.xmbsy.ne</a:t>
            </a:r>
            <a:r>
              <a:rPr lang="en-US" altLang="zh-CN" kern="1800" spc="1000">
                <a:solidFill>
                  <a:schemeClr val="bg1"/>
                </a:solidFill>
                <a:uFillTx/>
              </a:rPr>
              <a:t>t</a:t>
            </a:r>
            <a:endParaRPr lang="en-US" altLang="zh-CN" kern="1800" spc="1000">
              <a:solidFill>
                <a:schemeClr val="bg1"/>
              </a:solidFill>
              <a:uFillTx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 descr="公司LOGI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793220" y="538480"/>
            <a:ext cx="1201420" cy="971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6550" y="726220"/>
            <a:ext cx="42844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+mj-ea"/>
                <a:ea typeface="+mj-ea"/>
                <a:sym typeface="微软雅黑" panose="020B0503020204020204" charset="-122"/>
              </a:rPr>
              <a:t>目录介绍</a:t>
            </a:r>
            <a:endParaRPr lang="zh-CN" altLang="en-US" sz="3200" b="1" dirty="0">
              <a:solidFill>
                <a:srgbClr val="002060"/>
              </a:solidFill>
              <a:latin typeface="+mj-ea"/>
              <a:ea typeface="+mj-ea"/>
              <a:sym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55190" y="2347595"/>
            <a:ext cx="10691495" cy="3567065"/>
            <a:chOff x="1915" y="3074"/>
            <a:chExt cx="4470" cy="2807"/>
          </a:xfrm>
        </p:grpSpPr>
        <p:sp>
          <p:nvSpPr>
            <p:cNvPr id="7173" name="文本框 9"/>
            <p:cNvSpPr txBox="1"/>
            <p:nvPr/>
          </p:nvSpPr>
          <p:spPr>
            <a:xfrm>
              <a:off x="1915" y="3074"/>
              <a:ext cx="3743" cy="3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l" eaLnBrk="0" hangingPunct="0"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002060"/>
                  </a:solidFill>
                  <a:latin typeface="+mj-ea"/>
                  <a:ea typeface="+mj-ea"/>
                </a:rPr>
                <a:t>一、项目概述</a:t>
              </a:r>
              <a:endParaRPr lang="zh-CN" altLang="en-US" sz="2400" b="1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  <p:sp>
          <p:nvSpPr>
            <p:cNvPr id="7174" name="文本框 11"/>
            <p:cNvSpPr txBox="1"/>
            <p:nvPr/>
          </p:nvSpPr>
          <p:spPr>
            <a:xfrm>
              <a:off x="1915" y="5519"/>
              <a:ext cx="3710" cy="3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                                                                   </a:t>
              </a:r>
              <a:r>
                <a:rPr lang="zh-CN" altLang="en-US" sz="2400" b="1" dirty="0">
                  <a:solidFill>
                    <a:srgbClr val="002060"/>
                  </a:solidFill>
                  <a:latin typeface="+mj-ea"/>
                  <a:ea typeface="+mj-ea"/>
                </a:rPr>
                <a:t>五、技术分析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7177" name="文本框 9"/>
            <p:cNvSpPr txBox="1"/>
            <p:nvPr/>
          </p:nvSpPr>
          <p:spPr>
            <a:xfrm>
              <a:off x="1915" y="4909"/>
              <a:ext cx="4470" cy="3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                                         </a:t>
              </a:r>
              <a:r>
                <a:rPr lang="zh-CN" altLang="en-US" sz="2400" b="1" dirty="0">
                  <a:solidFill>
                    <a:srgbClr val="002060"/>
                  </a:solidFill>
                  <a:latin typeface="+mj-ea"/>
                  <a:ea typeface="+mj-ea"/>
                </a:rPr>
                <a:t>    四、设备主体结构</a:t>
              </a:r>
              <a:endParaRPr lang="zh-CN" altLang="en-US" sz="2400" b="1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  <p:sp>
          <p:nvSpPr>
            <p:cNvPr id="7178" name="文本框 9"/>
            <p:cNvSpPr txBox="1"/>
            <p:nvPr/>
          </p:nvSpPr>
          <p:spPr>
            <a:xfrm>
              <a:off x="1915" y="4297"/>
              <a:ext cx="4470" cy="3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                           </a:t>
              </a:r>
              <a:r>
                <a:rPr lang="zh-CN" altLang="en-US" sz="2400" b="1" dirty="0">
                  <a:solidFill>
                    <a:srgbClr val="002060"/>
                  </a:solidFill>
                  <a:latin typeface="+mj-ea"/>
                  <a:ea typeface="+mj-ea"/>
                </a:rPr>
                <a:t>  三、工艺流程</a:t>
              </a:r>
              <a:endParaRPr lang="zh-CN" altLang="en-US" sz="2400" b="1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  <p:sp>
          <p:nvSpPr>
            <p:cNvPr id="7179" name="文本框 9"/>
            <p:cNvSpPr txBox="1"/>
            <p:nvPr/>
          </p:nvSpPr>
          <p:spPr>
            <a:xfrm>
              <a:off x="1915" y="3687"/>
              <a:ext cx="4470" cy="3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l" eaLnBrk="0" hangingPunct="0"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sym typeface="宋体" panose="02010600030101010101" pitchFamily="2" charset="-122"/>
                </a:rPr>
                <a:t>               </a:t>
              </a:r>
              <a:r>
                <a:rPr lang="zh-CN" altLang="en-US" sz="2400" b="1" dirty="0">
                  <a:solidFill>
                    <a:srgbClr val="002060"/>
                  </a:solidFill>
                  <a:latin typeface="+mj-ea"/>
                  <a:ea typeface="+mj-ea"/>
                  <a:sym typeface="宋体" panose="02010600030101010101" pitchFamily="2" charset="-122"/>
                </a:rPr>
                <a:t>二、</a:t>
              </a:r>
              <a:r>
                <a:rPr lang="zh-CN" altLang="en-US" sz="2400" b="1" dirty="0">
                  <a:solidFill>
                    <a:srgbClr val="002060"/>
                  </a:solidFill>
                  <a:latin typeface="+mj-ea"/>
                  <a:ea typeface="+mj-ea"/>
                </a:rPr>
                <a:t>布局说明</a:t>
              </a:r>
              <a:endParaRPr lang="zh-CN" altLang="en-US" sz="2400" b="1" dirty="0">
                <a:solidFill>
                  <a:srgbClr val="002060"/>
                </a:solidFill>
                <a:latin typeface="+mj-ea"/>
                <a:ea typeface="+mj-ea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582" y="7814474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" y="360680"/>
            <a:ext cx="14085570" cy="1372870"/>
            <a:chOff x="1" y="568"/>
            <a:chExt cx="22182" cy="216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1" y="2131"/>
              <a:ext cx="22182" cy="1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14" name="图片 13" descr="公司LOGI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8591" y="848"/>
              <a:ext cx="1892" cy="1530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9" y="568"/>
              <a:ext cx="3792" cy="2162"/>
              <a:chOff x="-29" y="170"/>
              <a:chExt cx="3792" cy="2162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0" y="170"/>
                <a:ext cx="3546" cy="1281"/>
              </a:xfrm>
              <a:custGeom>
                <a:avLst/>
                <a:gdLst>
                  <a:gd name="connsiteX0" fmla="*/ 0 w 3546"/>
                  <a:gd name="connsiteY0" fmla="*/ 0 h 1281"/>
                  <a:gd name="connsiteX1" fmla="*/ 3359 w 3546"/>
                  <a:gd name="connsiteY1" fmla="*/ 0 h 1281"/>
                  <a:gd name="connsiteX2" fmla="*/ 3546 w 3546"/>
                  <a:gd name="connsiteY2" fmla="*/ 1255 h 1281"/>
                  <a:gd name="connsiteX3" fmla="*/ 0 w 3546"/>
                  <a:gd name="connsiteY3" fmla="*/ 1281 h 1281"/>
                  <a:gd name="connsiteX4" fmla="*/ 0 w 3546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" h="1281">
                    <a:moveTo>
                      <a:pt x="0" y="0"/>
                    </a:moveTo>
                    <a:cubicBezTo>
                      <a:pt x="1056" y="1423"/>
                      <a:pt x="2240" y="0"/>
                      <a:pt x="3359" y="0"/>
                    </a:cubicBezTo>
                    <a:lnTo>
                      <a:pt x="3546" y="1255"/>
                    </a:lnTo>
                    <a:cubicBezTo>
                      <a:pt x="3257" y="515"/>
                      <a:pt x="1120" y="1281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-9" y="467"/>
                <a:ext cx="3555" cy="1281"/>
              </a:xfrm>
              <a:custGeom>
                <a:avLst/>
                <a:gdLst>
                  <a:gd name="connsiteX0" fmla="*/ 0 w 3979"/>
                  <a:gd name="connsiteY0" fmla="*/ 0 h 1460"/>
                  <a:gd name="connsiteX1" fmla="*/ 3979 w 3979"/>
                  <a:gd name="connsiteY1" fmla="*/ 0 h 1460"/>
                  <a:gd name="connsiteX2" fmla="*/ 3979 w 3979"/>
                  <a:gd name="connsiteY2" fmla="*/ 1460 h 1460"/>
                  <a:gd name="connsiteX3" fmla="*/ 0 w 3979"/>
                  <a:gd name="connsiteY3" fmla="*/ 1460 h 1460"/>
                  <a:gd name="connsiteX4" fmla="*/ 0 w 3979"/>
                  <a:gd name="connsiteY4" fmla="*/ 0 h 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9" h="1460">
                    <a:moveTo>
                      <a:pt x="0" y="0"/>
                    </a:moveTo>
                    <a:cubicBezTo>
                      <a:pt x="1251" y="1622"/>
                      <a:pt x="2653" y="0"/>
                      <a:pt x="3979" y="0"/>
                    </a:cubicBezTo>
                    <a:lnTo>
                      <a:pt x="3979" y="1460"/>
                    </a:lnTo>
                    <a:lnTo>
                      <a:pt x="0" y="1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-29" y="1052"/>
                <a:ext cx="3792" cy="1281"/>
              </a:xfrm>
              <a:custGeom>
                <a:avLst/>
                <a:gdLst>
                  <a:gd name="connsiteX0" fmla="*/ 0 w 3583"/>
                  <a:gd name="connsiteY0" fmla="*/ 0 h 1281"/>
                  <a:gd name="connsiteX1" fmla="*/ 3380 w 3583"/>
                  <a:gd name="connsiteY1" fmla="*/ 0 h 1281"/>
                  <a:gd name="connsiteX2" fmla="*/ 3583 w 3583"/>
                  <a:gd name="connsiteY2" fmla="*/ 857 h 1281"/>
                  <a:gd name="connsiteX3" fmla="*/ 0 w 3583"/>
                  <a:gd name="connsiteY3" fmla="*/ 1281 h 1281"/>
                  <a:gd name="connsiteX4" fmla="*/ 0 w 3583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3" h="1281">
                    <a:moveTo>
                      <a:pt x="0" y="0"/>
                    </a:moveTo>
                    <a:cubicBezTo>
                      <a:pt x="1063" y="1423"/>
                      <a:pt x="2254" y="0"/>
                      <a:pt x="3380" y="0"/>
                    </a:cubicBezTo>
                    <a:lnTo>
                      <a:pt x="3583" y="857"/>
                    </a:lnTo>
                    <a:cubicBezTo>
                      <a:pt x="2833" y="455"/>
                      <a:pt x="1580" y="985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706550" y="726220"/>
            <a:ext cx="42844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一、项目概述</a:t>
            </a:r>
            <a:endParaRPr lang="zh-CN" altLang="en-US" sz="3200" b="1" dirty="0">
              <a:solidFill>
                <a:srgbClr val="002060"/>
              </a:solidFill>
              <a:latin typeface="+mj-ea"/>
              <a:ea typeface="+mj-ea"/>
              <a:sym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582" y="7814474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" y="360680"/>
            <a:ext cx="14085570" cy="1372870"/>
            <a:chOff x="1" y="568"/>
            <a:chExt cx="22182" cy="216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1" y="2131"/>
              <a:ext cx="22182" cy="1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9" y="568"/>
              <a:ext cx="3792" cy="2162"/>
              <a:chOff x="-29" y="170"/>
              <a:chExt cx="3792" cy="2162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0" y="170"/>
                <a:ext cx="3546" cy="1281"/>
              </a:xfrm>
              <a:custGeom>
                <a:avLst/>
                <a:gdLst>
                  <a:gd name="connsiteX0" fmla="*/ 0 w 3546"/>
                  <a:gd name="connsiteY0" fmla="*/ 0 h 1281"/>
                  <a:gd name="connsiteX1" fmla="*/ 3359 w 3546"/>
                  <a:gd name="connsiteY1" fmla="*/ 0 h 1281"/>
                  <a:gd name="connsiteX2" fmla="*/ 3546 w 3546"/>
                  <a:gd name="connsiteY2" fmla="*/ 1255 h 1281"/>
                  <a:gd name="connsiteX3" fmla="*/ 0 w 3546"/>
                  <a:gd name="connsiteY3" fmla="*/ 1281 h 1281"/>
                  <a:gd name="connsiteX4" fmla="*/ 0 w 3546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" h="1281">
                    <a:moveTo>
                      <a:pt x="0" y="0"/>
                    </a:moveTo>
                    <a:cubicBezTo>
                      <a:pt x="1056" y="1423"/>
                      <a:pt x="2240" y="0"/>
                      <a:pt x="3359" y="0"/>
                    </a:cubicBezTo>
                    <a:lnTo>
                      <a:pt x="3546" y="1255"/>
                    </a:lnTo>
                    <a:cubicBezTo>
                      <a:pt x="3257" y="515"/>
                      <a:pt x="1120" y="1281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-9" y="467"/>
                <a:ext cx="3555" cy="1281"/>
              </a:xfrm>
              <a:custGeom>
                <a:avLst/>
                <a:gdLst>
                  <a:gd name="connsiteX0" fmla="*/ 0 w 3979"/>
                  <a:gd name="connsiteY0" fmla="*/ 0 h 1460"/>
                  <a:gd name="connsiteX1" fmla="*/ 3979 w 3979"/>
                  <a:gd name="connsiteY1" fmla="*/ 0 h 1460"/>
                  <a:gd name="connsiteX2" fmla="*/ 3979 w 3979"/>
                  <a:gd name="connsiteY2" fmla="*/ 1460 h 1460"/>
                  <a:gd name="connsiteX3" fmla="*/ 0 w 3979"/>
                  <a:gd name="connsiteY3" fmla="*/ 1460 h 1460"/>
                  <a:gd name="connsiteX4" fmla="*/ 0 w 3979"/>
                  <a:gd name="connsiteY4" fmla="*/ 0 h 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9" h="1460">
                    <a:moveTo>
                      <a:pt x="0" y="0"/>
                    </a:moveTo>
                    <a:cubicBezTo>
                      <a:pt x="1251" y="1622"/>
                      <a:pt x="2653" y="0"/>
                      <a:pt x="3979" y="0"/>
                    </a:cubicBezTo>
                    <a:lnTo>
                      <a:pt x="3979" y="1460"/>
                    </a:lnTo>
                    <a:lnTo>
                      <a:pt x="0" y="1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-29" y="1052"/>
                <a:ext cx="3792" cy="1281"/>
              </a:xfrm>
              <a:custGeom>
                <a:avLst/>
                <a:gdLst>
                  <a:gd name="connsiteX0" fmla="*/ 0 w 3583"/>
                  <a:gd name="connsiteY0" fmla="*/ 0 h 1281"/>
                  <a:gd name="connsiteX1" fmla="*/ 3380 w 3583"/>
                  <a:gd name="connsiteY1" fmla="*/ 0 h 1281"/>
                  <a:gd name="connsiteX2" fmla="*/ 3583 w 3583"/>
                  <a:gd name="connsiteY2" fmla="*/ 857 h 1281"/>
                  <a:gd name="connsiteX3" fmla="*/ 0 w 3583"/>
                  <a:gd name="connsiteY3" fmla="*/ 1281 h 1281"/>
                  <a:gd name="connsiteX4" fmla="*/ 0 w 3583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3" h="1281">
                    <a:moveTo>
                      <a:pt x="0" y="0"/>
                    </a:moveTo>
                    <a:cubicBezTo>
                      <a:pt x="1063" y="1423"/>
                      <a:pt x="2254" y="0"/>
                      <a:pt x="3380" y="0"/>
                    </a:cubicBezTo>
                    <a:lnTo>
                      <a:pt x="3583" y="857"/>
                    </a:lnTo>
                    <a:cubicBezTo>
                      <a:pt x="2833" y="455"/>
                      <a:pt x="1580" y="985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" name="文本框 7"/>
          <p:cNvSpPr txBox="1"/>
          <p:nvPr/>
        </p:nvSpPr>
        <p:spPr>
          <a:xfrm>
            <a:off x="2155190" y="1554480"/>
            <a:ext cx="9729470" cy="5031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82245" indent="-182245" algn="l" defTabSz="914400" eaLnBrk="0" fontAlgn="base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1.项目说明：</a:t>
            </a:r>
            <a:endParaRPr lang="en-US" altLang="ko-KR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2245" indent="-182245" algn="l" defTabSz="914400" eaLnBrk="0" fontAlgn="base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项 目 号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:    202108101  </a:t>
            </a:r>
            <a:endParaRPr lang="ko-KR" altLang="en-US" b="1" strike="noStrike" cap="none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82245" indent="-182245" eaLnBrk="0" fontAlgn="base">
              <a:lnSpc>
                <a:spcPct val="150000"/>
              </a:lnSpc>
              <a:spcBef>
                <a:spcPts val="600"/>
              </a:spcBef>
            </a:pPr>
            <a:r>
              <a:rPr lang="en-US" altLang="ko-KR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   设备名称： </a:t>
            </a:r>
            <a:r>
              <a:rPr lang="en-US" altLang="ko-KR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白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色塑料件内孔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直径检测及装袋设备</a:t>
            </a:r>
            <a:endParaRPr lang="en-US" altLang="ko-KR" sz="2800" b="1" dirty="0" smtClean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2245" indent="-182245" algn="l" defTabSz="914400" eaLnBrk="0" fontAlgn="base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en-US" altLang="ko-KR" sz="2800" b="1" dirty="0" smtClean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2245" indent="-182245" algn="l" defTabSz="914400" eaLnBrk="0" fontAlgn="base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2.项目简述：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为满足公司产品质量的提升，严格把关合格率，以及减少人工成本，提高工作效率</a:t>
            </a:r>
            <a:endParaRPr lang="en-US" altLang="ko-KR" sz="24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2245" indent="-182245" algn="l" defTabSz="914400" eaLnBrk="0" fontAlgn="base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en-US" altLang="ko-KR" sz="2800" b="1" dirty="0" smtClean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82245" indent="-182245" algn="l" defTabSz="914400" eaLnBrk="0" fontAlgn="base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3.规划节拍：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机器检测节拍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180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个</a:t>
            </a: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/min.</a:t>
            </a:r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6" name="菱形 25"/>
          <p:cNvSpPr/>
          <p:nvPr/>
        </p:nvSpPr>
        <p:spPr>
          <a:xfrm>
            <a:off x="2048510" y="1958975"/>
            <a:ext cx="227330" cy="227330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7" name="菱形 26"/>
          <p:cNvSpPr/>
          <p:nvPr/>
        </p:nvSpPr>
        <p:spPr>
          <a:xfrm>
            <a:off x="2025015" y="4820285"/>
            <a:ext cx="227330" cy="227330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8" name="菱形 27"/>
          <p:cNvSpPr/>
          <p:nvPr/>
        </p:nvSpPr>
        <p:spPr>
          <a:xfrm>
            <a:off x="2048510" y="6603365"/>
            <a:ext cx="227330" cy="227330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690675" y="731935"/>
            <a:ext cx="42844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二、布局说明 </a:t>
            </a:r>
            <a:endParaRPr lang="en-US" altLang="zh-CN" sz="3200" b="1" dirty="0">
              <a:solidFill>
                <a:srgbClr val="002060"/>
              </a:solidFill>
              <a:latin typeface="+mj-ea"/>
              <a:ea typeface="+mj-ea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662" y="7814474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" y="360680"/>
            <a:ext cx="14085570" cy="1372870"/>
            <a:chOff x="1" y="568"/>
            <a:chExt cx="22182" cy="216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1" y="2131"/>
              <a:ext cx="22182" cy="1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9" y="568"/>
              <a:ext cx="3792" cy="2162"/>
              <a:chOff x="-29" y="170"/>
              <a:chExt cx="3792" cy="2162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0" y="170"/>
                <a:ext cx="3546" cy="1281"/>
              </a:xfrm>
              <a:custGeom>
                <a:avLst/>
                <a:gdLst>
                  <a:gd name="connsiteX0" fmla="*/ 0 w 3546"/>
                  <a:gd name="connsiteY0" fmla="*/ 0 h 1281"/>
                  <a:gd name="connsiteX1" fmla="*/ 3359 w 3546"/>
                  <a:gd name="connsiteY1" fmla="*/ 0 h 1281"/>
                  <a:gd name="connsiteX2" fmla="*/ 3546 w 3546"/>
                  <a:gd name="connsiteY2" fmla="*/ 1255 h 1281"/>
                  <a:gd name="connsiteX3" fmla="*/ 0 w 3546"/>
                  <a:gd name="connsiteY3" fmla="*/ 1281 h 1281"/>
                  <a:gd name="connsiteX4" fmla="*/ 0 w 3546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" h="1281">
                    <a:moveTo>
                      <a:pt x="0" y="0"/>
                    </a:moveTo>
                    <a:cubicBezTo>
                      <a:pt x="1056" y="1423"/>
                      <a:pt x="2240" y="0"/>
                      <a:pt x="3359" y="0"/>
                    </a:cubicBezTo>
                    <a:lnTo>
                      <a:pt x="3546" y="1255"/>
                    </a:lnTo>
                    <a:cubicBezTo>
                      <a:pt x="3257" y="515"/>
                      <a:pt x="1120" y="1281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-9" y="467"/>
                <a:ext cx="3555" cy="1281"/>
              </a:xfrm>
              <a:custGeom>
                <a:avLst/>
                <a:gdLst>
                  <a:gd name="connsiteX0" fmla="*/ 0 w 3979"/>
                  <a:gd name="connsiteY0" fmla="*/ 0 h 1460"/>
                  <a:gd name="connsiteX1" fmla="*/ 3979 w 3979"/>
                  <a:gd name="connsiteY1" fmla="*/ 0 h 1460"/>
                  <a:gd name="connsiteX2" fmla="*/ 3979 w 3979"/>
                  <a:gd name="connsiteY2" fmla="*/ 1460 h 1460"/>
                  <a:gd name="connsiteX3" fmla="*/ 0 w 3979"/>
                  <a:gd name="connsiteY3" fmla="*/ 1460 h 1460"/>
                  <a:gd name="connsiteX4" fmla="*/ 0 w 3979"/>
                  <a:gd name="connsiteY4" fmla="*/ 0 h 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9" h="1460">
                    <a:moveTo>
                      <a:pt x="0" y="0"/>
                    </a:moveTo>
                    <a:cubicBezTo>
                      <a:pt x="1251" y="1622"/>
                      <a:pt x="2653" y="0"/>
                      <a:pt x="3979" y="0"/>
                    </a:cubicBezTo>
                    <a:lnTo>
                      <a:pt x="3979" y="1460"/>
                    </a:lnTo>
                    <a:lnTo>
                      <a:pt x="0" y="1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-29" y="1052"/>
                <a:ext cx="3792" cy="1281"/>
              </a:xfrm>
              <a:custGeom>
                <a:avLst/>
                <a:gdLst>
                  <a:gd name="connsiteX0" fmla="*/ 0 w 3583"/>
                  <a:gd name="connsiteY0" fmla="*/ 0 h 1281"/>
                  <a:gd name="connsiteX1" fmla="*/ 3380 w 3583"/>
                  <a:gd name="connsiteY1" fmla="*/ 0 h 1281"/>
                  <a:gd name="connsiteX2" fmla="*/ 3583 w 3583"/>
                  <a:gd name="connsiteY2" fmla="*/ 857 h 1281"/>
                  <a:gd name="connsiteX3" fmla="*/ 0 w 3583"/>
                  <a:gd name="connsiteY3" fmla="*/ 1281 h 1281"/>
                  <a:gd name="connsiteX4" fmla="*/ 0 w 3583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3" h="1281">
                    <a:moveTo>
                      <a:pt x="0" y="0"/>
                    </a:moveTo>
                    <a:cubicBezTo>
                      <a:pt x="1063" y="1423"/>
                      <a:pt x="2254" y="0"/>
                      <a:pt x="3380" y="0"/>
                    </a:cubicBezTo>
                    <a:lnTo>
                      <a:pt x="3583" y="857"/>
                    </a:lnTo>
                    <a:cubicBezTo>
                      <a:pt x="2833" y="455"/>
                      <a:pt x="1580" y="985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635" y="1756410"/>
            <a:ext cx="4714875" cy="6305550"/>
          </a:xfrm>
          <a:prstGeom prst="rect">
            <a:avLst/>
          </a:prstGeom>
        </p:spPr>
      </p:pic>
      <p:sp>
        <p:nvSpPr>
          <p:cNvPr id="30" name="圆角矩形标注 29"/>
          <p:cNvSpPr/>
          <p:nvPr/>
        </p:nvSpPr>
        <p:spPr>
          <a:xfrm>
            <a:off x="9033510" y="2051685"/>
            <a:ext cx="1017905" cy="781685"/>
          </a:xfrm>
          <a:prstGeom prst="wedgeRoundRectCallout">
            <a:avLst>
              <a:gd name="adj1" fmla="val -281565"/>
              <a:gd name="adj2" fmla="val 2621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转盘</a:t>
            </a:r>
            <a:endParaRPr lang="zh-CN" altLang="en-US"/>
          </a:p>
        </p:txBody>
      </p:sp>
      <p:sp>
        <p:nvSpPr>
          <p:cNvPr id="31" name="圆角矩形标注 30"/>
          <p:cNvSpPr/>
          <p:nvPr/>
        </p:nvSpPr>
        <p:spPr>
          <a:xfrm>
            <a:off x="8933180" y="5176520"/>
            <a:ext cx="2339975" cy="1759585"/>
          </a:xfrm>
          <a:prstGeom prst="wedgeRoundRectCallout">
            <a:avLst>
              <a:gd name="adj1" fmla="val -79525"/>
              <a:gd name="adj2" fmla="val -331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振动盘、直振上料：如需要更换产品，需将整个振动盘含支架更换（建议产品专用）</a:t>
            </a:r>
            <a:endParaRPr lang="zh-CN" altLang="en-US"/>
          </a:p>
        </p:txBody>
      </p:sp>
      <p:sp>
        <p:nvSpPr>
          <p:cNvPr id="32" name="圆角矩形标注 31"/>
          <p:cNvSpPr/>
          <p:nvPr/>
        </p:nvSpPr>
        <p:spPr>
          <a:xfrm>
            <a:off x="2597785" y="2051685"/>
            <a:ext cx="1621790" cy="781685"/>
          </a:xfrm>
          <a:prstGeom prst="wedgeRoundRectCallout">
            <a:avLst>
              <a:gd name="adj1" fmla="val 167776"/>
              <a:gd name="adj2" fmla="val 918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视觉显示屏</a:t>
            </a:r>
            <a:endParaRPr lang="zh-CN" altLang="en-US"/>
          </a:p>
        </p:txBody>
      </p:sp>
      <p:sp>
        <p:nvSpPr>
          <p:cNvPr id="33" name="圆角矩形标注 32"/>
          <p:cNvSpPr/>
          <p:nvPr/>
        </p:nvSpPr>
        <p:spPr>
          <a:xfrm>
            <a:off x="2597785" y="3281045"/>
            <a:ext cx="1621790" cy="781685"/>
          </a:xfrm>
          <a:prstGeom prst="wedgeRoundRectCallout">
            <a:avLst>
              <a:gd name="adj1" fmla="val 156695"/>
              <a:gd name="adj2" fmla="val 351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视觉检测</a:t>
            </a:r>
            <a:endParaRPr lang="zh-CN" altLang="en-US"/>
          </a:p>
        </p:txBody>
      </p:sp>
      <p:sp>
        <p:nvSpPr>
          <p:cNvPr id="34" name="圆角矩形标注 33"/>
          <p:cNvSpPr/>
          <p:nvPr/>
        </p:nvSpPr>
        <p:spPr>
          <a:xfrm>
            <a:off x="2597785" y="4700270"/>
            <a:ext cx="1621790" cy="781685"/>
          </a:xfrm>
          <a:prstGeom prst="wedgeRoundRectCallout">
            <a:avLst>
              <a:gd name="adj1" fmla="val 102975"/>
              <a:gd name="adj2" fmla="val 510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合格料槽</a:t>
            </a:r>
            <a:endParaRPr lang="zh-CN" altLang="en-US"/>
          </a:p>
        </p:txBody>
      </p:sp>
      <p:sp>
        <p:nvSpPr>
          <p:cNvPr id="35" name="圆角矩形标注 34"/>
          <p:cNvSpPr/>
          <p:nvPr/>
        </p:nvSpPr>
        <p:spPr>
          <a:xfrm>
            <a:off x="2630805" y="5882005"/>
            <a:ext cx="1621790" cy="781685"/>
          </a:xfrm>
          <a:prstGeom prst="wedgeRoundRectCallout">
            <a:avLst>
              <a:gd name="adj1" fmla="val 133711"/>
              <a:gd name="adj2" fmla="val -861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NG</a:t>
            </a:r>
            <a:r>
              <a:rPr lang="zh-CN" altLang="en-US"/>
              <a:t>料槽</a:t>
            </a:r>
            <a:endParaRPr lang="zh-CN" altLang="en-US"/>
          </a:p>
        </p:txBody>
      </p:sp>
      <p:sp>
        <p:nvSpPr>
          <p:cNvPr id="36" name="圆角矩形标注 35"/>
          <p:cNvSpPr/>
          <p:nvPr/>
        </p:nvSpPr>
        <p:spPr>
          <a:xfrm>
            <a:off x="9043035" y="3516630"/>
            <a:ext cx="2013585" cy="781685"/>
          </a:xfrm>
          <a:prstGeom prst="wedgeRoundRectCallout">
            <a:avLst>
              <a:gd name="adj1" fmla="val -118495"/>
              <a:gd name="adj2" fmla="val 1033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直振上方加吹气：清除孔中粉尘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706550" y="726220"/>
            <a:ext cx="42844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+mj-ea"/>
                <a:ea typeface="+mj-ea"/>
                <a:sym typeface="微软雅黑" panose="020B0503020204020204" charset="-122"/>
              </a:rPr>
              <a:t>二、布局说明</a:t>
            </a:r>
            <a:endParaRPr lang="zh-CN" altLang="en-US" sz="3200" b="1" dirty="0">
              <a:solidFill>
                <a:srgbClr val="002060"/>
              </a:solidFill>
              <a:latin typeface="+mj-ea"/>
              <a:ea typeface="+mj-ea"/>
              <a:sym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582" y="7814474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" y="360680"/>
            <a:ext cx="14085570" cy="1372870"/>
            <a:chOff x="1" y="568"/>
            <a:chExt cx="22182" cy="216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1" y="2131"/>
              <a:ext cx="22182" cy="1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9" y="568"/>
              <a:ext cx="3792" cy="2162"/>
              <a:chOff x="-29" y="170"/>
              <a:chExt cx="3792" cy="2162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0" y="170"/>
                <a:ext cx="3546" cy="1281"/>
              </a:xfrm>
              <a:custGeom>
                <a:avLst/>
                <a:gdLst>
                  <a:gd name="connsiteX0" fmla="*/ 0 w 3546"/>
                  <a:gd name="connsiteY0" fmla="*/ 0 h 1281"/>
                  <a:gd name="connsiteX1" fmla="*/ 3359 w 3546"/>
                  <a:gd name="connsiteY1" fmla="*/ 0 h 1281"/>
                  <a:gd name="connsiteX2" fmla="*/ 3546 w 3546"/>
                  <a:gd name="connsiteY2" fmla="*/ 1255 h 1281"/>
                  <a:gd name="connsiteX3" fmla="*/ 0 w 3546"/>
                  <a:gd name="connsiteY3" fmla="*/ 1281 h 1281"/>
                  <a:gd name="connsiteX4" fmla="*/ 0 w 3546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" h="1281">
                    <a:moveTo>
                      <a:pt x="0" y="0"/>
                    </a:moveTo>
                    <a:cubicBezTo>
                      <a:pt x="1056" y="1423"/>
                      <a:pt x="2240" y="0"/>
                      <a:pt x="3359" y="0"/>
                    </a:cubicBezTo>
                    <a:lnTo>
                      <a:pt x="3546" y="1255"/>
                    </a:lnTo>
                    <a:cubicBezTo>
                      <a:pt x="3257" y="515"/>
                      <a:pt x="1120" y="1281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-9" y="467"/>
                <a:ext cx="3555" cy="1281"/>
              </a:xfrm>
              <a:custGeom>
                <a:avLst/>
                <a:gdLst>
                  <a:gd name="connsiteX0" fmla="*/ 0 w 3979"/>
                  <a:gd name="connsiteY0" fmla="*/ 0 h 1460"/>
                  <a:gd name="connsiteX1" fmla="*/ 3979 w 3979"/>
                  <a:gd name="connsiteY1" fmla="*/ 0 h 1460"/>
                  <a:gd name="connsiteX2" fmla="*/ 3979 w 3979"/>
                  <a:gd name="connsiteY2" fmla="*/ 1460 h 1460"/>
                  <a:gd name="connsiteX3" fmla="*/ 0 w 3979"/>
                  <a:gd name="connsiteY3" fmla="*/ 1460 h 1460"/>
                  <a:gd name="connsiteX4" fmla="*/ 0 w 3979"/>
                  <a:gd name="connsiteY4" fmla="*/ 0 h 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9" h="1460">
                    <a:moveTo>
                      <a:pt x="0" y="0"/>
                    </a:moveTo>
                    <a:cubicBezTo>
                      <a:pt x="1251" y="1622"/>
                      <a:pt x="2653" y="0"/>
                      <a:pt x="3979" y="0"/>
                    </a:cubicBezTo>
                    <a:lnTo>
                      <a:pt x="3979" y="1460"/>
                    </a:lnTo>
                    <a:lnTo>
                      <a:pt x="0" y="1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-29" y="1052"/>
                <a:ext cx="3792" cy="1281"/>
              </a:xfrm>
              <a:custGeom>
                <a:avLst/>
                <a:gdLst>
                  <a:gd name="connsiteX0" fmla="*/ 0 w 3583"/>
                  <a:gd name="connsiteY0" fmla="*/ 0 h 1281"/>
                  <a:gd name="connsiteX1" fmla="*/ 3380 w 3583"/>
                  <a:gd name="connsiteY1" fmla="*/ 0 h 1281"/>
                  <a:gd name="connsiteX2" fmla="*/ 3583 w 3583"/>
                  <a:gd name="connsiteY2" fmla="*/ 857 h 1281"/>
                  <a:gd name="connsiteX3" fmla="*/ 0 w 3583"/>
                  <a:gd name="connsiteY3" fmla="*/ 1281 h 1281"/>
                  <a:gd name="connsiteX4" fmla="*/ 0 w 3583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3" h="1281">
                    <a:moveTo>
                      <a:pt x="0" y="0"/>
                    </a:moveTo>
                    <a:cubicBezTo>
                      <a:pt x="1063" y="1423"/>
                      <a:pt x="2254" y="0"/>
                      <a:pt x="3380" y="0"/>
                    </a:cubicBezTo>
                    <a:lnTo>
                      <a:pt x="3583" y="857"/>
                    </a:lnTo>
                    <a:cubicBezTo>
                      <a:pt x="2833" y="455"/>
                      <a:pt x="1580" y="985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135" y="1925955"/>
            <a:ext cx="6381750" cy="60102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 descr="公司LOGI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793220" y="538480"/>
            <a:ext cx="1201420" cy="971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6550" y="726220"/>
            <a:ext cx="42844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三、工艺流程介绍</a:t>
            </a:r>
            <a:endParaRPr lang="zh-CN" altLang="en-US" sz="3200" b="1" dirty="0">
              <a:solidFill>
                <a:srgbClr val="002060"/>
              </a:solidFill>
              <a:latin typeface="+mj-ea"/>
              <a:ea typeface="+mj-ea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582" y="7814474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" y="360680"/>
            <a:ext cx="14085570" cy="1372870"/>
            <a:chOff x="1" y="568"/>
            <a:chExt cx="22182" cy="216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1" y="2131"/>
              <a:ext cx="22182" cy="1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14" name="图片 13" descr="公司LOGI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8591" y="848"/>
              <a:ext cx="1892" cy="1530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9" y="568"/>
              <a:ext cx="3792" cy="2162"/>
              <a:chOff x="-29" y="170"/>
              <a:chExt cx="3792" cy="2162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0" y="170"/>
                <a:ext cx="3546" cy="1281"/>
              </a:xfrm>
              <a:custGeom>
                <a:avLst/>
                <a:gdLst>
                  <a:gd name="connsiteX0" fmla="*/ 0 w 3546"/>
                  <a:gd name="connsiteY0" fmla="*/ 0 h 1281"/>
                  <a:gd name="connsiteX1" fmla="*/ 3359 w 3546"/>
                  <a:gd name="connsiteY1" fmla="*/ 0 h 1281"/>
                  <a:gd name="connsiteX2" fmla="*/ 3546 w 3546"/>
                  <a:gd name="connsiteY2" fmla="*/ 1255 h 1281"/>
                  <a:gd name="connsiteX3" fmla="*/ 0 w 3546"/>
                  <a:gd name="connsiteY3" fmla="*/ 1281 h 1281"/>
                  <a:gd name="connsiteX4" fmla="*/ 0 w 3546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" h="1281">
                    <a:moveTo>
                      <a:pt x="0" y="0"/>
                    </a:moveTo>
                    <a:cubicBezTo>
                      <a:pt x="1056" y="1423"/>
                      <a:pt x="2240" y="0"/>
                      <a:pt x="3359" y="0"/>
                    </a:cubicBezTo>
                    <a:lnTo>
                      <a:pt x="3546" y="1255"/>
                    </a:lnTo>
                    <a:cubicBezTo>
                      <a:pt x="3257" y="515"/>
                      <a:pt x="1120" y="1281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-9" y="467"/>
                <a:ext cx="3555" cy="1281"/>
              </a:xfrm>
              <a:custGeom>
                <a:avLst/>
                <a:gdLst>
                  <a:gd name="connsiteX0" fmla="*/ 0 w 3979"/>
                  <a:gd name="connsiteY0" fmla="*/ 0 h 1460"/>
                  <a:gd name="connsiteX1" fmla="*/ 3979 w 3979"/>
                  <a:gd name="connsiteY1" fmla="*/ 0 h 1460"/>
                  <a:gd name="connsiteX2" fmla="*/ 3979 w 3979"/>
                  <a:gd name="connsiteY2" fmla="*/ 1460 h 1460"/>
                  <a:gd name="connsiteX3" fmla="*/ 0 w 3979"/>
                  <a:gd name="connsiteY3" fmla="*/ 1460 h 1460"/>
                  <a:gd name="connsiteX4" fmla="*/ 0 w 3979"/>
                  <a:gd name="connsiteY4" fmla="*/ 0 h 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9" h="1460">
                    <a:moveTo>
                      <a:pt x="0" y="0"/>
                    </a:moveTo>
                    <a:cubicBezTo>
                      <a:pt x="1251" y="1622"/>
                      <a:pt x="2653" y="0"/>
                      <a:pt x="3979" y="0"/>
                    </a:cubicBezTo>
                    <a:lnTo>
                      <a:pt x="3979" y="1460"/>
                    </a:lnTo>
                    <a:lnTo>
                      <a:pt x="0" y="1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-29" y="1052"/>
                <a:ext cx="3792" cy="1281"/>
              </a:xfrm>
              <a:custGeom>
                <a:avLst/>
                <a:gdLst>
                  <a:gd name="connsiteX0" fmla="*/ 0 w 3583"/>
                  <a:gd name="connsiteY0" fmla="*/ 0 h 1281"/>
                  <a:gd name="connsiteX1" fmla="*/ 3380 w 3583"/>
                  <a:gd name="connsiteY1" fmla="*/ 0 h 1281"/>
                  <a:gd name="connsiteX2" fmla="*/ 3583 w 3583"/>
                  <a:gd name="connsiteY2" fmla="*/ 857 h 1281"/>
                  <a:gd name="connsiteX3" fmla="*/ 0 w 3583"/>
                  <a:gd name="connsiteY3" fmla="*/ 1281 h 1281"/>
                  <a:gd name="connsiteX4" fmla="*/ 0 w 3583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3" h="1281">
                    <a:moveTo>
                      <a:pt x="0" y="0"/>
                    </a:moveTo>
                    <a:cubicBezTo>
                      <a:pt x="1063" y="1423"/>
                      <a:pt x="2254" y="0"/>
                      <a:pt x="3380" y="0"/>
                    </a:cubicBezTo>
                    <a:lnTo>
                      <a:pt x="3583" y="857"/>
                    </a:lnTo>
                    <a:cubicBezTo>
                      <a:pt x="2833" y="455"/>
                      <a:pt x="1580" y="985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3346450" y="2134870"/>
            <a:ext cx="7499350" cy="5225415"/>
            <a:chOff x="5007" y="5741"/>
            <a:chExt cx="4117" cy="4704"/>
          </a:xfrm>
        </p:grpSpPr>
        <p:sp>
          <p:nvSpPr>
            <p:cNvPr id="32" name="流程图: 过程 31"/>
            <p:cNvSpPr/>
            <p:nvPr/>
          </p:nvSpPr>
          <p:spPr>
            <a:xfrm>
              <a:off x="5007" y="6944"/>
              <a:ext cx="1035" cy="1555"/>
            </a:xfrm>
            <a:prstGeom prst="flowChartProcess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视觉检测</a:t>
              </a:r>
              <a:endParaRPr lang="zh-CN" altLang="en-US" sz="1600" dirty="0"/>
            </a:p>
          </p:txBody>
        </p:sp>
        <p:sp>
          <p:nvSpPr>
            <p:cNvPr id="33" name="流程图: 过程 32"/>
            <p:cNvSpPr/>
            <p:nvPr/>
          </p:nvSpPr>
          <p:spPr>
            <a:xfrm>
              <a:off x="5868" y="8912"/>
              <a:ext cx="994" cy="1533"/>
            </a:xfrm>
            <a:prstGeom prst="flowChartProcess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sym typeface="+mn-ea"/>
                </a:rPr>
                <a:t>良品收料</a:t>
              </a:r>
              <a:endParaRPr lang="zh-CN" altLang="en-US" sz="1600" dirty="0"/>
            </a:p>
          </p:txBody>
        </p:sp>
        <p:sp>
          <p:nvSpPr>
            <p:cNvPr id="34" name="流程图: 过程 33"/>
            <p:cNvSpPr/>
            <p:nvPr/>
          </p:nvSpPr>
          <p:spPr>
            <a:xfrm>
              <a:off x="7105" y="8912"/>
              <a:ext cx="1051" cy="1533"/>
            </a:xfrm>
            <a:prstGeom prst="flowChartProcess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ym typeface="+mn-ea"/>
                </a:rPr>
                <a:t>NG</a:t>
              </a:r>
              <a:r>
                <a:rPr lang="zh-CN" altLang="en-US" sz="1600" dirty="0" smtClean="0"/>
                <a:t>收料</a:t>
              </a:r>
              <a:endParaRPr lang="zh-CN" altLang="en-US" sz="1600" dirty="0"/>
            </a:p>
          </p:txBody>
        </p:sp>
        <p:sp>
          <p:nvSpPr>
            <p:cNvPr id="36" name="流程图: 过程 35"/>
            <p:cNvSpPr/>
            <p:nvPr/>
          </p:nvSpPr>
          <p:spPr>
            <a:xfrm>
              <a:off x="8083" y="6817"/>
              <a:ext cx="1041" cy="958"/>
            </a:xfrm>
            <a:prstGeom prst="flowChartProcess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sz="1600" dirty="0" smtClean="0"/>
                <a:t>振动盘直振上料</a:t>
              </a:r>
              <a:endParaRPr lang="zh-CN" sz="1600" dirty="0"/>
            </a:p>
          </p:txBody>
        </p:sp>
        <p:sp>
          <p:nvSpPr>
            <p:cNvPr id="37" name="流程图: 过程 36"/>
            <p:cNvSpPr/>
            <p:nvPr/>
          </p:nvSpPr>
          <p:spPr>
            <a:xfrm>
              <a:off x="6262" y="5741"/>
              <a:ext cx="1239" cy="708"/>
            </a:xfrm>
            <a:prstGeom prst="flowChartProcess">
              <a:avLst/>
            </a:pr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sz="1600" dirty="0" smtClean="0"/>
                <a:t>光电感应</a:t>
              </a:r>
              <a:endParaRPr lang="zh-CN" sz="1600" dirty="0"/>
            </a:p>
          </p:txBody>
        </p:sp>
      </p:grpSp>
      <p:sp>
        <p:nvSpPr>
          <p:cNvPr id="8" name="椭圆 7"/>
          <p:cNvSpPr/>
          <p:nvPr/>
        </p:nvSpPr>
        <p:spPr>
          <a:xfrm>
            <a:off x="5631815" y="3136900"/>
            <a:ext cx="2329180" cy="2333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左弧形箭头 24"/>
          <p:cNvSpPr/>
          <p:nvPr/>
        </p:nvSpPr>
        <p:spPr>
          <a:xfrm rot="5400000">
            <a:off x="6403975" y="3333750"/>
            <a:ext cx="784860" cy="141097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左箭头 25"/>
          <p:cNvSpPr/>
          <p:nvPr/>
        </p:nvSpPr>
        <p:spPr>
          <a:xfrm>
            <a:off x="8110855" y="3470910"/>
            <a:ext cx="782320" cy="4140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 descr="公司LOGI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793220" y="538480"/>
            <a:ext cx="1201420" cy="971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6550" y="726220"/>
            <a:ext cx="42844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四、设备主体结构</a:t>
            </a:r>
            <a:endParaRPr lang="zh-CN" altLang="en-US" sz="3200" b="1" dirty="0">
              <a:solidFill>
                <a:srgbClr val="002060"/>
              </a:solidFill>
              <a:latin typeface="+mj-ea"/>
              <a:ea typeface="+mj-ea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582" y="7814474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 flipV="1">
            <a:off x="635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4" name="图片 13" descr="公司LOGI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805285" y="538480"/>
            <a:ext cx="1201420" cy="97155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715" y="360680"/>
            <a:ext cx="2407920" cy="1372870"/>
            <a:chOff x="-29" y="170"/>
            <a:chExt cx="3792" cy="2162"/>
          </a:xfrm>
        </p:grpSpPr>
        <p:sp>
          <p:nvSpPr>
            <p:cNvPr id="21" name="任意多边形 20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845" y="2279650"/>
            <a:ext cx="5686425" cy="465772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907790" y="7145655"/>
            <a:ext cx="1736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旋转组件</a:t>
            </a:r>
            <a:endParaRPr lang="zh-CN" altLang="en-US" sz="2400" dirty="0">
              <a:solidFill>
                <a:srgbClr val="00206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080" y="1923415"/>
            <a:ext cx="2892425" cy="501396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186670" y="7145655"/>
            <a:ext cx="1490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视觉检测</a:t>
            </a:r>
            <a:endParaRPr lang="zh-CN" altLang="en-US" sz="2400" dirty="0">
              <a:solidFill>
                <a:srgbClr val="00206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28" name="圆角矩形标注 27"/>
          <p:cNvSpPr/>
          <p:nvPr/>
        </p:nvSpPr>
        <p:spPr>
          <a:xfrm>
            <a:off x="8575040" y="2448560"/>
            <a:ext cx="828040" cy="588010"/>
          </a:xfrm>
          <a:prstGeom prst="wedgeRoundRectCallout">
            <a:avLst>
              <a:gd name="adj1" fmla="val 177914"/>
              <a:gd name="adj2" fmla="val 1363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相机</a:t>
            </a:r>
            <a:endParaRPr lang="zh-CN" altLang="en-US"/>
          </a:p>
        </p:txBody>
      </p:sp>
      <p:sp>
        <p:nvSpPr>
          <p:cNvPr id="29" name="圆角矩形标注 28"/>
          <p:cNvSpPr/>
          <p:nvPr/>
        </p:nvSpPr>
        <p:spPr>
          <a:xfrm>
            <a:off x="8575040" y="5125720"/>
            <a:ext cx="828040" cy="588010"/>
          </a:xfrm>
          <a:prstGeom prst="wedgeRoundRectCallout">
            <a:avLst>
              <a:gd name="adj1" fmla="val 159815"/>
              <a:gd name="adj2" fmla="val 464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背光源</a:t>
            </a:r>
            <a:endParaRPr lang="zh-CN" altLang="en-US"/>
          </a:p>
        </p:txBody>
      </p:sp>
      <p:sp>
        <p:nvSpPr>
          <p:cNvPr id="33" name="圆角矩形标注 32"/>
          <p:cNvSpPr/>
          <p:nvPr/>
        </p:nvSpPr>
        <p:spPr>
          <a:xfrm>
            <a:off x="8575040" y="3551555"/>
            <a:ext cx="828040" cy="588010"/>
          </a:xfrm>
          <a:prstGeom prst="wedgeRoundRectCallout">
            <a:avLst>
              <a:gd name="adj1" fmla="val 175076"/>
              <a:gd name="adj2" fmla="val 425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镜头</a:t>
            </a:r>
            <a:endParaRPr lang="zh-CN" altLang="en-US"/>
          </a:p>
        </p:txBody>
      </p:sp>
      <p:sp>
        <p:nvSpPr>
          <p:cNvPr id="36" name="圆角矩形标注 35"/>
          <p:cNvSpPr/>
          <p:nvPr/>
        </p:nvSpPr>
        <p:spPr>
          <a:xfrm>
            <a:off x="1447800" y="2379980"/>
            <a:ext cx="828040" cy="966470"/>
          </a:xfrm>
          <a:prstGeom prst="wedgeRoundRectCallout">
            <a:avLst>
              <a:gd name="adj1" fmla="val 115414"/>
              <a:gd name="adj2" fmla="val 1090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转盘</a:t>
            </a:r>
            <a:endParaRPr lang="zh-CN" altLang="en-US"/>
          </a:p>
        </p:txBody>
      </p:sp>
      <p:sp>
        <p:nvSpPr>
          <p:cNvPr id="37" name="圆角矩形标注 36"/>
          <p:cNvSpPr/>
          <p:nvPr/>
        </p:nvSpPr>
        <p:spPr>
          <a:xfrm>
            <a:off x="1447800" y="5441315"/>
            <a:ext cx="828040" cy="966470"/>
          </a:xfrm>
          <a:prstGeom prst="wedgeRoundRectCallout">
            <a:avLst>
              <a:gd name="adj1" fmla="val 325076"/>
              <a:gd name="adj2" fmla="val 376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伺服电机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 descr="公司LOG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3075" y="202565"/>
            <a:ext cx="1201420" cy="971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6550" y="726220"/>
            <a:ext cx="4284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+mj-ea"/>
                <a:ea typeface="+mj-ea"/>
                <a:sym typeface="微软雅黑" panose="020B0503020204020204" charset="-122"/>
              </a:rPr>
              <a:t>五</a:t>
            </a:r>
            <a:r>
              <a:rPr lang="zh-CN" altLang="en-US" sz="3200" b="1" dirty="0" smtClean="0">
                <a:solidFill>
                  <a:srgbClr val="002060"/>
                </a:solidFill>
                <a:latin typeface="+mj-ea"/>
                <a:ea typeface="+mj-ea"/>
                <a:sym typeface="微软雅黑" panose="020B0503020204020204" charset="-122"/>
              </a:rPr>
              <a:t>、视觉技术分析介绍</a:t>
            </a:r>
            <a:endParaRPr lang="zh-CN" altLang="en-US" sz="3200" b="1" dirty="0">
              <a:solidFill>
                <a:srgbClr val="002060"/>
              </a:solidFill>
              <a:latin typeface="+mj-ea"/>
              <a:ea typeface="+mj-ea"/>
              <a:sym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582" y="7814474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" y="360680"/>
            <a:ext cx="14085570" cy="1372870"/>
            <a:chOff x="1" y="568"/>
            <a:chExt cx="22182" cy="216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1" y="2131"/>
              <a:ext cx="22182" cy="1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9" y="568"/>
              <a:ext cx="3792" cy="2162"/>
              <a:chOff x="-29" y="170"/>
              <a:chExt cx="3792" cy="2162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0" y="170"/>
                <a:ext cx="3546" cy="1281"/>
              </a:xfrm>
              <a:custGeom>
                <a:avLst/>
                <a:gdLst>
                  <a:gd name="connsiteX0" fmla="*/ 0 w 3546"/>
                  <a:gd name="connsiteY0" fmla="*/ 0 h 1281"/>
                  <a:gd name="connsiteX1" fmla="*/ 3359 w 3546"/>
                  <a:gd name="connsiteY1" fmla="*/ 0 h 1281"/>
                  <a:gd name="connsiteX2" fmla="*/ 3546 w 3546"/>
                  <a:gd name="connsiteY2" fmla="*/ 1255 h 1281"/>
                  <a:gd name="connsiteX3" fmla="*/ 0 w 3546"/>
                  <a:gd name="connsiteY3" fmla="*/ 1281 h 1281"/>
                  <a:gd name="connsiteX4" fmla="*/ 0 w 3546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" h="1281">
                    <a:moveTo>
                      <a:pt x="0" y="0"/>
                    </a:moveTo>
                    <a:cubicBezTo>
                      <a:pt x="1056" y="1423"/>
                      <a:pt x="2240" y="0"/>
                      <a:pt x="3359" y="0"/>
                    </a:cubicBezTo>
                    <a:lnTo>
                      <a:pt x="3546" y="1255"/>
                    </a:lnTo>
                    <a:cubicBezTo>
                      <a:pt x="3257" y="515"/>
                      <a:pt x="1120" y="1281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-9" y="467"/>
                <a:ext cx="3555" cy="1281"/>
              </a:xfrm>
              <a:custGeom>
                <a:avLst/>
                <a:gdLst>
                  <a:gd name="connsiteX0" fmla="*/ 0 w 3979"/>
                  <a:gd name="connsiteY0" fmla="*/ 0 h 1460"/>
                  <a:gd name="connsiteX1" fmla="*/ 3979 w 3979"/>
                  <a:gd name="connsiteY1" fmla="*/ 0 h 1460"/>
                  <a:gd name="connsiteX2" fmla="*/ 3979 w 3979"/>
                  <a:gd name="connsiteY2" fmla="*/ 1460 h 1460"/>
                  <a:gd name="connsiteX3" fmla="*/ 0 w 3979"/>
                  <a:gd name="connsiteY3" fmla="*/ 1460 h 1460"/>
                  <a:gd name="connsiteX4" fmla="*/ 0 w 3979"/>
                  <a:gd name="connsiteY4" fmla="*/ 0 h 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9" h="1460">
                    <a:moveTo>
                      <a:pt x="0" y="0"/>
                    </a:moveTo>
                    <a:cubicBezTo>
                      <a:pt x="1251" y="1622"/>
                      <a:pt x="2653" y="0"/>
                      <a:pt x="3979" y="0"/>
                    </a:cubicBezTo>
                    <a:lnTo>
                      <a:pt x="3979" y="1460"/>
                    </a:lnTo>
                    <a:lnTo>
                      <a:pt x="0" y="1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-29" y="1052"/>
                <a:ext cx="3792" cy="1281"/>
              </a:xfrm>
              <a:custGeom>
                <a:avLst/>
                <a:gdLst>
                  <a:gd name="connsiteX0" fmla="*/ 0 w 3583"/>
                  <a:gd name="connsiteY0" fmla="*/ 0 h 1281"/>
                  <a:gd name="connsiteX1" fmla="*/ 3380 w 3583"/>
                  <a:gd name="connsiteY1" fmla="*/ 0 h 1281"/>
                  <a:gd name="connsiteX2" fmla="*/ 3583 w 3583"/>
                  <a:gd name="connsiteY2" fmla="*/ 857 h 1281"/>
                  <a:gd name="connsiteX3" fmla="*/ 0 w 3583"/>
                  <a:gd name="connsiteY3" fmla="*/ 1281 h 1281"/>
                  <a:gd name="connsiteX4" fmla="*/ 0 w 3583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3" h="1281">
                    <a:moveTo>
                      <a:pt x="0" y="0"/>
                    </a:moveTo>
                    <a:cubicBezTo>
                      <a:pt x="1063" y="1423"/>
                      <a:pt x="2254" y="0"/>
                      <a:pt x="3380" y="0"/>
                    </a:cubicBezTo>
                    <a:lnTo>
                      <a:pt x="3583" y="857"/>
                    </a:lnTo>
                    <a:cubicBezTo>
                      <a:pt x="2833" y="455"/>
                      <a:pt x="1580" y="985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文本框 26"/>
          <p:cNvSpPr txBox="1"/>
          <p:nvPr/>
        </p:nvSpPr>
        <p:spPr>
          <a:xfrm>
            <a:off x="2690495" y="1734185"/>
            <a:ext cx="3493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检测效果</a:t>
            </a:r>
            <a:r>
              <a:rPr lang="en-US" altLang="zh-CN" sz="2800" b="1"/>
              <a:t>:</a:t>
            </a:r>
            <a:endParaRPr lang="zh-CN" altLang="en-US" sz="2800" b="1"/>
          </a:p>
        </p:txBody>
      </p:sp>
      <p:pic>
        <p:nvPicPr>
          <p:cNvPr id="8" name="图片 7" descr="公司LOG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125" y="281305"/>
            <a:ext cx="1201420" cy="97155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706370" y="7446010"/>
            <a:ext cx="8942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370" y="2536825"/>
            <a:ext cx="8283575" cy="47879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-11430" y="1353185"/>
            <a:ext cx="14085570" cy="1143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图片 4" descr="公司LOG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3075" y="202565"/>
            <a:ext cx="1201420" cy="971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6550" y="669290"/>
            <a:ext cx="42844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+mj-ea"/>
                <a:sym typeface="微软雅黑" panose="020B0503020204020204" charset="-122"/>
              </a:rPr>
              <a:t>五、视觉技术分析介绍</a:t>
            </a:r>
            <a:endParaRPr lang="zh-CN" altLang="en-US" sz="3200" b="1" dirty="0">
              <a:solidFill>
                <a:srgbClr val="002060"/>
              </a:solidFill>
              <a:latin typeface="+mj-ea"/>
              <a:sym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17" y="7814474"/>
            <a:ext cx="14231391" cy="1199707"/>
            <a:chOff x="1457" y="10983"/>
            <a:chExt cx="18101" cy="1526"/>
          </a:xfrm>
        </p:grpSpPr>
        <p:pic>
          <p:nvPicPr>
            <p:cNvPr id="11" name="图片 10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17639" y="360454"/>
            <a:ext cx="2407959" cy="1372892"/>
            <a:chOff x="-29" y="170"/>
            <a:chExt cx="3792" cy="2162"/>
          </a:xfrm>
        </p:grpSpPr>
        <p:sp>
          <p:nvSpPr>
            <p:cNvPr id="12" name="任意多边形 11"/>
            <p:cNvSpPr/>
            <p:nvPr/>
          </p:nvSpPr>
          <p:spPr>
            <a:xfrm>
              <a:off x="0" y="170"/>
              <a:ext cx="3546" cy="1281"/>
            </a:xfrm>
            <a:custGeom>
              <a:avLst/>
              <a:gdLst>
                <a:gd name="connsiteX0" fmla="*/ 0 w 3546"/>
                <a:gd name="connsiteY0" fmla="*/ 0 h 1281"/>
                <a:gd name="connsiteX1" fmla="*/ 3359 w 3546"/>
                <a:gd name="connsiteY1" fmla="*/ 0 h 1281"/>
                <a:gd name="connsiteX2" fmla="*/ 3546 w 3546"/>
                <a:gd name="connsiteY2" fmla="*/ 1255 h 1281"/>
                <a:gd name="connsiteX3" fmla="*/ 0 w 3546"/>
                <a:gd name="connsiteY3" fmla="*/ 1281 h 1281"/>
                <a:gd name="connsiteX4" fmla="*/ 0 w 3546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" h="1281">
                  <a:moveTo>
                    <a:pt x="0" y="0"/>
                  </a:moveTo>
                  <a:cubicBezTo>
                    <a:pt x="1056" y="1423"/>
                    <a:pt x="2240" y="0"/>
                    <a:pt x="3359" y="0"/>
                  </a:cubicBezTo>
                  <a:lnTo>
                    <a:pt x="3546" y="1255"/>
                  </a:lnTo>
                  <a:cubicBezTo>
                    <a:pt x="3257" y="515"/>
                    <a:pt x="1120" y="1281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-9" y="467"/>
              <a:ext cx="3555" cy="1281"/>
            </a:xfrm>
            <a:custGeom>
              <a:avLst/>
              <a:gdLst>
                <a:gd name="connsiteX0" fmla="*/ 0 w 3979"/>
                <a:gd name="connsiteY0" fmla="*/ 0 h 1460"/>
                <a:gd name="connsiteX1" fmla="*/ 3979 w 3979"/>
                <a:gd name="connsiteY1" fmla="*/ 0 h 1460"/>
                <a:gd name="connsiteX2" fmla="*/ 3979 w 3979"/>
                <a:gd name="connsiteY2" fmla="*/ 1460 h 1460"/>
                <a:gd name="connsiteX3" fmla="*/ 0 w 3979"/>
                <a:gd name="connsiteY3" fmla="*/ 1460 h 1460"/>
                <a:gd name="connsiteX4" fmla="*/ 0 w 3979"/>
                <a:gd name="connsiteY4" fmla="*/ 0 h 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9" h="1460">
                  <a:moveTo>
                    <a:pt x="0" y="0"/>
                  </a:moveTo>
                  <a:cubicBezTo>
                    <a:pt x="1251" y="1622"/>
                    <a:pt x="2653" y="0"/>
                    <a:pt x="3979" y="0"/>
                  </a:cubicBezTo>
                  <a:lnTo>
                    <a:pt x="3979" y="1460"/>
                  </a:lnTo>
                  <a:lnTo>
                    <a:pt x="0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-29" y="1052"/>
              <a:ext cx="3792" cy="1281"/>
            </a:xfrm>
            <a:custGeom>
              <a:avLst/>
              <a:gdLst>
                <a:gd name="connsiteX0" fmla="*/ 0 w 3583"/>
                <a:gd name="connsiteY0" fmla="*/ 0 h 1281"/>
                <a:gd name="connsiteX1" fmla="*/ 3380 w 3583"/>
                <a:gd name="connsiteY1" fmla="*/ 0 h 1281"/>
                <a:gd name="connsiteX2" fmla="*/ 3583 w 3583"/>
                <a:gd name="connsiteY2" fmla="*/ 857 h 1281"/>
                <a:gd name="connsiteX3" fmla="*/ 0 w 3583"/>
                <a:gd name="connsiteY3" fmla="*/ 1281 h 1281"/>
                <a:gd name="connsiteX4" fmla="*/ 0 w 3583"/>
                <a:gd name="connsiteY4" fmla="*/ 0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" h="1281">
                  <a:moveTo>
                    <a:pt x="0" y="0"/>
                  </a:moveTo>
                  <a:cubicBezTo>
                    <a:pt x="1063" y="1423"/>
                    <a:pt x="2254" y="0"/>
                    <a:pt x="3380" y="0"/>
                  </a:cubicBezTo>
                  <a:lnTo>
                    <a:pt x="3583" y="857"/>
                  </a:lnTo>
                  <a:cubicBezTo>
                    <a:pt x="2833" y="455"/>
                    <a:pt x="1580" y="985"/>
                    <a:pt x="0" y="12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582" y="7814474"/>
            <a:ext cx="14231391" cy="1199707"/>
            <a:chOff x="1457" y="10983"/>
            <a:chExt cx="18101" cy="1526"/>
          </a:xfrm>
        </p:grpSpPr>
        <p:pic>
          <p:nvPicPr>
            <p:cNvPr id="17" name="图片 16" descr="注射针高速包装机-设备方案@浙江康德莱20190405-0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7" y="10983"/>
              <a:ext cx="18101" cy="152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04" y="11851"/>
              <a:ext cx="4567" cy="4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600" kern="1800" spc="1000">
                  <a:solidFill>
                    <a:schemeClr val="bg1"/>
                  </a:solidFill>
                  <a:uFillTx/>
                  <a:sym typeface="+mn-ea"/>
                </a:rPr>
                <a:t>www.xmbsy.net</a:t>
              </a:r>
              <a:endParaRPr lang="en-US" altLang="zh-CN" sz="1600" kern="1800" spc="1000">
                <a:solidFill>
                  <a:schemeClr val="bg1"/>
                </a:solidFill>
                <a:uFillTx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9" y="11859"/>
              <a:ext cx="6679" cy="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50">
                  <a:solidFill>
                    <a:schemeClr val="bg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厦门博视源机器视觉技术有限公司</a:t>
              </a:r>
              <a:endParaRPr lang="zh-CN" altLang="en-US" spc="5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" y="360680"/>
            <a:ext cx="14085570" cy="1372870"/>
            <a:chOff x="1" y="568"/>
            <a:chExt cx="22182" cy="216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1" y="2131"/>
              <a:ext cx="22182" cy="18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9" y="568"/>
              <a:ext cx="3792" cy="2162"/>
              <a:chOff x="-29" y="170"/>
              <a:chExt cx="3792" cy="2162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0" y="170"/>
                <a:ext cx="3546" cy="1281"/>
              </a:xfrm>
              <a:custGeom>
                <a:avLst/>
                <a:gdLst>
                  <a:gd name="connsiteX0" fmla="*/ 0 w 3546"/>
                  <a:gd name="connsiteY0" fmla="*/ 0 h 1281"/>
                  <a:gd name="connsiteX1" fmla="*/ 3359 w 3546"/>
                  <a:gd name="connsiteY1" fmla="*/ 0 h 1281"/>
                  <a:gd name="connsiteX2" fmla="*/ 3546 w 3546"/>
                  <a:gd name="connsiteY2" fmla="*/ 1255 h 1281"/>
                  <a:gd name="connsiteX3" fmla="*/ 0 w 3546"/>
                  <a:gd name="connsiteY3" fmla="*/ 1281 h 1281"/>
                  <a:gd name="connsiteX4" fmla="*/ 0 w 3546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" h="1281">
                    <a:moveTo>
                      <a:pt x="0" y="0"/>
                    </a:moveTo>
                    <a:cubicBezTo>
                      <a:pt x="1056" y="1423"/>
                      <a:pt x="2240" y="0"/>
                      <a:pt x="3359" y="0"/>
                    </a:cubicBezTo>
                    <a:lnTo>
                      <a:pt x="3546" y="1255"/>
                    </a:lnTo>
                    <a:cubicBezTo>
                      <a:pt x="3257" y="515"/>
                      <a:pt x="1120" y="1281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-9" y="467"/>
                <a:ext cx="3555" cy="1281"/>
              </a:xfrm>
              <a:custGeom>
                <a:avLst/>
                <a:gdLst>
                  <a:gd name="connsiteX0" fmla="*/ 0 w 3979"/>
                  <a:gd name="connsiteY0" fmla="*/ 0 h 1460"/>
                  <a:gd name="connsiteX1" fmla="*/ 3979 w 3979"/>
                  <a:gd name="connsiteY1" fmla="*/ 0 h 1460"/>
                  <a:gd name="connsiteX2" fmla="*/ 3979 w 3979"/>
                  <a:gd name="connsiteY2" fmla="*/ 1460 h 1460"/>
                  <a:gd name="connsiteX3" fmla="*/ 0 w 3979"/>
                  <a:gd name="connsiteY3" fmla="*/ 1460 h 1460"/>
                  <a:gd name="connsiteX4" fmla="*/ 0 w 3979"/>
                  <a:gd name="connsiteY4" fmla="*/ 0 h 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9" h="1460">
                    <a:moveTo>
                      <a:pt x="0" y="0"/>
                    </a:moveTo>
                    <a:cubicBezTo>
                      <a:pt x="1251" y="1622"/>
                      <a:pt x="2653" y="0"/>
                      <a:pt x="3979" y="0"/>
                    </a:cubicBezTo>
                    <a:lnTo>
                      <a:pt x="3979" y="1460"/>
                    </a:lnTo>
                    <a:lnTo>
                      <a:pt x="0" y="14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-29" y="1052"/>
                <a:ext cx="3792" cy="1281"/>
              </a:xfrm>
              <a:custGeom>
                <a:avLst/>
                <a:gdLst>
                  <a:gd name="connsiteX0" fmla="*/ 0 w 3583"/>
                  <a:gd name="connsiteY0" fmla="*/ 0 h 1281"/>
                  <a:gd name="connsiteX1" fmla="*/ 3380 w 3583"/>
                  <a:gd name="connsiteY1" fmla="*/ 0 h 1281"/>
                  <a:gd name="connsiteX2" fmla="*/ 3583 w 3583"/>
                  <a:gd name="connsiteY2" fmla="*/ 857 h 1281"/>
                  <a:gd name="connsiteX3" fmla="*/ 0 w 3583"/>
                  <a:gd name="connsiteY3" fmla="*/ 1281 h 1281"/>
                  <a:gd name="connsiteX4" fmla="*/ 0 w 3583"/>
                  <a:gd name="connsiteY4" fmla="*/ 0 h 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3" h="1281">
                    <a:moveTo>
                      <a:pt x="0" y="0"/>
                    </a:moveTo>
                    <a:cubicBezTo>
                      <a:pt x="1063" y="1423"/>
                      <a:pt x="2254" y="0"/>
                      <a:pt x="3380" y="0"/>
                    </a:cubicBezTo>
                    <a:lnTo>
                      <a:pt x="3583" y="857"/>
                    </a:lnTo>
                    <a:cubicBezTo>
                      <a:pt x="2833" y="455"/>
                      <a:pt x="1580" y="985"/>
                      <a:pt x="0" y="12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文本框 26"/>
          <p:cNvSpPr txBox="1"/>
          <p:nvPr/>
        </p:nvSpPr>
        <p:spPr>
          <a:xfrm>
            <a:off x="2690495" y="1734185"/>
            <a:ext cx="4470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检测效果</a:t>
            </a:r>
            <a:r>
              <a:rPr lang="en-US" altLang="zh-CN" sz="2800" b="1"/>
              <a:t>:</a:t>
            </a:r>
            <a:endParaRPr lang="zh-CN" altLang="en-US" sz="2800" b="1"/>
          </a:p>
        </p:txBody>
      </p:sp>
      <p:pic>
        <p:nvPicPr>
          <p:cNvPr id="8" name="图片 7" descr="公司LOG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125" y="281305"/>
            <a:ext cx="1201420" cy="97155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706370" y="7446010"/>
            <a:ext cx="8942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说明：实验室测试效果稳定，表面及内部残料可以检测。</a:t>
            </a:r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205" y="2994660"/>
            <a:ext cx="6819265" cy="37128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p="http://schemas.openxmlformats.org/presentationml/2006/main">
  <p:tag name="KSO_WM_UNIT_TABLE_BEAUTIFY" val="smartTable{09141e34-ec0d-4a41-8d19-ce80c0382824}"/>
</p:tagLst>
</file>

<file path=ppt/tags/tag7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p="http://schemas.openxmlformats.org/presentationml/2006/main">
  <p:tag name="KSO_WM_UNIT_TABLE_BEAUTIFY" val="smartTable{254daf79-d011-4d99-afef-c6e068268b0b}"/>
</p:tagLst>
</file>

<file path=ppt/tags/tag76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p="http://schemas.openxmlformats.org/presentationml/2006/main">
  <p:tag name="commondata" val="eyJoZGlkIjoiNTQwZmI4YTliYzc1OGM5MGJkYzZhODhjODY1MDE4ZjE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2100</Words>
  <Application>WPS 演示</Application>
  <PresentationFormat>自定义</PresentationFormat>
  <Paragraphs>413</Paragraphs>
  <Slides>15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黑体</vt:lpstr>
      <vt:lpstr>华文新魏</vt:lpstr>
      <vt:lpstr>Gulim</vt:lpstr>
      <vt:lpstr>Century Schoolbook</vt:lpstr>
      <vt:lpstr>新宋体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博视源企划｜郑百思</cp:lastModifiedBy>
  <cp:revision>435</cp:revision>
  <dcterms:created xsi:type="dcterms:W3CDTF">2019-04-20T08:50:00Z</dcterms:created>
  <dcterms:modified xsi:type="dcterms:W3CDTF">2024-03-27T03:07:24Z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8CD11BAB806B45E8B2282F45493EA476</vt:lpwstr>
  </property>
</Properties>
</file>