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</p:sldIdLst>
  <p:sldSz cx="7559675" cy="10691495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27D"/>
    <a:srgbClr val="FFFFFF"/>
    <a:srgbClr val="1684D8"/>
    <a:srgbClr val="18A0E6"/>
    <a:srgbClr val="DB7123"/>
    <a:srgbClr val="D86126"/>
    <a:srgbClr val="FF9800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367"/>
        <p:guide pos="23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43361" y="1425600"/>
            <a:ext cx="6076362" cy="400739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43361" y="5550860"/>
            <a:ext cx="6076362" cy="229555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85" spc="200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77261" y="1206709"/>
            <a:ext cx="6804096" cy="854798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3361" y="3872693"/>
            <a:ext cx="6076362" cy="15883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96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43361" y="5550860"/>
            <a:ext cx="6076362" cy="73525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98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7261" y="2323616"/>
            <a:ext cx="6801864" cy="741985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34470" y="5999868"/>
            <a:ext cx="4817336" cy="119548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34470" y="7195351"/>
            <a:ext cx="4817336" cy="135263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2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77261" y="2340453"/>
            <a:ext cx="3210069" cy="740301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75753" y="2340453"/>
            <a:ext cx="3210069" cy="740301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77261" y="2228202"/>
            <a:ext cx="3312756" cy="5949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77261" y="2890488"/>
            <a:ext cx="3312756" cy="685298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6711" y="2216554"/>
            <a:ext cx="3312756" cy="5949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6711" y="2890488"/>
            <a:ext cx="3312756" cy="685298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77261" y="2424642"/>
            <a:ext cx="3244966" cy="718412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937804" y="2424642"/>
            <a:ext cx="3241321" cy="718412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6346472" y="1425600"/>
            <a:ext cx="647371" cy="78408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31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67008" y="1425600"/>
            <a:ext cx="5685706" cy="7840800"/>
          </a:xfrm>
        </p:spPr>
        <p:txBody>
          <a:bodyPr vert="eaVert" lIns="46800" tIns="46800" rIns="46800" bIns="46800"/>
          <a:lstStyle>
            <a:lvl1pPr marL="189230" indent="-189230">
              <a:spcAft>
                <a:spcPts val="1000"/>
              </a:spcAft>
              <a:defRPr spc="300"/>
            </a:lvl1pPr>
            <a:lvl2pPr marL="567055" indent="-189230">
              <a:defRPr spc="300"/>
            </a:lvl2pPr>
            <a:lvl3pPr marL="944880" indent="-189230">
              <a:defRPr spc="300"/>
            </a:lvl3pPr>
            <a:lvl4pPr marL="1322705" indent="-189230">
              <a:defRPr spc="300"/>
            </a:lvl4pPr>
            <a:lvl5pPr marL="1701165" indent="-1892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77261" y="948529"/>
            <a:ext cx="6801864" cy="110006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77261" y="2323616"/>
            <a:ext cx="6801864" cy="74198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79494" y="9844497"/>
            <a:ext cx="1674236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2280" y="9844497"/>
            <a:ext cx="2455547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504889" y="9844497"/>
            <a:ext cx="1674236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285" rtl="0" eaLnBrk="1" fontAlgn="auto" latinLnBrk="0" hangingPunct="1">
        <a:lnSpc>
          <a:spcPct val="100000"/>
        </a:lnSpc>
        <a:spcBef>
          <a:spcPct val="0"/>
        </a:spcBef>
        <a:buNone/>
        <a:defRPr sz="297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89230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6705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30960" algn="l"/>
          <a:tab pos="1330960" algn="l"/>
          <a:tab pos="1330960" algn="l"/>
          <a:tab pos="1330960" algn="l"/>
        </a:tabLst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44880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2270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0116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7.xml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65910" y="1566545"/>
            <a:ext cx="10692130" cy="7559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45870" y="1452880"/>
            <a:ext cx="4913630" cy="174688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82725" y="1447165"/>
            <a:ext cx="44507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阿里巴巴普惠体 Heavy" panose="00020600040101010101" charset="-122"/>
                <a:sym typeface="+mn-ea"/>
              </a:rPr>
              <a:t>远红外热成像</a:t>
            </a:r>
            <a:endParaRPr lang="zh-CN" altLang="en-US" sz="540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阿里巴巴普惠体 Heavy" panose="00020600040101010101" charset="-122"/>
              <a:sym typeface="+mn-ea"/>
            </a:endParaRPr>
          </a:p>
          <a:p>
            <a:pPr algn="ctr"/>
            <a:r>
              <a:rPr lang="zh-CN" altLang="en-US" sz="540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阿里巴巴普惠体 Heavy" panose="00020600040101010101" charset="-122"/>
                <a:sym typeface="+mn-ea"/>
              </a:rPr>
              <a:t>模具监视器</a:t>
            </a:r>
            <a:endParaRPr lang="zh-CN" altLang="en-US" sz="540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阿里巴巴普惠体 Heavy" panose="00020600040101010101" charset="-122"/>
              <a:sym typeface="+mn-ea"/>
            </a:endParaRPr>
          </a:p>
          <a:p>
            <a:pPr algn="ctr"/>
            <a:endParaRPr lang="zh-CN" altLang="en-US" sz="540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阿里巴巴普惠体 Heavy" panose="00020600040101010101" charset="-122"/>
              <a:sym typeface="+mn-ea"/>
            </a:endParaRPr>
          </a:p>
        </p:txBody>
      </p:sp>
      <p:sp>
        <p:nvSpPr>
          <p:cNvPr id="9" name="同侧圆角矩形 8"/>
          <p:cNvSpPr/>
          <p:nvPr/>
        </p:nvSpPr>
        <p:spPr>
          <a:xfrm rot="16200000">
            <a:off x="366395" y="2083435"/>
            <a:ext cx="1752600" cy="479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8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 rot="5400000">
            <a:off x="5295900" y="2082800"/>
            <a:ext cx="1752600" cy="479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8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3300" y="3194685"/>
            <a:ext cx="5408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140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专为产品模具生产时有温度精确要求的生产企业定制</a:t>
            </a:r>
            <a:endParaRPr lang="zh-CN" altLang="en-US" sz="140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  <p:pic>
        <p:nvPicPr>
          <p:cNvPr id="5" name="图片 4" descr="热成像模保灰色机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" y="5069205"/>
            <a:ext cx="7129145" cy="4843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65910" y="1566545"/>
            <a:ext cx="10692130" cy="75596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119380" y="421005"/>
            <a:ext cx="5142230" cy="44192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r"/>
            <a:r>
              <a:rPr lang="zh-CN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热成像模具监视器介绍和配置</a:t>
            </a:r>
            <a:endParaRPr lang="zh-CN" altLang="en-US" sz="2000" b="1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89890" y="4115435"/>
          <a:ext cx="6779895" cy="619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05"/>
                <a:gridCol w="5177790"/>
              </a:tblGrid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型号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  </a:t>
                      </a:r>
                      <a:r>
                        <a:rPr lang="zh-CN" altLang="en-US"/>
                        <a:t>在线式测温热像仪相机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传感器类型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氧化钒非制冷型探测器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分辨率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384x288</a:t>
                      </a:r>
                      <a:endParaRPr lang="en-US" altLang="zh-CN"/>
                    </a:p>
                  </a:txBody>
                  <a:tcPr/>
                </a:tc>
              </a:tr>
              <a:tr h="326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帧频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50 Hz: 50 fps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热成像镜头焦距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6.8mm</a:t>
                      </a:r>
                      <a:endParaRPr lang="en-US" altLang="zh-CN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最大光圈值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F1.0</a:t>
                      </a:r>
                      <a:endParaRPr lang="en-US" altLang="zh-CN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热成像近摄距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0.6m</a:t>
                      </a:r>
                      <a:endParaRPr lang="en-US" altLang="zh-CN"/>
                    </a:p>
                  </a:txBody>
                  <a:tcPr/>
                </a:tc>
              </a:tr>
              <a:tr h="544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测温最远距离（</a:t>
                      </a:r>
                      <a:r>
                        <a:rPr lang="en-US" altLang="zh-CN"/>
                        <a:t>0.1x0.1m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/>
                        <a:t>6m</a:t>
                      </a:r>
                      <a:endParaRPr lang="en-US" altLang="zh-CN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视场角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56</a:t>
                      </a:r>
                      <a:r>
                        <a:rPr lang="zh-CN" altLang="en-US"/>
                        <a:t>°</a:t>
                      </a:r>
                      <a:r>
                        <a:rPr lang="en-US" altLang="zh-CN"/>
                        <a:t>x41.7</a:t>
                      </a:r>
                      <a:r>
                        <a:rPr lang="zh-CN" altLang="en-US"/>
                        <a:t>°</a:t>
                      </a:r>
                      <a:endParaRPr lang="zh-CN" altLang="en-US"/>
                    </a:p>
                  </a:txBody>
                  <a:tcPr/>
                </a:tc>
              </a:tr>
              <a:tr h="544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调色板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白热、黑热、融合1、彩虹、融合2、铁红1、铁红2、深褐色、色彩1、色彩2、冰火、雨、红热、绿热、深蓝等15种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测温精度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±</a:t>
                      </a:r>
                      <a:r>
                        <a:rPr lang="en-US" altLang="zh-CN"/>
                        <a:t>2℃</a:t>
                      </a:r>
                      <a:r>
                        <a:rPr lang="zh-CN" altLang="en-US"/>
                        <a:t>或读数的</a:t>
                      </a:r>
                      <a:r>
                        <a:rPr lang="zh-CN" altLang="en-US" sz="1485"/>
                        <a:t>±</a:t>
                      </a:r>
                      <a:r>
                        <a:rPr lang="en-US" altLang="zh-CN" sz="1485"/>
                        <a:t>2℃</a:t>
                      </a:r>
                      <a:endParaRPr lang="en-US" altLang="zh-CN" sz="1485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测温范围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/>
                        <a:t>-20 °C~150 °C或0 °C~550 °C</a:t>
                      </a:r>
                      <a:endParaRPr lang="en-US" altLang="zh-CN" sz="1485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智能信息叠加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10个点测温，10个框测温，1个线测温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最大预览路数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</a:t>
                      </a:r>
                      <a:r>
                        <a:rPr lang="zh-CN" altLang="en-US"/>
                        <a:t>路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视频压缩标准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H.265/H.264/MJPEG </a:t>
                      </a:r>
                      <a:endParaRPr lang="zh-CN" altLang="en-US"/>
                    </a:p>
                  </a:txBody>
                  <a:tcPr/>
                </a:tc>
              </a:tr>
              <a:tr h="3219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网口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1路RJ45接口10 M/100 M/1000 M自适应以太网口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外壳材质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铝镁合金</a:t>
                      </a:r>
                      <a:endParaRPr lang="zh-CN" altLang="en-US"/>
                    </a:p>
                  </a:txBody>
                  <a:tcPr/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电源输入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DC 10~30V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同侧圆角矩形 7"/>
          <p:cNvSpPr/>
          <p:nvPr/>
        </p:nvSpPr>
        <p:spPr>
          <a:xfrm>
            <a:off x="389255" y="1121410"/>
            <a:ext cx="6781165" cy="349885"/>
          </a:xfrm>
          <a:prstGeom prst="round2Same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/>
              <a:t>模具监视器中的热成像是什么？有什么作用</a:t>
            </a:r>
            <a:r>
              <a:rPr lang="en-US" altLang="zh-CN"/>
              <a:t>?</a:t>
            </a:r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390525" y="1471295"/>
            <a:ext cx="6779895" cy="2210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l" fontAlgn="auto">
              <a:lnSpc>
                <a:spcPts val="2500"/>
              </a:lnSpc>
            </a:pPr>
            <a:r>
              <a:rPr lang="en-US" sz="1600">
                <a:solidFill>
                  <a:schemeClr val="tx1"/>
                </a:solidFill>
              </a:rPr>
              <a:t>       </a:t>
            </a:r>
            <a:r>
              <a:rPr sz="1600">
                <a:solidFill>
                  <a:schemeClr val="tx1"/>
                </a:solidFill>
              </a:rPr>
              <a:t>在部分注塑和冲压行业中，有一些产品对模具温度有较为精细的要求，一旦温度有一定误差，容易造成该产品异常</a:t>
            </a:r>
            <a:r>
              <a:rPr lang="zh-CN" sz="1600">
                <a:solidFill>
                  <a:schemeClr val="tx1"/>
                </a:solidFill>
              </a:rPr>
              <a:t>。</a:t>
            </a:r>
            <a:r>
              <a:rPr sz="1600">
                <a:solidFill>
                  <a:schemeClr val="tx1"/>
                </a:solidFill>
              </a:rPr>
              <a:t>而加装接触式的温度监控</a:t>
            </a:r>
            <a:r>
              <a:rPr lang="zh-CN" sz="1600">
                <a:solidFill>
                  <a:schemeClr val="tx1"/>
                </a:solidFill>
              </a:rPr>
              <a:t>，</a:t>
            </a:r>
            <a:r>
              <a:rPr sz="1600">
                <a:solidFill>
                  <a:schemeClr val="tx1"/>
                </a:solidFill>
              </a:rPr>
              <a:t>对设备的改造成本又居高不下</a:t>
            </a:r>
            <a:r>
              <a:rPr lang="zh-CN" sz="1600">
                <a:solidFill>
                  <a:schemeClr val="tx1"/>
                </a:solidFill>
              </a:rPr>
              <a:t>。</a:t>
            </a:r>
            <a:endParaRPr sz="1600">
              <a:solidFill>
                <a:schemeClr val="tx1"/>
              </a:solidFill>
            </a:endParaRPr>
          </a:p>
          <a:p>
            <a:pPr algn="l" fontAlgn="auto">
              <a:lnSpc>
                <a:spcPts val="2500"/>
              </a:lnSpc>
            </a:pPr>
            <a:r>
              <a:rPr sz="1600">
                <a:solidFill>
                  <a:schemeClr val="tx1"/>
                </a:solidFill>
              </a:rPr>
              <a:t>      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zh-CN" sz="1600">
                <a:solidFill>
                  <a:schemeClr val="tx1"/>
                </a:solidFill>
              </a:rPr>
              <a:t>我司</a:t>
            </a:r>
            <a:r>
              <a:rPr sz="1600">
                <a:solidFill>
                  <a:schemeClr val="tx1"/>
                </a:solidFill>
              </a:rPr>
              <a:t>自研的热成像模具监视器，配备非接触式热成像识别，可自定义测温区域和报警范围</a:t>
            </a:r>
            <a:r>
              <a:rPr lang="zh-CN" sz="1600">
                <a:solidFill>
                  <a:schemeClr val="tx1"/>
                </a:solidFill>
              </a:rPr>
              <a:t>，</a:t>
            </a:r>
            <a:r>
              <a:rPr sz="1600">
                <a:solidFill>
                  <a:schemeClr val="tx1"/>
                </a:solidFill>
              </a:rPr>
              <a:t>是较为完美的解决方案。</a:t>
            </a:r>
            <a:endParaRPr sz="16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53210" y="1552575"/>
            <a:ext cx="10692130" cy="7586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0375" y="5187950"/>
            <a:ext cx="6692265" cy="3726815"/>
          </a:xfrm>
          <a:prstGeom prst="roundRect">
            <a:avLst>
              <a:gd name="adj" fmla="val 8434"/>
            </a:avLst>
          </a:prstGeom>
          <a:ln w="57150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450215" y="1039495"/>
            <a:ext cx="1918970" cy="1582420"/>
            <a:chOff x="4546" y="5063"/>
            <a:chExt cx="3022" cy="2492"/>
          </a:xfrm>
        </p:grpSpPr>
        <p:sp>
          <p:nvSpPr>
            <p:cNvPr id="2" name="圆角矩形 1"/>
            <p:cNvSpPr/>
            <p:nvPr/>
          </p:nvSpPr>
          <p:spPr>
            <a:xfrm>
              <a:off x="4546" y="5063"/>
              <a:ext cx="3023" cy="2492"/>
            </a:xfrm>
            <a:prstGeom prst="roundRect">
              <a:avLst/>
            </a:prstGeom>
            <a:solidFill>
              <a:schemeClr val="accent1"/>
            </a:solidFill>
            <a:ln w="57150">
              <a:solidFill>
                <a:srgbClr val="294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/>
                <a:t>热灵敏度</a:t>
              </a:r>
              <a:r>
                <a:rPr lang="en-US" altLang="zh-CN" sz="1400"/>
                <a:t>≤55mk</a:t>
              </a:r>
              <a:endParaRPr lang="en-US" altLang="zh-CN" sz="1400"/>
            </a:p>
          </p:txBody>
        </p:sp>
        <p:pic>
          <p:nvPicPr>
            <p:cNvPr id="12" name="图片 11" descr="303b333634323733323bd0c4b5e7cdbc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42" y="5327"/>
              <a:ext cx="1461" cy="1473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2783840" y="1034415"/>
            <a:ext cx="1901190" cy="1568450"/>
            <a:chOff x="4411" y="1133"/>
            <a:chExt cx="2994" cy="2470"/>
          </a:xfrm>
        </p:grpSpPr>
        <p:sp>
          <p:nvSpPr>
            <p:cNvPr id="3" name="圆角矩形 2"/>
            <p:cNvSpPr/>
            <p:nvPr/>
          </p:nvSpPr>
          <p:spPr>
            <a:xfrm>
              <a:off x="4411" y="1133"/>
              <a:ext cx="2995" cy="2471"/>
            </a:xfrm>
            <a:prstGeom prst="roundRect">
              <a:avLst/>
            </a:prstGeom>
            <a:solidFill>
              <a:schemeClr val="accent1"/>
            </a:solidFill>
            <a:ln w="57150">
              <a:solidFill>
                <a:srgbClr val="294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/>
                <a:t>热响应时间＜</a:t>
              </a:r>
              <a:r>
                <a:rPr lang="en-US" altLang="zh-CN" sz="1400"/>
                <a:t>15ms</a:t>
              </a:r>
              <a:endParaRPr lang="en-US" altLang="zh-CN" sz="1400"/>
            </a:p>
          </p:txBody>
        </p:sp>
        <p:pic>
          <p:nvPicPr>
            <p:cNvPr id="15" name="图片 14" descr="343435333332363b333635393135303bcab1bce4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8" y="1397"/>
              <a:ext cx="1461" cy="1461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214620" y="1039495"/>
            <a:ext cx="1926590" cy="1568450"/>
            <a:chOff x="7764" y="1133"/>
            <a:chExt cx="3034" cy="2470"/>
          </a:xfrm>
        </p:grpSpPr>
        <p:sp>
          <p:nvSpPr>
            <p:cNvPr id="4" name="圆角矩形 3"/>
            <p:cNvSpPr/>
            <p:nvPr/>
          </p:nvSpPr>
          <p:spPr>
            <a:xfrm>
              <a:off x="7764" y="1133"/>
              <a:ext cx="3035" cy="2471"/>
            </a:xfrm>
            <a:prstGeom prst="roundRect">
              <a:avLst/>
            </a:prstGeom>
            <a:solidFill>
              <a:schemeClr val="accent1"/>
            </a:solidFill>
            <a:ln w="57150">
              <a:solidFill>
                <a:srgbClr val="294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r>
                <a:rPr lang="zh-CN" altLang="en-US" sz="1400"/>
                <a:t>可自定义测温区</a:t>
              </a:r>
              <a:endParaRPr lang="zh-CN" altLang="en-US" sz="1400"/>
            </a:p>
          </p:txBody>
        </p:sp>
        <p:pic>
          <p:nvPicPr>
            <p:cNvPr id="16" name="图片 15" descr="343435333331363b333635393435343bc9e8d6c3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62" y="1397"/>
              <a:ext cx="1440" cy="144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50850" y="3169285"/>
            <a:ext cx="1918970" cy="1568450"/>
            <a:chOff x="736" y="4173"/>
            <a:chExt cx="3022" cy="2470"/>
          </a:xfrm>
        </p:grpSpPr>
        <p:sp>
          <p:nvSpPr>
            <p:cNvPr id="5" name="圆角矩形 4"/>
            <p:cNvSpPr/>
            <p:nvPr/>
          </p:nvSpPr>
          <p:spPr>
            <a:xfrm>
              <a:off x="736" y="4173"/>
              <a:ext cx="3023" cy="2471"/>
            </a:xfrm>
            <a:prstGeom prst="roundRect">
              <a:avLst/>
            </a:prstGeom>
            <a:solidFill>
              <a:schemeClr val="accent1"/>
            </a:solidFill>
            <a:ln w="57150">
              <a:solidFill>
                <a:srgbClr val="294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r>
                <a:rPr lang="zh-CN" altLang="en-US" sz="1400"/>
                <a:t>非接触式测温</a:t>
              </a:r>
              <a:endParaRPr lang="zh-CN" altLang="en-US" sz="1400"/>
            </a:p>
          </p:txBody>
        </p:sp>
        <p:pic>
          <p:nvPicPr>
            <p:cNvPr id="19" name="图片 18" descr="32303236373535343b32303238383735353bcec2b6c8bcc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27" y="4471"/>
              <a:ext cx="1440" cy="144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2774315" y="3160395"/>
            <a:ext cx="1902460" cy="1568450"/>
            <a:chOff x="4410" y="4173"/>
            <a:chExt cx="2996" cy="2470"/>
          </a:xfrm>
        </p:grpSpPr>
        <p:sp>
          <p:nvSpPr>
            <p:cNvPr id="6" name="圆角矩形 5"/>
            <p:cNvSpPr/>
            <p:nvPr/>
          </p:nvSpPr>
          <p:spPr>
            <a:xfrm>
              <a:off x="4410" y="4173"/>
              <a:ext cx="2996" cy="2471"/>
            </a:xfrm>
            <a:prstGeom prst="roundRect">
              <a:avLst/>
            </a:prstGeom>
            <a:solidFill>
              <a:schemeClr val="accent1"/>
            </a:solidFill>
            <a:ln w="50800">
              <a:solidFill>
                <a:srgbClr val="294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r>
                <a:rPr lang="zh-CN" altLang="en-US" sz="1400"/>
                <a:t>可设置低温警报</a:t>
              </a:r>
              <a:br>
                <a:rPr lang="en-US" altLang="zh-CN" sz="1400"/>
              </a:br>
              <a:r>
                <a:rPr lang="zh-CN" altLang="en-US" sz="1400"/>
                <a:t>与高温警报</a:t>
              </a:r>
              <a:endParaRPr lang="zh-CN" altLang="en-US" sz="1400"/>
            </a:p>
          </p:txBody>
        </p:sp>
        <p:pic>
          <p:nvPicPr>
            <p:cNvPr id="20" name="图片 19" descr="343435333334343b333635393431363bbeafb1a8c6f7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62" y="4351"/>
              <a:ext cx="1292" cy="1292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5205730" y="3160395"/>
            <a:ext cx="1927860" cy="1568450"/>
            <a:chOff x="7764" y="4173"/>
            <a:chExt cx="3036" cy="2470"/>
          </a:xfrm>
        </p:grpSpPr>
        <p:sp>
          <p:nvSpPr>
            <p:cNvPr id="7" name="圆角矩形 6"/>
            <p:cNvSpPr/>
            <p:nvPr/>
          </p:nvSpPr>
          <p:spPr>
            <a:xfrm>
              <a:off x="7764" y="4173"/>
              <a:ext cx="3036" cy="2471"/>
            </a:xfrm>
            <a:prstGeom prst="roundRect">
              <a:avLst/>
            </a:prstGeom>
            <a:solidFill>
              <a:schemeClr val="accent1"/>
            </a:solidFill>
            <a:ln w="57150">
              <a:solidFill>
                <a:srgbClr val="294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  <a:p>
              <a:pPr algn="ctr"/>
              <a:endParaRPr lang="en-US" altLang="zh-CN" sz="1400"/>
            </a:p>
            <a:p>
              <a:pPr algn="ctr"/>
              <a:endParaRPr lang="en-US" altLang="zh-CN" sz="1400"/>
            </a:p>
            <a:p>
              <a:pPr algn="ctr"/>
              <a:endParaRPr lang="en-US" altLang="zh-CN" sz="1400"/>
            </a:p>
            <a:p>
              <a:pPr algn="ctr"/>
              <a:r>
                <a:rPr lang="en-US" altLang="zh-CN" sz="1400"/>
                <a:t>4</a:t>
              </a:r>
              <a:r>
                <a:rPr lang="zh-CN" altLang="en-US" sz="1400"/>
                <a:t>种测温模式</a:t>
              </a:r>
              <a:br>
                <a:rPr lang="zh-CN" altLang="en-US" sz="1400"/>
              </a:br>
              <a:r>
                <a:rPr lang="zh-CN" altLang="en-US" sz="900"/>
                <a:t>（低温、中温、高温、自定义）</a:t>
              </a:r>
              <a:endParaRPr lang="zh-CN" altLang="en-US" sz="900"/>
            </a:p>
          </p:txBody>
        </p:sp>
        <p:pic>
          <p:nvPicPr>
            <p:cNvPr id="26" name="图片 25" descr="343435333331363b333635393434343bc9e8d6c3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03" y="4351"/>
              <a:ext cx="1356" cy="1356"/>
            </a:xfrm>
            <a:prstGeom prst="rect">
              <a:avLst/>
            </a:prstGeom>
          </p:spPr>
        </p:pic>
      </p:grpSp>
      <p:sp>
        <p:nvSpPr>
          <p:cNvPr id="34" name="圆角矩形 33"/>
          <p:cNvSpPr/>
          <p:nvPr/>
        </p:nvSpPr>
        <p:spPr>
          <a:xfrm>
            <a:off x="450850" y="9243060"/>
            <a:ext cx="1929765" cy="800735"/>
          </a:xfrm>
          <a:prstGeom prst="roundRect">
            <a:avLst/>
          </a:prstGeom>
          <a:solidFill>
            <a:schemeClr val="accent1"/>
          </a:solidFill>
          <a:ln w="50800">
            <a:solidFill>
              <a:srgbClr val="294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自动记录每一次</a:t>
            </a:r>
            <a:endParaRPr lang="zh-CN" altLang="en-US" sz="1400"/>
          </a:p>
          <a:p>
            <a:pPr algn="ctr"/>
            <a:r>
              <a:rPr lang="zh-CN" altLang="en-US" sz="1400"/>
              <a:t>测温数据</a:t>
            </a:r>
            <a:endParaRPr lang="zh-CN" altLang="en-US" sz="1400"/>
          </a:p>
        </p:txBody>
      </p:sp>
      <p:sp>
        <p:nvSpPr>
          <p:cNvPr id="35" name="圆角矩形 34"/>
          <p:cNvSpPr/>
          <p:nvPr/>
        </p:nvSpPr>
        <p:spPr>
          <a:xfrm>
            <a:off x="5251450" y="9221470"/>
            <a:ext cx="1901190" cy="810895"/>
          </a:xfrm>
          <a:prstGeom prst="roundRect">
            <a:avLst/>
          </a:prstGeom>
          <a:solidFill>
            <a:schemeClr val="accent1"/>
          </a:solidFill>
          <a:ln w="50800">
            <a:solidFill>
              <a:srgbClr val="294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可自定义时间段查看相关波形图</a:t>
            </a:r>
            <a:endParaRPr lang="zh-CN" altLang="en-US" sz="1400"/>
          </a:p>
        </p:txBody>
      </p:sp>
      <p:sp>
        <p:nvSpPr>
          <p:cNvPr id="36" name="圆角矩形 35"/>
          <p:cNvSpPr/>
          <p:nvPr/>
        </p:nvSpPr>
        <p:spPr>
          <a:xfrm>
            <a:off x="2784475" y="9243060"/>
            <a:ext cx="1901825" cy="810895"/>
          </a:xfrm>
          <a:prstGeom prst="roundRect">
            <a:avLst/>
          </a:prstGeom>
          <a:solidFill>
            <a:schemeClr val="accent1"/>
          </a:solidFill>
          <a:ln w="50800">
            <a:solidFill>
              <a:srgbClr val="294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测量数据自动</a:t>
            </a:r>
            <a:endParaRPr lang="zh-CN" altLang="en-US" sz="1400"/>
          </a:p>
          <a:p>
            <a:pPr algn="ctr"/>
            <a:r>
              <a:rPr lang="zh-CN" altLang="en-US" sz="1400"/>
              <a:t>生成波形图</a:t>
            </a:r>
            <a:endParaRPr lang="zh-CN" altLang="en-US" sz="1400"/>
          </a:p>
        </p:txBody>
      </p:sp>
      <p:cxnSp>
        <p:nvCxnSpPr>
          <p:cNvPr id="37" name="直接连接符 36"/>
          <p:cNvCxnSpPr>
            <a:stCxn id="34" idx="0"/>
          </p:cNvCxnSpPr>
          <p:nvPr/>
        </p:nvCxnSpPr>
        <p:spPr>
          <a:xfrm flipV="1">
            <a:off x="1416050" y="8957945"/>
            <a:ext cx="0" cy="285115"/>
          </a:xfrm>
          <a:prstGeom prst="line">
            <a:avLst/>
          </a:prstGeom>
          <a:ln w="349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763010" y="8936355"/>
            <a:ext cx="0" cy="285115"/>
          </a:xfrm>
          <a:prstGeom prst="line">
            <a:avLst/>
          </a:prstGeom>
          <a:ln w="349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169660" y="8957945"/>
            <a:ext cx="0" cy="285115"/>
          </a:xfrm>
          <a:prstGeom prst="line">
            <a:avLst/>
          </a:prstGeom>
          <a:ln w="349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-119380" y="421005"/>
            <a:ext cx="5071745" cy="441926"/>
          </a:xfrm>
          <a:prstGeom prst="roundRect">
            <a:avLst/>
          </a:prstGeom>
          <a:solidFill>
            <a:srgbClr val="29427D"/>
          </a:solidFill>
        </p:spPr>
        <p:txBody>
          <a:bodyPr wrap="square" rtlCol="0">
            <a:spAutoFit/>
          </a:bodyPr>
          <a:p>
            <a:pPr algn="r"/>
            <a:r>
              <a:rPr lang="zh-CN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热成像相关特色功能</a:t>
            </a:r>
            <a:endParaRPr lang="zh-CN" altLang="en-US" sz="2000" b="1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65910" y="1566545"/>
            <a:ext cx="10692130" cy="75596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119380" y="421005"/>
            <a:ext cx="5114290" cy="441926"/>
          </a:xfrm>
          <a:prstGeom prst="roundRect">
            <a:avLst/>
          </a:prstGeom>
          <a:solidFill>
            <a:srgbClr val="29427D"/>
          </a:solidFill>
        </p:spPr>
        <p:txBody>
          <a:bodyPr wrap="square" rtlCol="0">
            <a:spAutoFit/>
          </a:bodyPr>
          <a:p>
            <a:pPr algn="r"/>
            <a:r>
              <a:rPr lang="zh-CN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热成像监控画面一览</a:t>
            </a:r>
            <a:endParaRPr lang="zh-CN" altLang="en-US" sz="2000" b="1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7414" y="907546"/>
            <a:ext cx="5853008" cy="3111495"/>
            <a:chOff x="869" y="6551"/>
            <a:chExt cx="4494" cy="2389"/>
          </a:xfrm>
        </p:grpSpPr>
        <p:pic>
          <p:nvPicPr>
            <p:cNvPr id="27" name="图片 26" descr="马桶盖检测[00_00_14][20250324-154615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" y="6564"/>
              <a:ext cx="4225" cy="2377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869" y="6551"/>
              <a:ext cx="274" cy="2385"/>
            </a:xfrm>
            <a:prstGeom prst="rect">
              <a:avLst/>
            </a:prstGeom>
            <a:solidFill>
              <a:srgbClr val="294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马桶盖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74" y="6572"/>
              <a:ext cx="103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模温检测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81" y="6572"/>
              <a:ext cx="1467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顶针退回异常检测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6834" y="4112087"/>
            <a:ext cx="5855376" cy="3096346"/>
            <a:chOff x="6294" y="9187"/>
            <a:chExt cx="4511" cy="2386"/>
          </a:xfrm>
        </p:grpSpPr>
        <p:pic>
          <p:nvPicPr>
            <p:cNvPr id="19" name="图片 18" descr="卧式注塑-家电风扇叶-检测扇叶变形和嵌件[00_00_11][20250324-150115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8" y="9188"/>
              <a:ext cx="4237" cy="238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294" y="9188"/>
              <a:ext cx="274" cy="2385"/>
            </a:xfrm>
            <a:prstGeom prst="rect">
              <a:avLst/>
            </a:prstGeom>
            <a:solidFill>
              <a:srgbClr val="294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风扇叶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721" y="9187"/>
              <a:ext cx="103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模温检测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01" y="9187"/>
              <a:ext cx="1467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螺母埋入异常检测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7465" y="7335177"/>
            <a:ext cx="5856766" cy="3109488"/>
            <a:chOff x="864" y="9157"/>
            <a:chExt cx="4499" cy="2388"/>
          </a:xfrm>
        </p:grpSpPr>
        <p:pic>
          <p:nvPicPr>
            <p:cNvPr id="24" name="图片 23" descr="卧式注塑-家电空调配件前盖板-检测粘膜和[00_00_22][20250324-150207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8" y="9169"/>
              <a:ext cx="4225" cy="2377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864" y="9157"/>
              <a:ext cx="274" cy="2385"/>
            </a:xfrm>
            <a:prstGeom prst="rect">
              <a:avLst/>
            </a:prstGeom>
            <a:solidFill>
              <a:srgbClr val="294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空调前盖板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89" y="9169"/>
              <a:ext cx="103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模温检测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92" y="9169"/>
              <a:ext cx="225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产品粘膜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/</a:t>
              </a: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顶针退回异常检测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UNIT_TABLE_BEAUTIFY" val="smartTable{41a0abc0-5baa-45ee-b184-db62f9eea15e}"/>
  <p:tag name="TABLE_ENDDRAG_ORIGIN_RECT" val="533*477"/>
  <p:tag name="TABLE_ENDDRAG_RECT" val="30*334*533*47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UNIT_PLACING_PICTURE_USER_VIEWPORT" val="{&quot;height&quot;:16005,&quot;width&quot;:28740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DOCER_TEMPLATE_OPEN_ONCE_MARK" val="1"/>
  <p:tag name="commondata" val="eyJoZGlkIjoiNTQwZmI4YTliYzc1OGM5MGJkYzZhODhjODY1MDE4Zj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WPS 演示</Application>
  <PresentationFormat>宽屏</PresentationFormat>
  <Paragraphs>149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Wingdings</vt:lpstr>
      <vt:lpstr>阿里巴巴普惠体 Heavy</vt:lpstr>
      <vt:lpstr>阿里巴巴普惠体 Medium</vt:lpstr>
      <vt:lpstr>Arial Unicode MS</vt:lpstr>
      <vt:lpstr>Calibri</vt:lpstr>
      <vt:lpstr>微软雅黑 Light</vt:lpstr>
      <vt:lpstr>思源黑体 CN Medium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博视源企划｜郑百思</cp:lastModifiedBy>
  <cp:revision>163</cp:revision>
  <dcterms:created xsi:type="dcterms:W3CDTF">2019-06-19T02:08:00Z</dcterms:created>
  <dcterms:modified xsi:type="dcterms:W3CDTF">2025-07-01T08:33:04Z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7776B1210CF34BC6A0E15DEC93F6F040_13</vt:lpwstr>
  </property>
</Properties>
</file>