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media/image12.svg" ContentType="image/svg+xml"/>
  <Override PartName="/ppt/media/image14.svg" ContentType="image/svg+xml"/>
  <Override PartName="/ppt/media/image18.svg" ContentType="image/svg+xml"/>
  <Override PartName="/ppt/media/image22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40" r:id="rId3"/>
    <p:sldId id="381" r:id="rId4"/>
    <p:sldId id="370" r:id="rId5"/>
    <p:sldId id="376" r:id="rId6"/>
    <p:sldId id="377" r:id="rId7"/>
    <p:sldId id="378" r:id="rId8"/>
    <p:sldId id="379" r:id="rId9"/>
    <p:sldId id="380" r:id="rId10"/>
    <p:sldId id="351" r:id="rId11"/>
  </p:sldIdLst>
  <p:sldSz cx="9144000" cy="5144135" type="screen16x9"/>
  <p:notesSz cx="6858000" cy="9144000"/>
  <p:embeddedFontLst>
    <p:embeddedFont>
      <p:font typeface="思源黑体 CN Normal" panose="020B0400000000000000" charset="-122"/>
      <p:regular r:id="rId17"/>
    </p:embeddedFont>
    <p:embeddedFont>
      <p:font typeface="思源黑体 CN Light" panose="020B0300000000000000" charset="-122"/>
      <p:regular r:id="rId18"/>
    </p:embeddedFont>
    <p:embeddedFont>
      <p:font typeface="微软雅黑" panose="020B0503020204020204" charset="-122"/>
      <p:regular r:id="rId19"/>
    </p:embeddedFont>
    <p:embeddedFont>
      <p:font typeface="思源黑体 CN Heavy" panose="020B0A00000000000000" charset="-122"/>
      <p:bold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21" userDrawn="1">
          <p15:clr>
            <a:srgbClr val="A4A3A4"/>
          </p15:clr>
        </p15:guide>
        <p15:guide id="3" orient="horz" pos="2689" userDrawn="1">
          <p15:clr>
            <a:srgbClr val="A4A3A4"/>
          </p15:clr>
        </p15:guide>
        <p15:guide id="4" pos="328" userDrawn="1">
          <p15:clr>
            <a:srgbClr val="A4A3A4"/>
          </p15:clr>
        </p15:guide>
        <p15:guide id="5" pos="53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36C20"/>
    <a:srgbClr val="D9D9D9"/>
    <a:srgbClr val="F05122"/>
    <a:srgbClr val="F6891C"/>
    <a:srgbClr val="F99E11"/>
    <a:srgbClr val="F78A1C"/>
    <a:srgbClr val="FCD5AB"/>
    <a:srgbClr val="F78F19"/>
    <a:srgbClr val="F78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6" d="100"/>
          <a:sy n="76" d="100"/>
        </p:scale>
        <p:origin x="562" y="67"/>
      </p:cViewPr>
      <p:guideLst>
        <p:guide pos="2921"/>
        <p:guide orient="horz" pos="2689"/>
        <p:guide pos="328"/>
        <p:guide pos="53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58.xml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</a:fld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</a:fld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35306F64-5422-457B-A5DC-8239240E15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00F24A60-9091-4C69-8542-A30C63DE3D2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image" Target="../media/image1.png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14710"/>
          <a:stretch>
            <a:fillRect/>
          </a:stretch>
        </p:blipFill>
        <p:spPr>
          <a:xfrm>
            <a:off x="0" y="635"/>
            <a:ext cx="9144635" cy="51435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4"/>
            </p:custDataLst>
          </p:nvPr>
        </p:nvSpPr>
        <p:spPr>
          <a:xfrm>
            <a:off x="635" y="356049"/>
            <a:ext cx="9144000" cy="5143502"/>
          </a:xfrm>
          <a:prstGeom prst="rect">
            <a:avLst/>
          </a:prstGeom>
          <a:solidFill>
            <a:schemeClr val="accent1">
              <a:lumMod val="20000"/>
              <a:lumOff val="80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 dirty="0">
              <a:cs typeface="思源黑体 CN Normal" panose="020B0400000000000000" charset="-122"/>
            </a:endParaRPr>
          </a:p>
        </p:txBody>
      </p:sp>
      <p:sp>
        <p:nvSpPr>
          <p:cNvPr id="15" name="箭头: 五边形 9"/>
          <p:cNvSpPr/>
          <p:nvPr userDrawn="1">
            <p:custDataLst>
              <p:tags r:id="rId5"/>
            </p:custDataLst>
          </p:nvPr>
        </p:nvSpPr>
        <p:spPr>
          <a:xfrm>
            <a:off x="0" y="1905"/>
            <a:ext cx="9144635" cy="35433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</a:gra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2" name="箭头: 五边形 9"/>
          <p:cNvSpPr/>
          <p:nvPr userDrawn="1">
            <p:custDataLst>
              <p:tags r:id="rId6"/>
            </p:custDataLst>
          </p:nvPr>
        </p:nvSpPr>
        <p:spPr>
          <a:xfrm rot="10800000">
            <a:off x="-635" y="5144135"/>
            <a:ext cx="9144635" cy="35433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6200000" scaled="0"/>
          </a:gra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23" name="箭头: V 形 3"/>
          <p:cNvSpPr/>
          <p:nvPr userDrawn="1">
            <p:custDataLst>
              <p:tags r:id="rId7"/>
            </p:custDataLst>
          </p:nvPr>
        </p:nvSpPr>
        <p:spPr>
          <a:xfrm rot="10800000" flipH="1">
            <a:off x="661670" y="4683125"/>
            <a:ext cx="139065" cy="20764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24" name="箭头: V 形 4"/>
          <p:cNvSpPr/>
          <p:nvPr userDrawn="1">
            <p:custDataLst>
              <p:tags r:id="rId8"/>
            </p:custDataLst>
          </p:nvPr>
        </p:nvSpPr>
        <p:spPr>
          <a:xfrm rot="10800000" flipH="1">
            <a:off x="522605" y="4683125"/>
            <a:ext cx="139065" cy="20764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25" name="箭头: V 形 5"/>
          <p:cNvSpPr/>
          <p:nvPr userDrawn="1">
            <p:custDataLst>
              <p:tags r:id="rId9"/>
            </p:custDataLst>
          </p:nvPr>
        </p:nvSpPr>
        <p:spPr>
          <a:xfrm rot="10800000" flipH="1">
            <a:off x="799465" y="4683125"/>
            <a:ext cx="139065" cy="20764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914" b="15482"/>
          <a:stretch>
            <a:fillRect/>
          </a:stretch>
        </p:blipFill>
        <p:spPr>
          <a:xfrm>
            <a:off x="0" y="450"/>
            <a:ext cx="9144000" cy="51435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-186"/>
            <a:ext cx="9144000" cy="514350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prstClr val="black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635" y="635"/>
            <a:ext cx="9144000" cy="5499100"/>
          </a:xfrm>
          <a:prstGeom prst="rect">
            <a:avLst/>
          </a:prstGeom>
          <a:solidFill>
            <a:schemeClr val="accent1">
              <a:lumMod val="20000"/>
              <a:lumOff val="80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 dirty="0">
              <a:cs typeface="思源黑体 CN Normal" panose="020B0400000000000000" charset="-122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367395" y="635"/>
            <a:ext cx="775970" cy="2006600"/>
            <a:chOff x="13177" y="1"/>
            <a:chExt cx="1222" cy="3160"/>
          </a:xfrm>
        </p:grpSpPr>
        <p:sp>
          <p:nvSpPr>
            <p:cNvPr id="3" name="直角三角形 2"/>
            <p:cNvSpPr/>
            <p:nvPr userDrawn="1"/>
          </p:nvSpPr>
          <p:spPr>
            <a:xfrm rot="10800000">
              <a:off x="13177" y="1"/>
              <a:ext cx="1222" cy="3161"/>
            </a:xfrm>
            <a:prstGeom prst="rtTriangle">
              <a:avLst/>
            </a:prstGeom>
            <a:gradFill flip="none" rotWithShape="1">
              <a:gsLst>
                <a:gs pos="15000">
                  <a:schemeClr val="accent1">
                    <a:lumMod val="60000"/>
                    <a:lumOff val="40000"/>
                  </a:schemeClr>
                </a:gs>
                <a:gs pos="90000">
                  <a:schemeClr val="accent1"/>
                </a:gs>
              </a:gsLst>
              <a:lin ang="142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直角三角形 1"/>
            <p:cNvSpPr/>
            <p:nvPr userDrawn="1"/>
          </p:nvSpPr>
          <p:spPr>
            <a:xfrm rot="10800000">
              <a:off x="13459" y="1"/>
              <a:ext cx="941" cy="2434"/>
            </a:xfrm>
            <a:prstGeom prst="rtTriangle">
              <a:avLst/>
            </a:prstGeom>
            <a:gradFill flip="none" rotWithShape="1">
              <a:gsLst>
                <a:gs pos="15000">
                  <a:schemeClr val="accent1">
                    <a:lumMod val="60000"/>
                    <a:lumOff val="40000"/>
                  </a:schemeClr>
                </a:gs>
                <a:gs pos="90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-11430" y="3470910"/>
            <a:ext cx="775970" cy="2007235"/>
            <a:chOff x="-18" y="5466"/>
            <a:chExt cx="1222" cy="3161"/>
          </a:xfrm>
        </p:grpSpPr>
        <p:sp>
          <p:nvSpPr>
            <p:cNvPr id="4" name="直角三角形 3"/>
            <p:cNvSpPr/>
            <p:nvPr userDrawn="1"/>
          </p:nvSpPr>
          <p:spPr>
            <a:xfrm>
              <a:off x="-18" y="5466"/>
              <a:ext cx="1222" cy="3161"/>
            </a:xfrm>
            <a:prstGeom prst="rtTriangle">
              <a:avLst/>
            </a:prstGeom>
            <a:gradFill flip="none" rotWithShape="1">
              <a:gsLst>
                <a:gs pos="15000">
                  <a:schemeClr val="accent1">
                    <a:lumMod val="60000"/>
                    <a:lumOff val="40000"/>
                  </a:schemeClr>
                </a:gs>
                <a:gs pos="90000">
                  <a:schemeClr val="accent1"/>
                </a:gs>
              </a:gsLst>
              <a:lin ang="142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直角三角形 4"/>
            <p:cNvSpPr/>
            <p:nvPr userDrawn="1"/>
          </p:nvSpPr>
          <p:spPr>
            <a:xfrm>
              <a:off x="1" y="6193"/>
              <a:ext cx="941" cy="2434"/>
            </a:xfrm>
            <a:prstGeom prst="rtTriangle">
              <a:avLst/>
            </a:prstGeom>
            <a:gradFill flip="none" rotWithShape="1">
              <a:gsLst>
                <a:gs pos="15000">
                  <a:schemeClr val="accent1">
                    <a:lumMod val="60000"/>
                    <a:lumOff val="40000"/>
                  </a:schemeClr>
                </a:gs>
                <a:gs pos="90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8367395" y="635"/>
            <a:ext cx="775970" cy="2006600"/>
            <a:chOff x="13177" y="1"/>
            <a:chExt cx="1222" cy="3160"/>
          </a:xfrm>
        </p:grpSpPr>
        <p:sp>
          <p:nvSpPr>
            <p:cNvPr id="3" name="直角三角形 2"/>
            <p:cNvSpPr/>
            <p:nvPr userDrawn="1"/>
          </p:nvSpPr>
          <p:spPr>
            <a:xfrm rot="10800000">
              <a:off x="13177" y="1"/>
              <a:ext cx="1222" cy="3161"/>
            </a:xfrm>
            <a:prstGeom prst="rtTriangle">
              <a:avLst/>
            </a:prstGeom>
            <a:gradFill flip="none" rotWithShape="1">
              <a:gsLst>
                <a:gs pos="15000">
                  <a:schemeClr val="accent1">
                    <a:lumMod val="60000"/>
                    <a:lumOff val="40000"/>
                  </a:schemeClr>
                </a:gs>
                <a:gs pos="90000">
                  <a:schemeClr val="accent1"/>
                </a:gs>
              </a:gsLst>
              <a:lin ang="142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直角三角形 1"/>
            <p:cNvSpPr/>
            <p:nvPr userDrawn="1"/>
          </p:nvSpPr>
          <p:spPr>
            <a:xfrm rot="10800000">
              <a:off x="13459" y="1"/>
              <a:ext cx="941" cy="2434"/>
            </a:xfrm>
            <a:prstGeom prst="rtTriangle">
              <a:avLst/>
            </a:prstGeom>
            <a:gradFill flip="none" rotWithShape="1">
              <a:gsLst>
                <a:gs pos="15000">
                  <a:schemeClr val="accent1">
                    <a:lumMod val="60000"/>
                    <a:lumOff val="40000"/>
                  </a:schemeClr>
                </a:gs>
                <a:gs pos="90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-11430" y="3136900"/>
            <a:ext cx="775970" cy="2007235"/>
            <a:chOff x="-18" y="5466"/>
            <a:chExt cx="1222" cy="3161"/>
          </a:xfrm>
        </p:grpSpPr>
        <p:sp>
          <p:nvSpPr>
            <p:cNvPr id="4" name="直角三角形 3"/>
            <p:cNvSpPr/>
            <p:nvPr userDrawn="1"/>
          </p:nvSpPr>
          <p:spPr>
            <a:xfrm>
              <a:off x="-18" y="5466"/>
              <a:ext cx="1222" cy="3161"/>
            </a:xfrm>
            <a:prstGeom prst="rtTriangle">
              <a:avLst/>
            </a:prstGeom>
            <a:gradFill flip="none" rotWithShape="1">
              <a:gsLst>
                <a:gs pos="15000">
                  <a:schemeClr val="accent1">
                    <a:lumMod val="60000"/>
                    <a:lumOff val="40000"/>
                  </a:schemeClr>
                </a:gs>
                <a:gs pos="90000">
                  <a:schemeClr val="accent1"/>
                </a:gs>
              </a:gsLst>
              <a:lin ang="142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直角三角形 4"/>
            <p:cNvSpPr/>
            <p:nvPr userDrawn="1"/>
          </p:nvSpPr>
          <p:spPr>
            <a:xfrm>
              <a:off x="1" y="6193"/>
              <a:ext cx="941" cy="2434"/>
            </a:xfrm>
            <a:prstGeom prst="rtTriangle">
              <a:avLst/>
            </a:prstGeom>
            <a:gradFill flip="none" rotWithShape="1">
              <a:gsLst>
                <a:gs pos="15000">
                  <a:schemeClr val="accent1">
                    <a:lumMod val="60000"/>
                    <a:lumOff val="40000"/>
                  </a:schemeClr>
                </a:gs>
                <a:gs pos="90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80"/>
            <a:ext cx="8226900" cy="529293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7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117996"/>
            <a:ext cx="8226900" cy="3570024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7145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3F183864-91C6-4F88-8747-C87067078A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A25E213F-F017-4622-801C-ACDDADD2CB9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Normal" panose="020B0400000000000000" charset="-122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思源黑体 CN Normal" panose="020B0400000000000000" charset="-122"/>
          <a:ea typeface="思源黑体 CN Normal" panose="020B0400000000000000" charset="-122"/>
          <a:cs typeface="思源黑体 CN Normal" panose="020B0400000000000000" charset="-122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charset="-122"/>
          <a:ea typeface="思源黑体 CN Normal" panose="020B0400000000000000" charset="-122"/>
          <a:cs typeface="思源黑体 CN Normal" panose="020B0400000000000000" charset="-122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思源黑体 CN Normal" panose="020B0400000000000000" charset="-122"/>
          <a:ea typeface="思源黑体 CN Normal" panose="020B0400000000000000" charset="-122"/>
          <a:cs typeface="思源黑体 CN Normal" panose="020B0400000000000000" charset="-122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思源黑体 CN Normal" panose="020B0400000000000000" charset="-122"/>
          <a:ea typeface="思源黑体 CN Normal" panose="020B0400000000000000" charset="-122"/>
          <a:cs typeface="思源黑体 CN Normal" panose="020B0400000000000000" charset="-122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思源黑体 CN Normal" panose="020B0400000000000000" charset="-122"/>
          <a:ea typeface="思源黑体 CN Normal" panose="020B0400000000000000" charset="-122"/>
          <a:cs typeface="思源黑体 CN Normal" panose="020B0400000000000000" charset="-122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image" Target="../media/image7.jpeg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3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image" Target="../media/image15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3" Type="http://schemas.openxmlformats.org/officeDocument/2006/relationships/image" Target="../media/image10.jpeg"/><Relationship Id="rId2" Type="http://schemas.openxmlformats.org/officeDocument/2006/relationships/image" Target="../media/image12.svg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image" Target="../media/image17.jpeg"/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image" Target="../media/image19.jpeg"/><Relationship Id="rId2" Type="http://schemas.openxmlformats.org/officeDocument/2006/relationships/image" Target="../media/image18.sv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image" Target="../media/image23.jpe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: 圆角 1"/>
          <p:cNvSpPr/>
          <p:nvPr>
            <p:custDataLst>
              <p:tags r:id="rId1"/>
            </p:custDataLst>
          </p:nvPr>
        </p:nvSpPr>
        <p:spPr>
          <a:xfrm>
            <a:off x="482843" y="1132578"/>
            <a:ext cx="1394291" cy="34289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3474CB"/>
              </a:gs>
              <a:gs pos="0">
                <a:srgbClr val="03BEC1"/>
              </a:gs>
              <a:gs pos="100000">
                <a:srgbClr val="8E52D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17354" y="734350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第三代模具监视器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17354" y="1132660"/>
            <a:ext cx="48304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3200" b="1" dirty="0">
                <a:latin typeface="微软雅黑" panose="020B0503020204020204" charset="-122"/>
                <a:ea typeface="微软雅黑" panose="020B0503020204020204" charset="-122"/>
                <a:cs typeface="思源黑体 Heavy" panose="020B0A00000000000000" charset="-122"/>
                <a:sym typeface="+mn-ea"/>
              </a:rPr>
              <a:t>数据报表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思源黑体 Heavy" panose="020B0A00000000000000" charset="-122"/>
                <a:sym typeface="+mn-ea"/>
              </a:rPr>
              <a:t>-</a:t>
            </a:r>
            <a:r>
              <a:rPr lang="zh-CN" sz="3200" b="1" dirty="0">
                <a:latin typeface="微软雅黑" panose="020B0503020204020204" charset="-122"/>
                <a:ea typeface="微软雅黑" panose="020B0503020204020204" charset="-122"/>
                <a:cs typeface="思源黑体 Heavy" panose="020B0A00000000000000" charset="-122"/>
                <a:sym typeface="+mn-ea"/>
              </a:rPr>
              <a:t>移动端</a:t>
            </a:r>
            <a:r>
              <a:rPr lang="zh-CN" sz="3200" b="1" dirty="0">
                <a:latin typeface="微软雅黑" panose="020B0503020204020204" charset="-122"/>
                <a:ea typeface="微软雅黑" panose="020B0503020204020204" charset="-122"/>
                <a:cs typeface="思源黑体 Heavy" panose="020B0A00000000000000" charset="-122"/>
                <a:sym typeface="+mn-ea"/>
              </a:rPr>
              <a:t>查看方案</a:t>
            </a:r>
            <a:endParaRPr lang="zh-CN" sz="3200" b="1" dirty="0">
              <a:latin typeface="微软雅黑" panose="020B0503020204020204" charset="-122"/>
              <a:ea typeface="微软雅黑" panose="020B0503020204020204" charset="-122"/>
              <a:cs typeface="思源黑体 Heavy" panose="020B0A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482283" y="1597634"/>
            <a:ext cx="3803333" cy="55308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/>
            <a:r>
              <a:rPr lang="zh-CN" altLang="en-US" sz="15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传统模具生产车间</a:t>
            </a:r>
            <a:r>
              <a:rPr lang="en-US" altLang="zh-CN" sz="15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5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智能化</a:t>
            </a:r>
            <a:r>
              <a:rPr lang="en-US" altLang="zh-CN" sz="15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&amp;</a:t>
            </a:r>
            <a:r>
              <a:rPr lang="zh-CN" altLang="en-US" sz="15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便捷化</a:t>
            </a:r>
            <a:endParaRPr lang="zh-CN" altLang="en-US" sz="150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5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升级解决方案</a:t>
            </a:r>
            <a:endParaRPr lang="zh-CN" altLang="pt-BR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3" name="图片 12" descr="C:/Users/Administrator/Desktop/图片2.png图片2"/>
          <p:cNvPicPr>
            <a:picLocks noChangeAspect="1"/>
          </p:cNvPicPr>
          <p:nvPr/>
        </p:nvPicPr>
        <p:blipFill>
          <a:blip r:embed="rId5"/>
          <a:srcRect l="15" r="15"/>
          <a:stretch>
            <a:fillRect/>
          </a:stretch>
        </p:blipFill>
        <p:spPr>
          <a:xfrm>
            <a:off x="-150495" y="2366010"/>
            <a:ext cx="4309110" cy="204851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 flipH="1">
            <a:off x="2872740" y="3376295"/>
            <a:ext cx="6985" cy="612775"/>
          </a:xfrm>
          <a:prstGeom prst="lin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任意多边形 20"/>
          <p:cNvSpPr/>
          <p:nvPr/>
        </p:nvSpPr>
        <p:spPr>
          <a:xfrm rot="1020000">
            <a:off x="2849880" y="4142105"/>
            <a:ext cx="2760345" cy="253365"/>
          </a:xfrm>
          <a:custGeom>
            <a:avLst/>
            <a:gdLst>
              <a:gd name="connsiteX0" fmla="*/ 3 w 2003"/>
              <a:gd name="connsiteY0" fmla="*/ 507 h 536"/>
              <a:gd name="connsiteX1" fmla="*/ 1953 w 2003"/>
              <a:gd name="connsiteY1" fmla="*/ 0 h 536"/>
              <a:gd name="connsiteX2" fmla="*/ 2003 w 2003"/>
              <a:gd name="connsiteY2" fmla="*/ 314 h 536"/>
              <a:gd name="connsiteX3" fmla="*/ 0 w 2003"/>
              <a:gd name="connsiteY3" fmla="*/ 536 h 536"/>
              <a:gd name="connsiteX4" fmla="*/ 3 w 2003"/>
              <a:gd name="connsiteY4" fmla="*/ 507 h 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3" h="536">
                <a:moveTo>
                  <a:pt x="3" y="507"/>
                </a:moveTo>
                <a:lnTo>
                  <a:pt x="1953" y="0"/>
                </a:lnTo>
                <a:lnTo>
                  <a:pt x="2003" y="314"/>
                </a:lnTo>
                <a:lnTo>
                  <a:pt x="0" y="536"/>
                </a:lnTo>
                <a:lnTo>
                  <a:pt x="3" y="50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WPS图片(1) 拷贝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9525" y="578485"/>
            <a:ext cx="2430145" cy="44475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661988" y="2042134"/>
            <a:ext cx="1352074" cy="1107281"/>
            <a:chOff x="1990" y="4287"/>
            <a:chExt cx="2839" cy="2325"/>
          </a:xfrm>
        </p:grpSpPr>
        <p:sp>
          <p:nvSpPr>
            <p:cNvPr id="4" name="文本框 3"/>
            <p:cNvSpPr txBox="1"/>
            <p:nvPr>
              <p:custDataLst>
                <p:tags r:id="rId1"/>
              </p:custDataLst>
            </p:nvPr>
          </p:nvSpPr>
          <p:spPr>
            <a:xfrm>
              <a:off x="1990" y="4287"/>
              <a:ext cx="2784" cy="1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4500" dirty="0">
                  <a:ln>
                    <a:noFill/>
                  </a:ln>
                  <a:latin typeface="微软雅黑" panose="020B0503020204020204" charset="-122"/>
                  <a:ea typeface="微软雅黑" panose="020B0503020204020204" charset="-122"/>
                </a:rPr>
                <a:t>目录</a:t>
              </a:r>
              <a:endParaRPr lang="zh-CN" altLang="en-US" sz="4500" dirty="0">
                <a:ln>
                  <a:noFill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120" y="5817"/>
              <a:ext cx="2709" cy="795"/>
              <a:chOff x="4680" y="4699"/>
              <a:chExt cx="2709" cy="795"/>
            </a:xfrm>
          </p:grpSpPr>
          <p:sp>
            <p:nvSpPr>
              <p:cNvPr id="2" name="箭头: 右 1"/>
              <p:cNvSpPr/>
              <p:nvPr>
                <p:custDataLst>
                  <p:tags r:id="rId2"/>
                </p:custDataLst>
              </p:nvPr>
            </p:nvSpPr>
            <p:spPr>
              <a:xfrm flipV="1">
                <a:off x="4850" y="5215"/>
                <a:ext cx="1342" cy="279"/>
              </a:xfrm>
              <a:prstGeom prst="rightArrow">
                <a:avLst/>
              </a:prstGeom>
              <a:gradFill>
                <a:gsLst>
                  <a:gs pos="15000">
                    <a:schemeClr val="accent1">
                      <a:lumMod val="60000"/>
                      <a:lumOff val="40000"/>
                    </a:schemeClr>
                  </a:gs>
                  <a:gs pos="9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/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4680" y="4699"/>
                <a:ext cx="2709" cy="51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1500" dirty="0">
                    <a:latin typeface="微软雅黑" panose="020B0503020204020204" charset="-122"/>
                    <a:ea typeface="微软雅黑" panose="020B0503020204020204" charset="-122"/>
                  </a:rPr>
                  <a:t>CONTENTS</a:t>
                </a:r>
                <a:endParaRPr lang="en-US" altLang="zh-CN" sz="1500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497" name="文本占位符 374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842895" y="1000125"/>
            <a:ext cx="3218815" cy="681355"/>
          </a:xfrm>
          <a:prstGeom prst="rect">
            <a:avLst/>
          </a:prstGeom>
          <a:noFill/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400" b="1" u="none" strike="noStrike" kern="1200" cap="none" spc="200" normalizeH="0" baseline="0">
                <a:solidFill>
                  <a:srgbClr val="A01D24"/>
                </a:solidFill>
                <a:uFillTx/>
                <a:latin typeface="+mj-ea"/>
                <a:ea typeface="+mj-ea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>
              <a:lnSpc>
                <a:spcPct val="100000"/>
              </a:lnSpc>
            </a:pPr>
            <a:r>
              <a:rPr 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物联网功能升级</a:t>
            </a:r>
            <a:endParaRPr lang="zh-CN" sz="20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457200" lvl="1" indent="0" fontAlgn="auto">
              <a:lnSpc>
                <a:spcPct val="100000"/>
              </a:lnSpc>
              <a:buNone/>
            </a:pPr>
            <a:r>
              <a:rPr 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小程序查看生产数据</a:t>
            </a:r>
            <a:br>
              <a:rPr 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椭圆 2"/>
          <p:cNvSpPr/>
          <p:nvPr>
            <p:custDataLst>
              <p:tags r:id="rId5"/>
            </p:custDataLst>
          </p:nvPr>
        </p:nvSpPr>
        <p:spPr>
          <a:xfrm>
            <a:off x="2494280" y="1850390"/>
            <a:ext cx="348615" cy="348615"/>
          </a:xfrm>
          <a:prstGeom prst="ellipse">
            <a:avLst/>
          </a:prstGeom>
          <a:gradFill>
            <a:gsLst>
              <a:gs pos="15000">
                <a:schemeClr val="accent1">
                  <a:lumMod val="60000"/>
                  <a:lumOff val="40000"/>
                </a:schemeClr>
              </a:gs>
              <a:gs pos="90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占位符 374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2842895" y="1850390"/>
            <a:ext cx="3855085" cy="2971800"/>
          </a:xfrm>
          <a:prstGeom prst="rect">
            <a:avLst/>
          </a:prstGeom>
          <a:noFill/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400" b="1" u="none" strike="noStrike" kern="1200" cap="none" spc="200" normalizeH="0" baseline="0">
                <a:solidFill>
                  <a:srgbClr val="A01D24"/>
                </a:solidFill>
                <a:uFillTx/>
                <a:latin typeface="+mj-ea"/>
                <a:ea typeface="+mj-ea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四大模块</a:t>
            </a:r>
            <a:endParaRPr lang="zh-CN" sz="20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lvl="0" indent="0" fontAlgn="auto">
              <a:buNone/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2.1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设备查看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生产统计功能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457200" lvl="1" indent="0" fontAlgn="auto">
              <a:buNone/>
            </a:pPr>
            <a:r>
              <a:rPr lang="en-US" altLang="zh-CN" sz="12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2.1.1 </a:t>
            </a:r>
            <a:r>
              <a:rPr lang="zh-CN" altLang="en-US" sz="12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图形化显示单台设备生产统计</a:t>
            </a:r>
            <a:endParaRPr lang="zh-CN" altLang="en-US" sz="12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457200" lvl="1" indent="0" fontAlgn="auto">
              <a:buNone/>
            </a:pPr>
            <a:r>
              <a:rPr lang="en-US" altLang="zh-CN" sz="12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2.1.2 </a:t>
            </a:r>
            <a:r>
              <a:rPr lang="zh-CN" altLang="en-US" sz="12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自定义时段查看单台设备检测记录</a:t>
            </a:r>
            <a:endParaRPr lang="zh-CN" altLang="en-US" sz="12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457200" lvl="1" indent="0" fontAlgn="auto">
              <a:buNone/>
            </a:pPr>
            <a:r>
              <a:rPr lang="en-US" altLang="zh-CN" sz="12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2.1.3 </a:t>
            </a:r>
            <a:r>
              <a:rPr lang="zh-CN" altLang="en-US" sz="12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自定义时段查看单台设备报警记录</a:t>
            </a:r>
            <a:endParaRPr lang="zh-CN" altLang="en-US" sz="12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457200" lvl="1" indent="0" fontAlgn="auto">
              <a:buNone/>
            </a:pPr>
            <a:r>
              <a:rPr lang="en-US" altLang="zh-CN" sz="12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2.1.4 </a:t>
            </a:r>
            <a:r>
              <a:rPr lang="zh-CN" altLang="en-US" sz="12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自定义时段查看单台设备操作记录</a:t>
            </a:r>
            <a:endParaRPr lang="zh-CN" altLang="en-US" sz="12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457200" lvl="1" indent="0" fontAlgn="auto">
              <a:buNone/>
            </a:pPr>
            <a:r>
              <a:rPr lang="en-US" altLang="zh-CN" sz="12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2.1.5 </a:t>
            </a:r>
            <a:r>
              <a:rPr lang="zh-CN" altLang="en-US" sz="12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自定义时段查看单台终端</a:t>
            </a:r>
            <a:r>
              <a:rPr lang="en-US" altLang="zh-CN" sz="12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NG</a:t>
            </a:r>
            <a:r>
              <a:rPr lang="zh-CN" altLang="en-US" sz="1200" b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图片</a:t>
            </a:r>
            <a:endParaRPr lang="zh-CN" altLang="en-US" sz="12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457200" lvl="1" indent="0" fontAlgn="auto">
              <a:buNone/>
            </a:pPr>
            <a:endParaRPr lang="en-US" altLang="zh-CN" sz="1400" b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lvl="0" indent="0" fontAlgn="auto">
              <a:buNone/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2.2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设备分享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&amp;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操作记录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&amp;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远程调试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7"/>
            </p:custDataLst>
          </p:nvPr>
        </p:nvSpPr>
        <p:spPr>
          <a:xfrm>
            <a:off x="2494280" y="1000125"/>
            <a:ext cx="348615" cy="348615"/>
          </a:xfrm>
          <a:prstGeom prst="ellipse">
            <a:avLst/>
          </a:prstGeom>
          <a:gradFill>
            <a:gsLst>
              <a:gs pos="15000">
                <a:schemeClr val="accent1">
                  <a:lumMod val="60000"/>
                  <a:lumOff val="40000"/>
                </a:schemeClr>
              </a:gs>
              <a:gs pos="90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WPS图片(1)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0585" y="1429385"/>
            <a:ext cx="1587500" cy="2905125"/>
          </a:xfrm>
          <a:prstGeom prst="rect">
            <a:avLst/>
          </a:prstGeom>
        </p:spPr>
      </p:pic>
      <p:sp>
        <p:nvSpPr>
          <p:cNvPr id="3" name="右箭头 2"/>
          <p:cNvSpPr/>
          <p:nvPr/>
        </p:nvSpPr>
        <p:spPr>
          <a:xfrm>
            <a:off x="3931920" y="3315335"/>
            <a:ext cx="806450" cy="24765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右箭头 3"/>
          <p:cNvSpPr/>
          <p:nvPr/>
        </p:nvSpPr>
        <p:spPr>
          <a:xfrm rot="10800000">
            <a:off x="3931285" y="3067685"/>
            <a:ext cx="807085" cy="24765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580515" y="969010"/>
            <a:ext cx="13271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200"/>
              <a:t>配置</a:t>
            </a:r>
            <a:endParaRPr lang="zh-CN" altLang="en-US" sz="1200"/>
          </a:p>
          <a:p>
            <a:pPr algn="l"/>
            <a:r>
              <a:rPr lang="en-US" altLang="zh-CN" sz="1200"/>
              <a:t>4G</a:t>
            </a:r>
            <a:r>
              <a:rPr lang="zh-CN" altLang="en-US" sz="1200"/>
              <a:t>物联网卡</a:t>
            </a:r>
            <a:endParaRPr lang="zh-CN" altLang="en-US" sz="1200"/>
          </a:p>
          <a:p>
            <a:pPr algn="l"/>
            <a:r>
              <a:rPr lang="zh-CN" altLang="en-US" sz="1200"/>
              <a:t>或网络连接</a:t>
            </a:r>
            <a:endParaRPr lang="zh-CN" altLang="en-US" sz="1200"/>
          </a:p>
        </p:txBody>
      </p:sp>
      <p:sp>
        <p:nvSpPr>
          <p:cNvPr id="7" name="文本框 6"/>
          <p:cNvSpPr txBox="1"/>
          <p:nvPr/>
        </p:nvSpPr>
        <p:spPr>
          <a:xfrm>
            <a:off x="4637405" y="969010"/>
            <a:ext cx="1630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/>
              <a:t>实现微信小程序查看车间实时生产数据</a:t>
            </a:r>
            <a:endParaRPr lang="zh-CN" altLang="en-US" sz="1200"/>
          </a:p>
        </p:txBody>
      </p:sp>
      <p:pic>
        <p:nvPicPr>
          <p:cNvPr id="8" name="图片 7" descr="8.设备分组预览"/>
          <p:cNvPicPr>
            <a:picLocks noChangeAspect="1"/>
          </p:cNvPicPr>
          <p:nvPr/>
        </p:nvPicPr>
        <p:blipFill>
          <a:blip r:embed="rId2"/>
          <a:srcRect b="6074"/>
          <a:stretch>
            <a:fillRect/>
          </a:stretch>
        </p:blipFill>
        <p:spPr>
          <a:xfrm>
            <a:off x="6453505" y="847090"/>
            <a:ext cx="1886585" cy="4111625"/>
          </a:xfrm>
          <a:prstGeom prst="rect">
            <a:avLst/>
          </a:prstGeom>
        </p:spPr>
      </p:pic>
      <p:sp>
        <p:nvSpPr>
          <p:cNvPr id="9" name="梯形 8"/>
          <p:cNvSpPr/>
          <p:nvPr/>
        </p:nvSpPr>
        <p:spPr>
          <a:xfrm rot="16200000">
            <a:off x="4220845" y="2726055"/>
            <a:ext cx="4113530" cy="352425"/>
          </a:xfrm>
          <a:prstGeom prst="trapezoid">
            <a:avLst>
              <a:gd name="adj" fmla="val 295585"/>
            </a:avLst>
          </a:prstGeom>
          <a:gradFill>
            <a:gsLst>
              <a:gs pos="15000">
                <a:schemeClr val="bg1">
                  <a:alpha val="17000"/>
                </a:schemeClr>
              </a:gs>
              <a:gs pos="9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梯形 10"/>
          <p:cNvSpPr/>
          <p:nvPr/>
        </p:nvSpPr>
        <p:spPr>
          <a:xfrm rot="16200000">
            <a:off x="4220210" y="2725420"/>
            <a:ext cx="4113530" cy="352425"/>
          </a:xfrm>
          <a:prstGeom prst="trapezoid">
            <a:avLst>
              <a:gd name="adj" fmla="val 295585"/>
            </a:avLst>
          </a:prstGeom>
          <a:gradFill>
            <a:gsLst>
              <a:gs pos="15000">
                <a:schemeClr val="accent1">
                  <a:lumMod val="20000"/>
                  <a:lumOff val="80000"/>
                </a:schemeClr>
              </a:gs>
              <a:gs pos="9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WiFi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29205" y="969010"/>
            <a:ext cx="246380" cy="246380"/>
          </a:xfrm>
          <a:prstGeom prst="rect">
            <a:avLst/>
          </a:prstGeom>
        </p:spPr>
      </p:pic>
      <p:pic>
        <p:nvPicPr>
          <p:cNvPr id="20" name="图片 19" descr="正面一套"/>
          <p:cNvPicPr>
            <a:picLocks noChangeAspect="1"/>
          </p:cNvPicPr>
          <p:nvPr/>
        </p:nvPicPr>
        <p:blipFill>
          <a:blip r:embed="rId5"/>
          <a:srcRect l="4282" r="5123"/>
          <a:stretch>
            <a:fillRect/>
          </a:stretch>
        </p:blipFill>
        <p:spPr>
          <a:xfrm>
            <a:off x="353060" y="1736090"/>
            <a:ext cx="3513455" cy="2330450"/>
          </a:xfrm>
          <a:prstGeom prst="rect">
            <a:avLst/>
          </a:prstGeom>
        </p:spPr>
      </p:pic>
      <p:sp>
        <p:nvSpPr>
          <p:cNvPr id="2" name="箭头: 五边形 35"/>
          <p:cNvSpPr/>
          <p:nvPr>
            <p:custDataLst>
              <p:tags r:id="rId6"/>
            </p:custDataLst>
          </p:nvPr>
        </p:nvSpPr>
        <p:spPr>
          <a:xfrm>
            <a:off x="199390" y="229235"/>
            <a:ext cx="4905375" cy="355600"/>
          </a:xfrm>
          <a:prstGeom prst="homePlate">
            <a:avLst/>
          </a:prstGeom>
          <a:solidFill>
            <a:srgbClr val="D9D9D9"/>
          </a:soli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0" name="箭头: 五边形 9"/>
          <p:cNvSpPr/>
          <p:nvPr>
            <p:custDataLst>
              <p:tags r:id="rId7"/>
            </p:custDataLst>
          </p:nvPr>
        </p:nvSpPr>
        <p:spPr>
          <a:xfrm>
            <a:off x="0" y="229235"/>
            <a:ext cx="4934585" cy="354330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33766" y="199390"/>
            <a:ext cx="2749464" cy="398780"/>
            <a:chOff x="4205137" y="337227"/>
            <a:chExt cx="3665952" cy="531706"/>
          </a:xfrm>
        </p:grpSpPr>
        <p:sp>
          <p:nvSpPr>
            <p:cNvPr id="21" name="文本框 20"/>
            <p:cNvSpPr txBox="1"/>
            <p:nvPr>
              <p:custDataLst>
                <p:tags r:id="rId8"/>
              </p:custDataLst>
            </p:nvPr>
          </p:nvSpPr>
          <p:spPr>
            <a:xfrm>
              <a:off x="4681696" y="337227"/>
              <a:ext cx="3189393" cy="5317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l"/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2.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四大模块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22" name="等腰三角形 21"/>
            <p:cNvSpPr/>
            <p:nvPr>
              <p:custDataLst>
                <p:tags r:id="rId9"/>
              </p:custDataLst>
            </p:nvPr>
          </p:nvSpPr>
          <p:spPr>
            <a:xfrm rot="16200000" flipV="1">
              <a:off x="4186899" y="514760"/>
              <a:ext cx="264437" cy="2279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cs typeface="思源黑体 CN Normal" panose="020B0400000000000000" charset="-122"/>
              </a:endParaRPr>
            </a:p>
          </p:txBody>
        </p:sp>
      </p:grpSp>
      <p:sp>
        <p:nvSpPr>
          <p:cNvPr id="23" name="等腰三角形 22"/>
          <p:cNvSpPr/>
          <p:nvPr>
            <p:custDataLst>
              <p:tags r:id="rId10"/>
            </p:custDataLst>
          </p:nvPr>
        </p:nvSpPr>
        <p:spPr>
          <a:xfrm rot="16200000" flipV="1">
            <a:off x="383282" y="324920"/>
            <a:ext cx="198328" cy="17097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bg1"/>
              </a:solidFill>
              <a:cs typeface="思源黑体 CN Normal" panose="020B04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91185" y="615315"/>
            <a:ext cx="320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2.1 </a:t>
            </a:r>
            <a:r>
              <a:rPr lang="zh-CN" altLang="en-US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设备查看</a:t>
            </a:r>
            <a:r>
              <a:rPr lang="en-US" altLang="zh-CN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-</a:t>
            </a:r>
            <a:r>
              <a:rPr lang="zh-CN" altLang="en-US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生产统计功能</a:t>
            </a:r>
            <a:endParaRPr lang="zh-CN" altLang="en-US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06475" y="892175"/>
            <a:ext cx="38112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1000">
                <a:solidFill>
                  <a:schemeClr val="accent1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可多车间分组管理</a:t>
            </a:r>
            <a:endParaRPr lang="zh-CN" sz="1000">
              <a:solidFill>
                <a:schemeClr val="accent1"/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  <a:p>
            <a:pPr algn="l"/>
            <a:r>
              <a:rPr lang="zh-CN" sz="1000">
                <a:solidFill>
                  <a:schemeClr val="accent1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快速查看分组数据统计</a:t>
            </a:r>
            <a:r>
              <a:rPr lang="en-US" altLang="zh-CN" sz="1000">
                <a:solidFill>
                  <a:schemeClr val="accent1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&amp;</a:t>
            </a:r>
            <a:r>
              <a:rPr lang="zh-CN" sz="1000">
                <a:solidFill>
                  <a:schemeClr val="accent1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逐一查看任一机台详细数据</a:t>
            </a:r>
            <a:endParaRPr lang="zh-CN" sz="1000">
              <a:solidFill>
                <a:schemeClr val="accent1"/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pic>
        <p:nvPicPr>
          <p:cNvPr id="9" name="图片 8" descr="WPS图片(1)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020" y="1198880"/>
            <a:ext cx="2212340" cy="4048760"/>
          </a:xfrm>
          <a:prstGeom prst="rect">
            <a:avLst/>
          </a:prstGeom>
        </p:spPr>
      </p:pic>
      <p:pic>
        <p:nvPicPr>
          <p:cNvPr id="8" name="图片 7" descr="0.主页1"/>
          <p:cNvPicPr>
            <a:picLocks noChangeAspect="1"/>
          </p:cNvPicPr>
          <p:nvPr/>
        </p:nvPicPr>
        <p:blipFill>
          <a:blip r:embed="rId2"/>
          <a:srcRect b="21633"/>
          <a:stretch>
            <a:fillRect/>
          </a:stretch>
        </p:blipFill>
        <p:spPr>
          <a:xfrm>
            <a:off x="572135" y="1805940"/>
            <a:ext cx="1626870" cy="2833370"/>
          </a:xfrm>
          <a:prstGeom prst="rect">
            <a:avLst/>
          </a:prstGeom>
        </p:spPr>
      </p:pic>
      <p:pic>
        <p:nvPicPr>
          <p:cNvPr id="22" name="图片 21" descr="0.主页1.设备查看-分组预览"/>
          <p:cNvPicPr>
            <a:picLocks noChangeAspect="1"/>
          </p:cNvPicPr>
          <p:nvPr/>
        </p:nvPicPr>
        <p:blipFill>
          <a:blip r:embed="rId3"/>
          <a:srcRect t="44" b="62417"/>
          <a:stretch>
            <a:fillRect/>
          </a:stretch>
        </p:blipFill>
        <p:spPr>
          <a:xfrm>
            <a:off x="2771140" y="1449070"/>
            <a:ext cx="1578610" cy="3503930"/>
          </a:xfrm>
          <a:prstGeom prst="rect">
            <a:avLst/>
          </a:prstGeom>
        </p:spPr>
      </p:pic>
      <p:pic>
        <p:nvPicPr>
          <p:cNvPr id="24" name="图片 23" descr="9.单组数据查看和筛选"/>
          <p:cNvPicPr>
            <a:picLocks noChangeAspect="1"/>
          </p:cNvPicPr>
          <p:nvPr/>
        </p:nvPicPr>
        <p:blipFill>
          <a:blip r:embed="rId4"/>
          <a:srcRect l="25015" t="28706" r="59957" b="66431"/>
          <a:stretch>
            <a:fillRect/>
          </a:stretch>
        </p:blipFill>
        <p:spPr>
          <a:xfrm>
            <a:off x="7069455" y="1804035"/>
            <a:ext cx="696595" cy="725805"/>
          </a:xfrm>
          <a:prstGeom prst="rect">
            <a:avLst/>
          </a:prstGeom>
        </p:spPr>
      </p:pic>
      <p:pic>
        <p:nvPicPr>
          <p:cNvPr id="25" name="图片 24" descr="9.单组数据查看和筛选"/>
          <p:cNvPicPr>
            <a:picLocks noChangeAspect="1"/>
          </p:cNvPicPr>
          <p:nvPr/>
        </p:nvPicPr>
        <p:blipFill>
          <a:blip r:embed="rId4"/>
          <a:srcRect l="60528" t="28706" r="24444" b="66431"/>
          <a:stretch>
            <a:fillRect/>
          </a:stretch>
        </p:blipFill>
        <p:spPr>
          <a:xfrm>
            <a:off x="7069455" y="3377565"/>
            <a:ext cx="696595" cy="725805"/>
          </a:xfrm>
          <a:prstGeom prst="rect">
            <a:avLst/>
          </a:prstGeom>
        </p:spPr>
      </p:pic>
      <p:pic>
        <p:nvPicPr>
          <p:cNvPr id="26" name="图片 25" descr="9.单组数据查看和筛选"/>
          <p:cNvPicPr>
            <a:picLocks noChangeAspect="1"/>
          </p:cNvPicPr>
          <p:nvPr/>
        </p:nvPicPr>
        <p:blipFill>
          <a:blip r:embed="rId4"/>
          <a:srcRect l="42488" t="28663" r="42484" b="66474"/>
          <a:stretch>
            <a:fillRect/>
          </a:stretch>
        </p:blipFill>
        <p:spPr>
          <a:xfrm>
            <a:off x="7599045" y="2587625"/>
            <a:ext cx="696595" cy="725805"/>
          </a:xfrm>
          <a:prstGeom prst="rect">
            <a:avLst/>
          </a:prstGeom>
        </p:spPr>
      </p:pic>
      <p:pic>
        <p:nvPicPr>
          <p:cNvPr id="27" name="图片 26" descr="9.单组数据查看和筛选"/>
          <p:cNvPicPr>
            <a:picLocks noChangeAspect="1"/>
          </p:cNvPicPr>
          <p:nvPr/>
        </p:nvPicPr>
        <p:blipFill>
          <a:blip r:embed="rId4"/>
          <a:srcRect l="78481" t="28706" r="6491" b="66431"/>
          <a:stretch>
            <a:fillRect/>
          </a:stretch>
        </p:blipFill>
        <p:spPr>
          <a:xfrm>
            <a:off x="7599045" y="4167505"/>
            <a:ext cx="696595" cy="725805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7586980" y="1024890"/>
            <a:ext cx="708660" cy="708660"/>
          </a:xfrm>
          <a:prstGeom prst="rect">
            <a:avLst/>
          </a:prstGeom>
          <a:solidFill>
            <a:srgbClr val="10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ctr" fontAlgn="auto">
              <a:lnSpc>
                <a:spcPct val="120000"/>
              </a:lnSpc>
            </a:pPr>
            <a:r>
              <a:rPr lang="zh-CN" altLang="en-US" sz="1200">
                <a:solidFill>
                  <a:srgbClr val="A6B6C2"/>
                </a:solidFill>
              </a:rPr>
              <a:t>生产</a:t>
            </a:r>
            <a:endParaRPr lang="zh-CN" altLang="en-US" sz="1200">
              <a:solidFill>
                <a:srgbClr val="A6B6C2"/>
              </a:solidFill>
            </a:endParaRPr>
          </a:p>
          <a:p>
            <a:pPr indent="0" algn="ctr" fontAlgn="auto">
              <a:lnSpc>
                <a:spcPct val="120000"/>
              </a:lnSpc>
            </a:pPr>
            <a:r>
              <a:rPr lang="zh-CN" altLang="en-US" sz="1200">
                <a:solidFill>
                  <a:srgbClr val="A6B6C2"/>
                </a:solidFill>
              </a:rPr>
              <a:t>统计</a:t>
            </a:r>
            <a:endParaRPr lang="zh-CN" altLang="en-US" sz="1200">
              <a:solidFill>
                <a:srgbClr val="A6B6C2"/>
              </a:solidFill>
            </a:endParaRPr>
          </a:p>
        </p:txBody>
      </p:sp>
      <p:cxnSp>
        <p:nvCxnSpPr>
          <p:cNvPr id="29" name="肘形连接符 28"/>
          <p:cNvCxnSpPr>
            <a:endCxn id="28" idx="1"/>
          </p:cNvCxnSpPr>
          <p:nvPr/>
        </p:nvCxnSpPr>
        <p:spPr>
          <a:xfrm flipV="1">
            <a:off x="3907790" y="1379220"/>
            <a:ext cx="3679190" cy="2205990"/>
          </a:xfrm>
          <a:prstGeom prst="bentConnector3">
            <a:avLst>
              <a:gd name="adj1" fmla="val 50017"/>
            </a:avLst>
          </a:prstGeom>
          <a:ln>
            <a:solidFill>
              <a:schemeClr val="accent6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肘形连接符 29"/>
          <p:cNvCxnSpPr>
            <a:endCxn id="24" idx="1"/>
          </p:cNvCxnSpPr>
          <p:nvPr/>
        </p:nvCxnSpPr>
        <p:spPr>
          <a:xfrm flipV="1">
            <a:off x="3907790" y="2167255"/>
            <a:ext cx="3161665" cy="1422400"/>
          </a:xfrm>
          <a:prstGeom prst="bentConnector3">
            <a:avLst>
              <a:gd name="adj1" fmla="val 58304"/>
            </a:avLst>
          </a:prstGeom>
          <a:ln>
            <a:solidFill>
              <a:schemeClr val="accent6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肘形连接符 30"/>
          <p:cNvCxnSpPr>
            <a:endCxn id="26" idx="1"/>
          </p:cNvCxnSpPr>
          <p:nvPr/>
        </p:nvCxnSpPr>
        <p:spPr>
          <a:xfrm flipV="1">
            <a:off x="3904615" y="2950845"/>
            <a:ext cx="3694430" cy="638810"/>
          </a:xfrm>
          <a:prstGeom prst="bentConnector3">
            <a:avLst>
              <a:gd name="adj1" fmla="val 50017"/>
            </a:avLst>
          </a:prstGeom>
          <a:ln>
            <a:solidFill>
              <a:schemeClr val="accent6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肘形连接符 31"/>
          <p:cNvCxnSpPr>
            <a:endCxn id="25" idx="1"/>
          </p:cNvCxnSpPr>
          <p:nvPr/>
        </p:nvCxnSpPr>
        <p:spPr>
          <a:xfrm>
            <a:off x="3904615" y="3589655"/>
            <a:ext cx="3164840" cy="151130"/>
          </a:xfrm>
          <a:prstGeom prst="bentConnector3">
            <a:avLst>
              <a:gd name="adj1" fmla="val 58246"/>
            </a:avLst>
          </a:prstGeom>
          <a:ln>
            <a:solidFill>
              <a:schemeClr val="accent6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肘形连接符 32"/>
          <p:cNvCxnSpPr>
            <a:endCxn id="27" idx="1"/>
          </p:cNvCxnSpPr>
          <p:nvPr/>
        </p:nvCxnSpPr>
        <p:spPr>
          <a:xfrm>
            <a:off x="3906520" y="3588385"/>
            <a:ext cx="3692525" cy="942340"/>
          </a:xfrm>
          <a:prstGeom prst="bentConnector3">
            <a:avLst>
              <a:gd name="adj1" fmla="val 49922"/>
            </a:avLst>
          </a:prstGeom>
          <a:ln>
            <a:solidFill>
              <a:schemeClr val="accent6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肘形连接符 33"/>
          <p:cNvCxnSpPr/>
          <p:nvPr/>
        </p:nvCxnSpPr>
        <p:spPr>
          <a:xfrm>
            <a:off x="4257040" y="1937385"/>
            <a:ext cx="2812415" cy="229870"/>
          </a:xfrm>
          <a:prstGeom prst="bentConnector3">
            <a:avLst>
              <a:gd name="adj1" fmla="val 53059"/>
            </a:avLst>
          </a:prstGeom>
          <a:ln>
            <a:solidFill>
              <a:schemeClr val="accent6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4363085" y="1696085"/>
            <a:ext cx="136715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900" b="1">
                <a:solidFill>
                  <a:schemeClr val="accent6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组内全部机台数据汇总</a:t>
            </a:r>
            <a:endParaRPr lang="zh-CN" altLang="en-US" sz="900" b="1">
              <a:solidFill>
                <a:schemeClr val="accent6"/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375150" y="3358515"/>
            <a:ext cx="136842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900" b="1">
                <a:solidFill>
                  <a:schemeClr val="accent6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组内单一机台数据显示</a:t>
            </a:r>
            <a:endParaRPr lang="zh-CN" altLang="en-US" sz="900" b="1">
              <a:solidFill>
                <a:schemeClr val="accent6"/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cxnSp>
        <p:nvCxnSpPr>
          <p:cNvPr id="39" name="肘形连接符 38"/>
          <p:cNvCxnSpPr/>
          <p:nvPr/>
        </p:nvCxnSpPr>
        <p:spPr>
          <a:xfrm>
            <a:off x="1183640" y="2642870"/>
            <a:ext cx="1587500" cy="558165"/>
          </a:xfrm>
          <a:prstGeom prst="bentConnector3">
            <a:avLst>
              <a:gd name="adj1" fmla="val 73080"/>
            </a:avLst>
          </a:prstGeom>
          <a:ln>
            <a:solidFill>
              <a:schemeClr val="accent6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箭头: 五边形 35"/>
          <p:cNvSpPr/>
          <p:nvPr>
            <p:custDataLst>
              <p:tags r:id="rId5"/>
            </p:custDataLst>
          </p:nvPr>
        </p:nvSpPr>
        <p:spPr>
          <a:xfrm>
            <a:off x="199390" y="229235"/>
            <a:ext cx="4905375" cy="355600"/>
          </a:xfrm>
          <a:prstGeom prst="homePlate">
            <a:avLst/>
          </a:prstGeom>
          <a:solidFill>
            <a:srgbClr val="D9D9D9"/>
          </a:soli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箭头: 五边形 9"/>
          <p:cNvSpPr/>
          <p:nvPr>
            <p:custDataLst>
              <p:tags r:id="rId6"/>
            </p:custDataLst>
          </p:nvPr>
        </p:nvSpPr>
        <p:spPr>
          <a:xfrm>
            <a:off x="0" y="229235"/>
            <a:ext cx="4934585" cy="354330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33766" y="199390"/>
            <a:ext cx="2749464" cy="398780"/>
            <a:chOff x="4205137" y="337227"/>
            <a:chExt cx="3665952" cy="531706"/>
          </a:xfrm>
        </p:grpSpPr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4681696" y="337227"/>
              <a:ext cx="3189393" cy="5317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l"/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2.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四大模块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7" name="等腰三角形 6"/>
            <p:cNvSpPr/>
            <p:nvPr>
              <p:custDataLst>
                <p:tags r:id="rId8"/>
              </p:custDataLst>
            </p:nvPr>
          </p:nvSpPr>
          <p:spPr>
            <a:xfrm rot="16200000" flipV="1">
              <a:off x="4186899" y="514760"/>
              <a:ext cx="264437" cy="2279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cs typeface="思源黑体 CN Normal" panose="020B0400000000000000" charset="-122"/>
              </a:endParaRPr>
            </a:p>
          </p:txBody>
        </p:sp>
      </p:grpSp>
      <p:sp>
        <p:nvSpPr>
          <p:cNvPr id="23" name="等腰三角形 22"/>
          <p:cNvSpPr/>
          <p:nvPr>
            <p:custDataLst>
              <p:tags r:id="rId9"/>
            </p:custDataLst>
          </p:nvPr>
        </p:nvSpPr>
        <p:spPr>
          <a:xfrm rot="16200000" flipV="1">
            <a:off x="383282" y="324920"/>
            <a:ext cx="198328" cy="17097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bg1"/>
              </a:solidFill>
              <a:cs typeface="思源黑体 CN Normal" panose="020B0400000000000000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86130" y="719455"/>
            <a:ext cx="3879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2.1.1 </a:t>
            </a:r>
            <a:r>
              <a:rPr lang="zh-CN" altLang="en-US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图形化显示单台设备生产统计</a:t>
            </a:r>
            <a:endParaRPr lang="zh-CN" altLang="en-US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04495" y="704215"/>
            <a:ext cx="2544445" cy="381635"/>
            <a:chOff x="637" y="1109"/>
            <a:chExt cx="4007" cy="601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938" y="1700"/>
              <a:ext cx="3706" cy="0"/>
            </a:xfrm>
            <a:prstGeom prst="line">
              <a:avLst/>
            </a:prstGeom>
            <a:ln>
              <a:gradFill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6"/>
                  </a:gs>
                </a:gsLst>
                <a:lin ang="5400000" scaled="1"/>
              </a:gradFill>
              <a:tailEnd type="triangl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5" name="图片 4" descr="对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37" y="1109"/>
              <a:ext cx="601" cy="601"/>
            </a:xfrm>
            <a:prstGeom prst="rect">
              <a:avLst/>
            </a:prstGeom>
          </p:spPr>
        </p:pic>
      </p:grpSp>
      <p:pic>
        <p:nvPicPr>
          <p:cNvPr id="8" name="图片 7" descr="9.单组数据查看和筛选"/>
          <p:cNvPicPr>
            <a:picLocks noChangeAspect="1"/>
          </p:cNvPicPr>
          <p:nvPr/>
        </p:nvPicPr>
        <p:blipFill>
          <a:blip r:embed="rId3"/>
          <a:srcRect t="3356" b="38631"/>
          <a:stretch>
            <a:fillRect/>
          </a:stretch>
        </p:blipFill>
        <p:spPr>
          <a:xfrm>
            <a:off x="404495" y="1179195"/>
            <a:ext cx="1910080" cy="3567430"/>
          </a:xfrm>
          <a:prstGeom prst="rect">
            <a:avLst/>
          </a:prstGeom>
        </p:spPr>
      </p:pic>
      <p:pic>
        <p:nvPicPr>
          <p:cNvPr id="9" name="图片 8" descr="9.单组数据查看和筛选"/>
          <p:cNvPicPr>
            <a:picLocks noChangeAspect="1"/>
          </p:cNvPicPr>
          <p:nvPr/>
        </p:nvPicPr>
        <p:blipFill>
          <a:blip r:embed="rId3"/>
          <a:srcRect t="62381" b="4843"/>
          <a:stretch>
            <a:fillRect/>
          </a:stretch>
        </p:blipFill>
        <p:spPr>
          <a:xfrm>
            <a:off x="2491740" y="2731135"/>
            <a:ext cx="1910080" cy="201549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198745" y="466725"/>
            <a:ext cx="28727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2.1.2</a:t>
            </a:r>
            <a:r>
              <a:rPr lang="zh-CN" altLang="en-US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自定义时段查看</a:t>
            </a:r>
            <a:endParaRPr lang="zh-CN" altLang="en-US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l"/>
            <a:r>
              <a:rPr lang="zh-CN" altLang="en-US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单台设备检测记录</a:t>
            </a:r>
            <a:endParaRPr lang="zh-CN" altLang="en-US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817110" y="746125"/>
            <a:ext cx="2544445" cy="381635"/>
            <a:chOff x="637" y="1109"/>
            <a:chExt cx="4007" cy="601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938" y="1700"/>
              <a:ext cx="3706" cy="0"/>
            </a:xfrm>
            <a:prstGeom prst="line">
              <a:avLst/>
            </a:prstGeom>
            <a:ln>
              <a:gradFill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6"/>
                  </a:gs>
                </a:gsLst>
                <a:lin ang="5400000" scaled="1"/>
              </a:gradFill>
              <a:tailEnd type="triangl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24" name="图片 23" descr="对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7" y="1109"/>
              <a:ext cx="601" cy="601"/>
            </a:xfrm>
            <a:prstGeom prst="rect">
              <a:avLst/>
            </a:prstGeom>
          </p:spPr>
        </p:pic>
      </p:grpSp>
      <p:pic>
        <p:nvPicPr>
          <p:cNvPr id="27" name="图片 26" descr="6.操作记录"/>
          <p:cNvPicPr>
            <a:picLocks noChangeAspect="1"/>
          </p:cNvPicPr>
          <p:nvPr/>
        </p:nvPicPr>
        <p:blipFill>
          <a:blip r:embed="rId6"/>
          <a:srcRect t="12061" b="35064"/>
          <a:stretch>
            <a:fillRect/>
          </a:stretch>
        </p:blipFill>
        <p:spPr>
          <a:xfrm>
            <a:off x="4817110" y="1246505"/>
            <a:ext cx="1905000" cy="3538220"/>
          </a:xfrm>
          <a:prstGeom prst="rect">
            <a:avLst/>
          </a:prstGeom>
        </p:spPr>
      </p:pic>
      <p:pic>
        <p:nvPicPr>
          <p:cNvPr id="28" name="图片 27" descr="6.操作记录"/>
          <p:cNvPicPr>
            <a:picLocks noChangeAspect="1"/>
          </p:cNvPicPr>
          <p:nvPr/>
        </p:nvPicPr>
        <p:blipFill>
          <a:blip r:embed="rId6"/>
          <a:srcRect l="-500" t="39855" r="500" b="7270"/>
          <a:stretch>
            <a:fillRect/>
          </a:stretch>
        </p:blipFill>
        <p:spPr>
          <a:xfrm>
            <a:off x="6791325" y="1246505"/>
            <a:ext cx="1905000" cy="3538220"/>
          </a:xfrm>
          <a:prstGeom prst="rect">
            <a:avLst/>
          </a:prstGeom>
        </p:spPr>
      </p:pic>
      <p:sp>
        <p:nvSpPr>
          <p:cNvPr id="2" name="箭头: 五边形 35"/>
          <p:cNvSpPr/>
          <p:nvPr>
            <p:custDataLst>
              <p:tags r:id="rId7"/>
            </p:custDataLst>
          </p:nvPr>
        </p:nvSpPr>
        <p:spPr>
          <a:xfrm>
            <a:off x="199390" y="229235"/>
            <a:ext cx="4905375" cy="355600"/>
          </a:xfrm>
          <a:prstGeom prst="homePlate">
            <a:avLst/>
          </a:prstGeom>
          <a:solidFill>
            <a:srgbClr val="D9D9D9"/>
          </a:soli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箭头: 五边形 9"/>
          <p:cNvSpPr/>
          <p:nvPr>
            <p:custDataLst>
              <p:tags r:id="rId8"/>
            </p:custDataLst>
          </p:nvPr>
        </p:nvSpPr>
        <p:spPr>
          <a:xfrm>
            <a:off x="0" y="229235"/>
            <a:ext cx="4934585" cy="354330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33766" y="199390"/>
            <a:ext cx="2749464" cy="398780"/>
            <a:chOff x="4205137" y="337227"/>
            <a:chExt cx="3665952" cy="531706"/>
          </a:xfrm>
        </p:grpSpPr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4681696" y="337227"/>
              <a:ext cx="3189393" cy="5317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l"/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2.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四大模块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15" name="等腰三角形 14"/>
            <p:cNvSpPr/>
            <p:nvPr>
              <p:custDataLst>
                <p:tags r:id="rId10"/>
              </p:custDataLst>
            </p:nvPr>
          </p:nvSpPr>
          <p:spPr>
            <a:xfrm rot="16200000" flipV="1">
              <a:off x="4186899" y="514760"/>
              <a:ext cx="264437" cy="2279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cs typeface="思源黑体 CN Normal" panose="020B0400000000000000" charset="-122"/>
              </a:endParaRPr>
            </a:p>
          </p:txBody>
        </p:sp>
      </p:grpSp>
      <p:sp>
        <p:nvSpPr>
          <p:cNvPr id="16" name="等腰三角形 15"/>
          <p:cNvSpPr/>
          <p:nvPr>
            <p:custDataLst>
              <p:tags r:id="rId11"/>
            </p:custDataLst>
          </p:nvPr>
        </p:nvSpPr>
        <p:spPr>
          <a:xfrm rot="16200000" flipV="1">
            <a:off x="383282" y="324920"/>
            <a:ext cx="198328" cy="17097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bg1"/>
              </a:solidFill>
              <a:cs typeface="思源黑体 CN Normal" panose="020B0400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D:/A博视源/0公司产品/A003模具监视器/大数据管理系统/小程序查看数据报表/5.报警记录.jpg5.报警记录"/>
          <p:cNvPicPr>
            <a:picLocks noChangeAspect="1"/>
          </p:cNvPicPr>
          <p:nvPr/>
        </p:nvPicPr>
        <p:blipFill>
          <a:blip r:embed="rId1"/>
          <a:srcRect t="5343" b="56216"/>
          <a:stretch>
            <a:fillRect/>
          </a:stretch>
        </p:blipFill>
        <p:spPr>
          <a:xfrm>
            <a:off x="404495" y="1500505"/>
            <a:ext cx="1946910" cy="34163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86130" y="719455"/>
            <a:ext cx="2984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2.1.3 </a:t>
            </a:r>
            <a:r>
              <a:rPr lang="zh-CN" altLang="en-US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自定义时段查看</a:t>
            </a:r>
            <a:endParaRPr lang="zh-CN" altLang="en-US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/>
            <a:r>
              <a:rPr lang="zh-CN" altLang="en-US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</a:t>
            </a:r>
            <a:r>
              <a:rPr lang="zh-CN" altLang="en-US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单台设备报警记录</a:t>
            </a:r>
            <a:endParaRPr lang="zh-CN" altLang="en-US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96875" y="982980"/>
            <a:ext cx="2544445" cy="381635"/>
            <a:chOff x="637" y="1109"/>
            <a:chExt cx="4007" cy="601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938" y="1700"/>
              <a:ext cx="3706" cy="0"/>
            </a:xfrm>
            <a:prstGeom prst="line">
              <a:avLst/>
            </a:prstGeom>
            <a:ln>
              <a:gradFill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6"/>
                  </a:gs>
                </a:gsLst>
                <a:lin ang="5400000" scaled="1"/>
              </a:gradFill>
              <a:tailEnd type="triangl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5" name="图片 4" descr="对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7" y="1109"/>
              <a:ext cx="601" cy="601"/>
            </a:xfrm>
            <a:prstGeom prst="rect">
              <a:avLst/>
            </a:prstGeom>
          </p:spPr>
        </p:pic>
      </p:grpSp>
      <p:pic>
        <p:nvPicPr>
          <p:cNvPr id="3" name="图片 2" descr="D:/A博视源/0公司产品/A003模具监视器/大数据管理系统/小程序查看数据报表/5.报警记录.jpg5.报警记录"/>
          <p:cNvPicPr>
            <a:picLocks noChangeAspect="1"/>
          </p:cNvPicPr>
          <p:nvPr/>
        </p:nvPicPr>
        <p:blipFill>
          <a:blip r:embed="rId1"/>
          <a:srcRect l="-364" t="38532" r="364" b="10901"/>
          <a:stretch>
            <a:fillRect/>
          </a:stretch>
        </p:blipFill>
        <p:spPr>
          <a:xfrm>
            <a:off x="2510790" y="1500505"/>
            <a:ext cx="1475105" cy="3408680"/>
          </a:xfrm>
          <a:prstGeom prst="rect">
            <a:avLst/>
          </a:prstGeom>
        </p:spPr>
      </p:pic>
      <p:pic>
        <p:nvPicPr>
          <p:cNvPr id="8" name="图片 7" descr="D:/A博视源/0公司产品/A003模具监视器/大数据管理系统/小程序查看数据报表/6.操作记录.jpg6.操作记录"/>
          <p:cNvPicPr>
            <a:picLocks noChangeAspect="1"/>
          </p:cNvPicPr>
          <p:nvPr/>
        </p:nvPicPr>
        <p:blipFill>
          <a:blip r:embed="rId4"/>
          <a:srcRect t="26092" b="26092"/>
          <a:stretch>
            <a:fillRect/>
          </a:stretch>
        </p:blipFill>
        <p:spPr>
          <a:xfrm>
            <a:off x="4568825" y="1500505"/>
            <a:ext cx="1951355" cy="3424555"/>
          </a:xfrm>
          <a:prstGeom prst="rect">
            <a:avLst/>
          </a:prstGeom>
        </p:spPr>
      </p:pic>
      <p:pic>
        <p:nvPicPr>
          <p:cNvPr id="9" name="图片 8" descr="D:/A博视源/0公司产品/A003模具监视器/大数据管理系统/小程序查看数据报表/6.操作记录.jpg6.操作记录"/>
          <p:cNvPicPr>
            <a:picLocks noChangeAspect="1"/>
          </p:cNvPicPr>
          <p:nvPr/>
        </p:nvPicPr>
        <p:blipFill>
          <a:blip r:embed="rId4"/>
          <a:srcRect t="45104" b="7250"/>
          <a:stretch>
            <a:fillRect/>
          </a:stretch>
        </p:blipFill>
        <p:spPr>
          <a:xfrm>
            <a:off x="6682740" y="2338705"/>
            <a:ext cx="1479550" cy="25863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934585" y="720090"/>
            <a:ext cx="2984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2.1.4 </a:t>
            </a:r>
            <a:r>
              <a:rPr lang="zh-CN" altLang="en-US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自定义时段查看</a:t>
            </a:r>
            <a:endParaRPr lang="zh-CN" altLang="en-US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/>
            <a:r>
              <a:rPr lang="zh-CN" altLang="en-US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</a:t>
            </a:r>
            <a:r>
              <a:rPr lang="zh-CN" altLang="en-US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单台设备操作记录</a:t>
            </a:r>
            <a:endParaRPr lang="zh-CN" altLang="en-US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545330" y="983615"/>
            <a:ext cx="2544445" cy="381635"/>
            <a:chOff x="637" y="1109"/>
            <a:chExt cx="4007" cy="601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938" y="1700"/>
              <a:ext cx="3706" cy="0"/>
            </a:xfrm>
            <a:prstGeom prst="line">
              <a:avLst/>
            </a:prstGeom>
            <a:ln>
              <a:gradFill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6"/>
                  </a:gs>
                </a:gsLst>
                <a:lin ang="5400000" scaled="1"/>
              </a:gradFill>
              <a:tailEnd type="triangl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16" name="图片 15" descr="对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7" y="1109"/>
              <a:ext cx="601" cy="601"/>
            </a:xfrm>
            <a:prstGeom prst="rect">
              <a:avLst/>
            </a:prstGeom>
          </p:spPr>
        </p:pic>
      </p:grpSp>
      <p:sp>
        <p:nvSpPr>
          <p:cNvPr id="12" name="箭头: 五边形 35"/>
          <p:cNvSpPr/>
          <p:nvPr>
            <p:custDataLst>
              <p:tags r:id="rId5"/>
            </p:custDataLst>
          </p:nvPr>
        </p:nvSpPr>
        <p:spPr>
          <a:xfrm>
            <a:off x="199390" y="229235"/>
            <a:ext cx="4905375" cy="355600"/>
          </a:xfrm>
          <a:prstGeom prst="homePlate">
            <a:avLst/>
          </a:prstGeom>
          <a:solidFill>
            <a:srgbClr val="D9D9D9"/>
          </a:soli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7" name="箭头: 五边形 9"/>
          <p:cNvSpPr/>
          <p:nvPr>
            <p:custDataLst>
              <p:tags r:id="rId6"/>
            </p:custDataLst>
          </p:nvPr>
        </p:nvSpPr>
        <p:spPr>
          <a:xfrm>
            <a:off x="0" y="229235"/>
            <a:ext cx="4934585" cy="354330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33766" y="199390"/>
            <a:ext cx="2749464" cy="398780"/>
            <a:chOff x="4205137" y="337227"/>
            <a:chExt cx="3665952" cy="531706"/>
          </a:xfrm>
        </p:grpSpPr>
        <p:sp>
          <p:nvSpPr>
            <p:cNvPr id="19" name="文本框 18"/>
            <p:cNvSpPr txBox="1"/>
            <p:nvPr>
              <p:custDataLst>
                <p:tags r:id="rId7"/>
              </p:custDataLst>
            </p:nvPr>
          </p:nvSpPr>
          <p:spPr>
            <a:xfrm>
              <a:off x="4681696" y="337227"/>
              <a:ext cx="3189393" cy="5317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l"/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2.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四大模块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20" name="等腰三角形 19"/>
            <p:cNvSpPr/>
            <p:nvPr>
              <p:custDataLst>
                <p:tags r:id="rId8"/>
              </p:custDataLst>
            </p:nvPr>
          </p:nvSpPr>
          <p:spPr>
            <a:xfrm rot="16200000" flipV="1">
              <a:off x="4186899" y="514760"/>
              <a:ext cx="264437" cy="2279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cs typeface="思源黑体 CN Normal" panose="020B0400000000000000" charset="-122"/>
              </a:endParaRPr>
            </a:p>
          </p:txBody>
        </p:sp>
      </p:grpSp>
      <p:sp>
        <p:nvSpPr>
          <p:cNvPr id="23" name="等腰三角形 22"/>
          <p:cNvSpPr/>
          <p:nvPr>
            <p:custDataLst>
              <p:tags r:id="rId9"/>
            </p:custDataLst>
          </p:nvPr>
        </p:nvSpPr>
        <p:spPr>
          <a:xfrm rot="16200000" flipV="1">
            <a:off x="383282" y="324920"/>
            <a:ext cx="198328" cy="17097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bg1"/>
              </a:solidFill>
              <a:cs typeface="思源黑体 CN Normal" panose="020B04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86130" y="719455"/>
            <a:ext cx="4481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2.1.5</a:t>
            </a:r>
            <a:r>
              <a:rPr lang="zh-CN" altLang="en-US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自定义时段查看单台终端</a:t>
            </a:r>
            <a:r>
              <a:rPr lang="en-US" altLang="zh-CN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NG</a:t>
            </a:r>
            <a:r>
              <a:rPr lang="zh-CN" altLang="en-US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图片</a:t>
            </a:r>
            <a:endParaRPr lang="zh-CN" altLang="en-US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04495" y="704215"/>
            <a:ext cx="2544445" cy="381635"/>
            <a:chOff x="637" y="1109"/>
            <a:chExt cx="4007" cy="601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938" y="1700"/>
              <a:ext cx="3706" cy="0"/>
            </a:xfrm>
            <a:prstGeom prst="line">
              <a:avLst/>
            </a:prstGeom>
            <a:ln>
              <a:gradFill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6"/>
                  </a:gs>
                </a:gsLst>
                <a:lin ang="5400000" scaled="1"/>
              </a:gradFill>
              <a:tailEnd type="triangl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5" name="图片 4" descr="对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37" y="1109"/>
              <a:ext cx="601" cy="601"/>
            </a:xfrm>
            <a:prstGeom prst="rect">
              <a:avLst/>
            </a:prstGeom>
          </p:spPr>
        </p:pic>
      </p:grpSp>
      <p:pic>
        <p:nvPicPr>
          <p:cNvPr id="17" name="图片 16" descr="7.检测图片2"/>
          <p:cNvPicPr>
            <a:picLocks noChangeAspect="1"/>
          </p:cNvPicPr>
          <p:nvPr/>
        </p:nvPicPr>
        <p:blipFill>
          <a:blip r:embed="rId3"/>
          <a:srcRect t="3550" b="69204"/>
          <a:stretch>
            <a:fillRect/>
          </a:stretch>
        </p:blipFill>
        <p:spPr>
          <a:xfrm>
            <a:off x="786130" y="1223645"/>
            <a:ext cx="1953895" cy="3435985"/>
          </a:xfrm>
          <a:prstGeom prst="rect">
            <a:avLst/>
          </a:prstGeom>
        </p:spPr>
      </p:pic>
      <p:pic>
        <p:nvPicPr>
          <p:cNvPr id="9" name="图片 8" descr="7.检测图片2"/>
          <p:cNvPicPr>
            <a:picLocks noChangeAspect="1"/>
          </p:cNvPicPr>
          <p:nvPr/>
        </p:nvPicPr>
        <p:blipFill>
          <a:blip r:embed="rId3"/>
          <a:srcRect l="716" t="28054" r="-716" b="31905"/>
          <a:stretch>
            <a:fillRect/>
          </a:stretch>
        </p:blipFill>
        <p:spPr>
          <a:xfrm>
            <a:off x="2867025" y="1223645"/>
            <a:ext cx="1330960" cy="3439795"/>
          </a:xfrm>
          <a:prstGeom prst="rect">
            <a:avLst/>
          </a:prstGeom>
        </p:spPr>
      </p:pic>
      <p:pic>
        <p:nvPicPr>
          <p:cNvPr id="11" name="图片 10" descr="7.检测图片2"/>
          <p:cNvPicPr>
            <a:picLocks noChangeAspect="1"/>
          </p:cNvPicPr>
          <p:nvPr/>
        </p:nvPicPr>
        <p:blipFill>
          <a:blip r:embed="rId3"/>
          <a:srcRect l="9237" t="32191" r="9169" b="55734"/>
          <a:stretch>
            <a:fillRect/>
          </a:stretch>
        </p:blipFill>
        <p:spPr>
          <a:xfrm>
            <a:off x="4789805" y="1223645"/>
            <a:ext cx="3192145" cy="3049270"/>
          </a:xfrm>
          <a:prstGeom prst="rect">
            <a:avLst/>
          </a:prstGeom>
        </p:spPr>
      </p:pic>
      <p:cxnSp>
        <p:nvCxnSpPr>
          <p:cNvPr id="39" name="肘形连接符 38"/>
          <p:cNvCxnSpPr>
            <a:endCxn id="11" idx="1"/>
          </p:cNvCxnSpPr>
          <p:nvPr/>
        </p:nvCxnSpPr>
        <p:spPr>
          <a:xfrm>
            <a:off x="3517265" y="1928495"/>
            <a:ext cx="1272540" cy="819785"/>
          </a:xfrm>
          <a:prstGeom prst="bentConnector3">
            <a:avLst>
              <a:gd name="adj1" fmla="val 68013"/>
            </a:avLst>
          </a:prstGeom>
          <a:ln>
            <a:solidFill>
              <a:schemeClr val="accent6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箭头: 五边形 35"/>
          <p:cNvSpPr/>
          <p:nvPr>
            <p:custDataLst>
              <p:tags r:id="rId4"/>
            </p:custDataLst>
          </p:nvPr>
        </p:nvSpPr>
        <p:spPr>
          <a:xfrm>
            <a:off x="199390" y="229235"/>
            <a:ext cx="4905375" cy="355600"/>
          </a:xfrm>
          <a:prstGeom prst="homePlate">
            <a:avLst/>
          </a:prstGeom>
          <a:solidFill>
            <a:srgbClr val="D9D9D9"/>
          </a:soli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箭头: 五边形 9"/>
          <p:cNvSpPr/>
          <p:nvPr>
            <p:custDataLst>
              <p:tags r:id="rId5"/>
            </p:custDataLst>
          </p:nvPr>
        </p:nvSpPr>
        <p:spPr>
          <a:xfrm>
            <a:off x="0" y="229235"/>
            <a:ext cx="4934585" cy="354330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33766" y="199390"/>
            <a:ext cx="2749464" cy="398780"/>
            <a:chOff x="4205137" y="337227"/>
            <a:chExt cx="3665952" cy="531706"/>
          </a:xfrm>
        </p:grpSpPr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4681696" y="337227"/>
              <a:ext cx="3189393" cy="5317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l"/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2.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四大模块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14" name="等腰三角形 13"/>
            <p:cNvSpPr/>
            <p:nvPr>
              <p:custDataLst>
                <p:tags r:id="rId7"/>
              </p:custDataLst>
            </p:nvPr>
          </p:nvSpPr>
          <p:spPr>
            <a:xfrm rot="16200000" flipV="1">
              <a:off x="4186899" y="514760"/>
              <a:ext cx="264437" cy="2279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cs typeface="思源黑体 CN Normal" panose="020B0400000000000000" charset="-122"/>
              </a:endParaRPr>
            </a:p>
          </p:txBody>
        </p:sp>
      </p:grp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6200000" flipV="1">
            <a:off x="383282" y="324920"/>
            <a:ext cx="198328" cy="17097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bg1"/>
              </a:solidFill>
              <a:cs typeface="思源黑体 CN Normal" panose="020B0400000000000000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91185" y="615315"/>
            <a:ext cx="2981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2.2 </a:t>
            </a:r>
            <a:r>
              <a:rPr lang="zh-CN" altLang="en-US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设备分享</a:t>
            </a:r>
            <a:r>
              <a:rPr lang="en-US" altLang="zh-CN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&amp;</a:t>
            </a:r>
            <a:r>
              <a:rPr lang="zh-CN" altLang="en-US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操作记录</a:t>
            </a:r>
            <a:endParaRPr lang="zh-CN" altLang="en-US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9" name="图片 8" descr="WPS图片(1)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020" y="1198880"/>
            <a:ext cx="2212340" cy="4048760"/>
          </a:xfrm>
          <a:prstGeom prst="rect">
            <a:avLst/>
          </a:prstGeom>
        </p:spPr>
      </p:pic>
      <p:pic>
        <p:nvPicPr>
          <p:cNvPr id="8" name="图片 7" descr="0.主页1"/>
          <p:cNvPicPr>
            <a:picLocks noChangeAspect="1"/>
          </p:cNvPicPr>
          <p:nvPr/>
        </p:nvPicPr>
        <p:blipFill>
          <a:blip r:embed="rId2"/>
          <a:srcRect b="21633"/>
          <a:stretch>
            <a:fillRect/>
          </a:stretch>
        </p:blipFill>
        <p:spPr>
          <a:xfrm>
            <a:off x="572135" y="1805940"/>
            <a:ext cx="1626870" cy="283337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2581910" y="2721610"/>
            <a:ext cx="286004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900" b="1">
                <a:solidFill>
                  <a:schemeClr val="accent6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设备可分享，点击即可生成微信小程序码，便于转发</a:t>
            </a:r>
            <a:endParaRPr lang="zh-CN" altLang="en-US" sz="900" b="1">
              <a:solidFill>
                <a:schemeClr val="accent6"/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cxnSp>
        <p:nvCxnSpPr>
          <p:cNvPr id="39" name="肘形连接符 38"/>
          <p:cNvCxnSpPr>
            <a:endCxn id="3" idx="1"/>
          </p:cNvCxnSpPr>
          <p:nvPr/>
        </p:nvCxnSpPr>
        <p:spPr>
          <a:xfrm flipV="1">
            <a:off x="1480820" y="1909445"/>
            <a:ext cx="1678940" cy="1153795"/>
          </a:xfrm>
          <a:prstGeom prst="bentConnector3">
            <a:avLst>
              <a:gd name="adj1" fmla="val 50038"/>
            </a:avLst>
          </a:prstGeom>
          <a:ln>
            <a:solidFill>
              <a:schemeClr val="accent6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" name="肘形连接符 1"/>
          <p:cNvCxnSpPr>
            <a:endCxn id="15" idx="1"/>
          </p:cNvCxnSpPr>
          <p:nvPr/>
        </p:nvCxnSpPr>
        <p:spPr>
          <a:xfrm>
            <a:off x="1493520" y="3470910"/>
            <a:ext cx="4639310" cy="283210"/>
          </a:xfrm>
          <a:prstGeom prst="bentConnector3">
            <a:avLst>
              <a:gd name="adj1" fmla="val 50014"/>
            </a:avLst>
          </a:prstGeom>
          <a:ln>
            <a:solidFill>
              <a:schemeClr val="accent6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 descr="0.主页2.设备分享列表"/>
          <p:cNvPicPr>
            <a:picLocks noChangeAspect="1"/>
          </p:cNvPicPr>
          <p:nvPr/>
        </p:nvPicPr>
        <p:blipFill>
          <a:blip r:embed="rId3"/>
          <a:srcRect t="4459" b="54202"/>
          <a:stretch>
            <a:fillRect/>
          </a:stretch>
        </p:blipFill>
        <p:spPr>
          <a:xfrm>
            <a:off x="3159760" y="1094105"/>
            <a:ext cx="1774825" cy="1630680"/>
          </a:xfrm>
          <a:prstGeom prst="rect">
            <a:avLst/>
          </a:prstGeom>
        </p:spPr>
      </p:pic>
      <p:pic>
        <p:nvPicPr>
          <p:cNvPr id="6" name="图片 5" descr="二维码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64150" y="1452245"/>
            <a:ext cx="914400" cy="914400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>
            <a:off x="4124960" y="1879600"/>
            <a:ext cx="1127760" cy="0"/>
          </a:xfrm>
          <a:prstGeom prst="straightConnector1">
            <a:avLst/>
          </a:prstGeom>
          <a:ln>
            <a:solidFill>
              <a:schemeClr val="accent6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5" name="图片 14" descr="0.主页3.操作记录"/>
          <p:cNvPicPr>
            <a:picLocks noChangeAspect="1"/>
          </p:cNvPicPr>
          <p:nvPr/>
        </p:nvPicPr>
        <p:blipFill>
          <a:blip r:embed="rId6"/>
          <a:srcRect t="4753" b="39395"/>
          <a:stretch>
            <a:fillRect/>
          </a:stretch>
        </p:blipFill>
        <p:spPr>
          <a:xfrm>
            <a:off x="6132830" y="2650490"/>
            <a:ext cx="1778635" cy="2207260"/>
          </a:xfrm>
          <a:prstGeom prst="rect">
            <a:avLst/>
          </a:prstGeom>
        </p:spPr>
      </p:pic>
      <p:sp>
        <p:nvSpPr>
          <p:cNvPr id="16" name="等腰三角形 15"/>
          <p:cNvSpPr/>
          <p:nvPr/>
        </p:nvSpPr>
        <p:spPr>
          <a:xfrm>
            <a:off x="2528570" y="2783840"/>
            <a:ext cx="106045" cy="106045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3840480" y="3763645"/>
            <a:ext cx="2292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900" b="1">
                <a:solidFill>
                  <a:schemeClr val="accent6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可查看自定义时段内</a:t>
            </a:r>
            <a:endParaRPr lang="zh-CN" altLang="en-US" sz="900" b="1">
              <a:solidFill>
                <a:schemeClr val="accent6"/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  <a:p>
            <a:pPr algn="l"/>
            <a:r>
              <a:rPr lang="zh-CN" altLang="en-US" sz="900" b="1">
                <a:solidFill>
                  <a:schemeClr val="accent6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小程序内对于分组的操作记录</a:t>
            </a:r>
            <a:endParaRPr lang="zh-CN" altLang="en-US" sz="900" b="1">
              <a:solidFill>
                <a:schemeClr val="accent6"/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sp>
        <p:nvSpPr>
          <p:cNvPr id="18" name="等腰三角形 17"/>
          <p:cNvSpPr/>
          <p:nvPr/>
        </p:nvSpPr>
        <p:spPr>
          <a:xfrm>
            <a:off x="3788410" y="3825240"/>
            <a:ext cx="106045" cy="106045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376680" y="3747135"/>
            <a:ext cx="821690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700" b="1">
                <a:solidFill>
                  <a:schemeClr val="accent6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调试中</a:t>
            </a:r>
            <a:r>
              <a:rPr lang="en-US" altLang="zh-CN" sz="700" b="1">
                <a:solidFill>
                  <a:schemeClr val="accent6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.</a:t>
            </a:r>
            <a:r>
              <a:rPr lang="zh-CN" altLang="en-US" sz="700" b="1">
                <a:solidFill>
                  <a:schemeClr val="accent6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待开放</a:t>
            </a:r>
            <a:endParaRPr lang="zh-CN" altLang="en-US" sz="700" b="1">
              <a:solidFill>
                <a:schemeClr val="accent6"/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sp>
        <p:nvSpPr>
          <p:cNvPr id="5" name="箭头: 五边形 35"/>
          <p:cNvSpPr/>
          <p:nvPr>
            <p:custDataLst>
              <p:tags r:id="rId7"/>
            </p:custDataLst>
          </p:nvPr>
        </p:nvSpPr>
        <p:spPr>
          <a:xfrm>
            <a:off x="199390" y="229235"/>
            <a:ext cx="4905375" cy="355600"/>
          </a:xfrm>
          <a:prstGeom prst="homePlate">
            <a:avLst/>
          </a:prstGeom>
          <a:solidFill>
            <a:srgbClr val="D9D9D9"/>
          </a:soli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7" name="箭头: 五边形 9"/>
          <p:cNvSpPr/>
          <p:nvPr>
            <p:custDataLst>
              <p:tags r:id="rId8"/>
            </p:custDataLst>
          </p:nvPr>
        </p:nvSpPr>
        <p:spPr>
          <a:xfrm>
            <a:off x="0" y="229235"/>
            <a:ext cx="4934585" cy="354330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33766" y="199390"/>
            <a:ext cx="2749464" cy="398780"/>
            <a:chOff x="4205137" y="337227"/>
            <a:chExt cx="3665952" cy="531706"/>
          </a:xfrm>
        </p:grpSpPr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4681696" y="337227"/>
              <a:ext cx="3189393" cy="5317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l"/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2.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四大模块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19" name="等腰三角形 18"/>
            <p:cNvSpPr/>
            <p:nvPr>
              <p:custDataLst>
                <p:tags r:id="rId10"/>
              </p:custDataLst>
            </p:nvPr>
          </p:nvSpPr>
          <p:spPr>
            <a:xfrm rot="16200000" flipV="1">
              <a:off x="4186899" y="514760"/>
              <a:ext cx="264437" cy="2279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cs typeface="思源黑体 CN Normal" panose="020B0400000000000000" charset="-122"/>
              </a:endParaRPr>
            </a:p>
          </p:txBody>
        </p:sp>
      </p:grpSp>
      <p:sp>
        <p:nvSpPr>
          <p:cNvPr id="23" name="等腰三角形 22"/>
          <p:cNvSpPr/>
          <p:nvPr>
            <p:custDataLst>
              <p:tags r:id="rId11"/>
            </p:custDataLst>
          </p:nvPr>
        </p:nvSpPr>
        <p:spPr>
          <a:xfrm rot="16200000" flipV="1">
            <a:off x="383282" y="324920"/>
            <a:ext cx="198328" cy="17097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bg1"/>
              </a:solidFill>
              <a:cs typeface="思源黑体 CN Normal" panose="020B0400000000000000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35355" y="4480560"/>
            <a:ext cx="17945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谢谢观看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84730" y="2403475"/>
            <a:ext cx="4020820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创新驱动，品质卓越，引领机器机械未来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2457450" y="2760345"/>
            <a:ext cx="40290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6223000" y="2493010"/>
            <a:ext cx="462280" cy="247650"/>
            <a:chOff x="11157" y="3895"/>
            <a:chExt cx="728" cy="390"/>
          </a:xfrm>
        </p:grpSpPr>
        <p:sp>
          <p:nvSpPr>
            <p:cNvPr id="4" name="平行四边形 3"/>
            <p:cNvSpPr/>
            <p:nvPr/>
          </p:nvSpPr>
          <p:spPr>
            <a:xfrm>
              <a:off x="11157" y="3895"/>
              <a:ext cx="409" cy="390"/>
            </a:xfrm>
            <a:prstGeom prst="parallelogram">
              <a:avLst>
                <a:gd name="adj" fmla="val 80256"/>
              </a:avLst>
            </a:prstGeom>
            <a:solidFill>
              <a:schemeClr val="accent1"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平行四边形 4"/>
            <p:cNvSpPr/>
            <p:nvPr/>
          </p:nvSpPr>
          <p:spPr>
            <a:xfrm>
              <a:off x="11322" y="3895"/>
              <a:ext cx="409" cy="390"/>
            </a:xfrm>
            <a:prstGeom prst="parallelogram">
              <a:avLst>
                <a:gd name="adj" fmla="val 80256"/>
              </a:avLst>
            </a:prstGeom>
            <a:solidFill>
              <a:schemeClr val="accent1"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11477" y="3895"/>
              <a:ext cx="409" cy="390"/>
            </a:xfrm>
            <a:prstGeom prst="parallelogram">
              <a:avLst>
                <a:gd name="adj" fmla="val 80256"/>
              </a:avLst>
            </a:prstGeom>
            <a:solidFill>
              <a:schemeClr val="accent1"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PP_MARK_KEY" val="1936708a-998f-4b86-a766-004713ef658e"/>
  <p:tag name="COMMONDATA" val="eyJoZGlkIjoiNTQwZmI4YTliYzc1OGM5MGJkYzZhODhjODY1MDE4ZjEifQ=="/>
  <p:tag name="resource_record_key" val="{&quot;10&quot;:[50037803],&quot;13&quot;:[4705207,20242008,20469026,19951220,4663468,4364915],&quot;70&quot;:[3313619]}"/>
  <p:tag name="FULLTEXTBEAUTIFYED" val="1"/>
  <p:tag name="commondata" val="eyJoZGlkIjoiYzE3NjFlZTlkODliOGYwMTIwZDE0Y2EzM2YxNDY2ZGYifQ==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游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15000">
              <a:srgbClr val="FAA10F"/>
            </a:gs>
            <a:gs pos="90000">
              <a:srgbClr val="F6861E"/>
            </a:gs>
          </a:gsLst>
          <a:lin ang="27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游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559</Words>
  <Application>WPS 演示</Application>
  <PresentationFormat>宽屏</PresentationFormat>
  <Paragraphs>84</Paragraphs>
  <Slides>9</Slides>
  <Notes>16</Notes>
  <HiddenSlides>1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3" baseType="lpstr">
      <vt:lpstr>Arial</vt:lpstr>
      <vt:lpstr>宋体</vt:lpstr>
      <vt:lpstr>Wingdings</vt:lpstr>
      <vt:lpstr>思源黑体 CN Normal</vt:lpstr>
      <vt:lpstr>思源黑体 CN Light</vt:lpstr>
      <vt:lpstr>微软雅黑</vt:lpstr>
      <vt:lpstr>Wingdings</vt:lpstr>
      <vt:lpstr>思源黑体 Heavy</vt:lpstr>
      <vt:lpstr>黑体</vt:lpstr>
      <vt:lpstr>思源黑体 CN Regular</vt:lpstr>
      <vt:lpstr>思源黑体 CN Heavy</vt:lpstr>
      <vt:lpstr>Arial Unicode MS</vt:lpstr>
      <vt:lpstr>汉仪雅酷黑简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1557</dc:creator>
  <cp:lastModifiedBy>博视源企划｜郑百思</cp:lastModifiedBy>
  <cp:revision>117</cp:revision>
  <dcterms:created xsi:type="dcterms:W3CDTF">2022-11-01T09:24:00Z</dcterms:created>
  <dcterms:modified xsi:type="dcterms:W3CDTF">2025-09-23T05:48:39Z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2D81F189274E4CE4B71DDE7CF86E8B2F_13</vt:lpwstr>
  </property>
  <property fmtid="{D5CDD505-2E9C-101B-9397-08002B2CF9AE}" pid="3" name="KSOProductBuildVer">
    <vt:lpwstr>2052-12.1.0.22529</vt:lpwstr>
  </property>
</Properties>
</file>