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18.svg" ContentType="image/svg+xml"/>
  <Override PartName="/ppt/media/image20.svg" ContentType="image/svg+xml"/>
  <Override PartName="/ppt/media/image25.svg" ContentType="image/svg+xml"/>
  <Override PartName="/ppt/media/image27.svg" ContentType="image/svg+xml"/>
  <Override PartName="/ppt/media/image29.svg" ContentType="image/svg+xml"/>
  <Override PartName="/ppt/media/image31.svg" ContentType="image/svg+xml"/>
  <Override PartName="/ppt/media/image33.svg" ContentType="image/svg+xml"/>
  <Override PartName="/ppt/media/image35.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3"/>
    <p:sldMasterId id="2147483681" r:id="rId4"/>
  </p:sldMasterIdLst>
  <p:notesMasterIdLst>
    <p:notesMasterId r:id="rId33"/>
  </p:notesMasterIdLst>
  <p:handoutMasterIdLst>
    <p:handoutMasterId r:id="rId34"/>
  </p:handoutMasterIdLst>
  <p:sldIdLst>
    <p:sldId id="256" r:id="rId5"/>
    <p:sldId id="260" r:id="rId6"/>
    <p:sldId id="261" r:id="rId7"/>
    <p:sldId id="315" r:id="rId8"/>
    <p:sldId id="320" r:id="rId9"/>
    <p:sldId id="322" r:id="rId10"/>
    <p:sldId id="321" r:id="rId11"/>
    <p:sldId id="323" r:id="rId12"/>
    <p:sldId id="324" r:id="rId13"/>
    <p:sldId id="316" r:id="rId14"/>
    <p:sldId id="317" r:id="rId15"/>
    <p:sldId id="318" r:id="rId16"/>
    <p:sldId id="319" r:id="rId17"/>
    <p:sldId id="272" r:id="rId18"/>
    <p:sldId id="325" r:id="rId19"/>
    <p:sldId id="276" r:id="rId20"/>
    <p:sldId id="327" r:id="rId21"/>
    <p:sldId id="328" r:id="rId22"/>
    <p:sldId id="329" r:id="rId23"/>
    <p:sldId id="331" r:id="rId24"/>
    <p:sldId id="344" r:id="rId25"/>
    <p:sldId id="345" r:id="rId26"/>
    <p:sldId id="346" r:id="rId27"/>
    <p:sldId id="347" r:id="rId28"/>
    <p:sldId id="348" r:id="rId29"/>
    <p:sldId id="278" r:id="rId30"/>
    <p:sldId id="279" r:id="rId31"/>
    <p:sldId id="280" r:id="rId32"/>
  </p:sldIdLst>
  <p:sldSz cx="12192000" cy="6858000"/>
  <p:notesSz cx="6858000" cy="9144000"/>
  <p:custDataLst>
    <p:tags r:id="rId3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72B1"/>
    <a:srgbClr val="D26D00"/>
    <a:srgbClr val="FBA835"/>
    <a:srgbClr val="FBAB37"/>
    <a:srgbClr val="FD9719"/>
    <a:srgbClr val="FF8B03"/>
    <a:srgbClr val="E4E5E4"/>
    <a:srgbClr val="E0E0DF"/>
    <a:srgbClr val="797979"/>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8" Type="http://schemas.openxmlformats.org/officeDocument/2006/relationships/tags" Target="tags/tag159.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handoutMaster" Target="handoutMasters/handoutMaster1.xml"/><Relationship Id="rId33" Type="http://schemas.openxmlformats.org/officeDocument/2006/relationships/notesMaster" Target="notesMasters/notesMaster1.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tags" Target="../tags/tag17.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tags" Target="../tags/tag18.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tags" Target="../tags/tag31.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tags" Target="../tags/tag32.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3" name="图片 12" descr="C:/Users/Administrator/Desktop/图片3.png图片3"/>
          <p:cNvPicPr>
            <a:picLocks noChangeAspect="1"/>
          </p:cNvPicPr>
          <p:nvPr userDrawn="1"/>
        </p:nvPicPr>
        <p:blipFill>
          <a:blip r:embed="rId2"/>
          <a:srcRect l="26" r="26"/>
          <a:stretch>
            <a:fillRect/>
          </a:stretch>
        </p:blipFill>
        <p:spPr>
          <a:xfrm>
            <a:off x="0" y="2599690"/>
            <a:ext cx="12192000" cy="425831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1177290" y="695960"/>
            <a:ext cx="4064000" cy="460375"/>
          </a:xfrm>
          <a:prstGeom prst="rect">
            <a:avLst/>
          </a:prstGeom>
          <a:noFill/>
        </p:spPr>
        <p:txBody>
          <a:bodyPr wrap="square" rtlCol="0">
            <a:spAutoFit/>
          </a:bodyPr>
          <a:p>
            <a:r>
              <a:rPr sz="2400" b="1">
                <a:solidFill>
                  <a:srgbClr val="404040">
                    <a:alpha val="70000"/>
                  </a:srgbClr>
                </a:solidFill>
                <a:latin typeface="思源黑体 CN Normal" panose="020B0400000000000000" charset="-122"/>
                <a:ea typeface="思源黑体 CN Normal" panose="020B0400000000000000" charset="-122"/>
              </a:rPr>
              <a:t>Specifications</a:t>
            </a:r>
            <a:endParaRPr sz="2400" b="1">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1177290" y="696595"/>
            <a:ext cx="4064000" cy="460375"/>
          </a:xfrm>
          <a:prstGeom prst="rect">
            <a:avLst/>
          </a:prstGeom>
          <a:noFill/>
        </p:spPr>
        <p:txBody>
          <a:bodyPr wrap="square" rtlCol="0">
            <a:spAutoFit/>
          </a:bodyPr>
          <a:p>
            <a:r>
              <a:rPr lang="en-US" sz="2400" b="1">
                <a:solidFill>
                  <a:srgbClr val="404040">
                    <a:alpha val="70000"/>
                  </a:srgbClr>
                </a:solidFill>
                <a:latin typeface="思源黑体 CN Normal" panose="020B0400000000000000" charset="-122"/>
                <a:ea typeface="思源黑体 CN Normal" panose="020B0400000000000000" charset="-122"/>
              </a:rPr>
              <a:t>P</a:t>
            </a:r>
            <a:r>
              <a:rPr sz="2400" b="1">
                <a:solidFill>
                  <a:srgbClr val="404040">
                    <a:alpha val="70000"/>
                  </a:srgbClr>
                </a:solidFill>
                <a:latin typeface="思源黑体 CN Normal" panose="020B0400000000000000" charset="-122"/>
                <a:ea typeface="思源黑体 CN Normal" panose="020B0400000000000000" charset="-122"/>
              </a:rPr>
              <a:t>retreatment</a:t>
            </a:r>
            <a:endParaRPr sz="2400" b="1">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grpSp>
        <p:nvGrpSpPr>
          <p:cNvPr id="9" name="组合 8"/>
          <p:cNvGrpSpPr/>
          <p:nvPr userDrawn="1"/>
        </p:nvGrpSpPr>
        <p:grpSpPr>
          <a:xfrm flipH="1">
            <a:off x="2580640" y="-5715"/>
            <a:ext cx="9611360" cy="6863715"/>
            <a:chOff x="0" y="-9"/>
            <a:chExt cx="15136" cy="10809"/>
          </a:xfrm>
        </p:grpSpPr>
        <p:sp>
          <p:nvSpPr>
            <p:cNvPr id="7" name="任意多边形 6"/>
            <p:cNvSpPr/>
            <p:nvPr userDrawn="1">
              <p:custDataLst>
                <p:tags r:id="rId2"/>
              </p:custDataLst>
            </p:nvPr>
          </p:nvSpPr>
          <p:spPr>
            <a:xfrm flipV="1">
              <a:off x="0" y="0"/>
              <a:ext cx="15137" cy="10800"/>
            </a:xfrm>
            <a:custGeom>
              <a:avLst/>
              <a:gdLst>
                <a:gd name="connsiteX0" fmla="*/ 0 w 9612083"/>
                <a:gd name="connsiteY0" fmla="*/ 0 h 6858001"/>
                <a:gd name="connsiteX1" fmla="*/ 2754082 w 9612083"/>
                <a:gd name="connsiteY1" fmla="*/ 0 h 6858001"/>
                <a:gd name="connsiteX2" fmla="*/ 9612083 w 9612083"/>
                <a:gd name="connsiteY2" fmla="*/ 6858001 h 6858001"/>
                <a:gd name="connsiteX3" fmla="*/ 2754082 w 9612083"/>
                <a:gd name="connsiteY3" fmla="*/ 6858001 h 6858001"/>
                <a:gd name="connsiteX4" fmla="*/ 2754082 w 9612083"/>
                <a:gd name="connsiteY4" fmla="*/ 6858000 h 6858001"/>
                <a:gd name="connsiteX5" fmla="*/ 0 w 9612083"/>
                <a:gd name="connsiteY5"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12083" h="6858001">
                  <a:moveTo>
                    <a:pt x="0" y="0"/>
                  </a:moveTo>
                  <a:lnTo>
                    <a:pt x="2754082" y="0"/>
                  </a:lnTo>
                  <a:lnTo>
                    <a:pt x="9612083" y="6858001"/>
                  </a:lnTo>
                  <a:lnTo>
                    <a:pt x="2754082" y="6858001"/>
                  </a:lnTo>
                  <a:lnTo>
                    <a:pt x="2754082" y="6858000"/>
                  </a:lnTo>
                  <a:lnTo>
                    <a:pt x="0" y="6858000"/>
                  </a:lnTo>
                  <a:close/>
                </a:path>
              </a:pathLst>
            </a:custGeom>
            <a:solidFill>
              <a:srgbClr val="59595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p:cNvSpPr/>
            <p:nvPr userDrawn="1">
              <p:custDataLst>
                <p:tags r:id="rId3"/>
              </p:custDataLst>
            </p:nvPr>
          </p:nvSpPr>
          <p:spPr>
            <a:xfrm flipV="1">
              <a:off x="0" y="-9"/>
              <a:ext cx="10949" cy="10809"/>
            </a:xfrm>
            <a:custGeom>
              <a:avLst/>
              <a:gdLst>
                <a:gd name="connsiteX0" fmla="*/ 0 w 5980082"/>
                <a:gd name="connsiteY0" fmla="*/ 6851888 h 6851888"/>
                <a:gd name="connsiteX1" fmla="*/ 0 w 5980082"/>
                <a:gd name="connsiteY1" fmla="*/ 0 h 6851888"/>
                <a:gd name="connsiteX2" fmla="*/ 5980082 w 5980082"/>
                <a:gd name="connsiteY2" fmla="*/ 6851888 h 6851888"/>
                <a:gd name="connsiteX3" fmla="*/ 0 w 5980082"/>
                <a:gd name="connsiteY3" fmla="*/ 6851888 h 6851888"/>
                <a:gd name="connsiteX0-1" fmla="*/ 0 w 6952355"/>
                <a:gd name="connsiteY0-2" fmla="*/ 6851888 h 6863463"/>
                <a:gd name="connsiteX1-3" fmla="*/ 0 w 6952355"/>
                <a:gd name="connsiteY1-4" fmla="*/ 0 h 6863463"/>
                <a:gd name="connsiteX2-5" fmla="*/ 6952355 w 6952355"/>
                <a:gd name="connsiteY2-6" fmla="*/ 6863463 h 6863463"/>
                <a:gd name="connsiteX3-7" fmla="*/ 0 w 6952355"/>
                <a:gd name="connsiteY3-8" fmla="*/ 6851888 h 6863463"/>
              </a:gdLst>
              <a:ahLst/>
              <a:cxnLst>
                <a:cxn ang="0">
                  <a:pos x="connsiteX0-1" y="connsiteY0-2"/>
                </a:cxn>
                <a:cxn ang="0">
                  <a:pos x="connsiteX1-3" y="connsiteY1-4"/>
                </a:cxn>
                <a:cxn ang="0">
                  <a:pos x="connsiteX2-5" y="connsiteY2-6"/>
                </a:cxn>
                <a:cxn ang="0">
                  <a:pos x="connsiteX3-7" y="connsiteY3-8"/>
                </a:cxn>
              </a:cxnLst>
              <a:rect l="l" t="t" r="r" b="b"/>
              <a:pathLst>
                <a:path w="6952355" h="6863463">
                  <a:moveTo>
                    <a:pt x="0" y="6851888"/>
                  </a:moveTo>
                  <a:lnTo>
                    <a:pt x="0" y="0"/>
                  </a:lnTo>
                  <a:lnTo>
                    <a:pt x="6952355" y="6863463"/>
                  </a:lnTo>
                  <a:lnTo>
                    <a:pt x="0" y="6851888"/>
                  </a:lnTo>
                  <a:close/>
                </a:path>
              </a:pathLst>
            </a:cu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4"/>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2" name="文本框 1"/>
          <p:cNvSpPr txBox="1"/>
          <p:nvPr userDrawn="1">
            <p:custDataLst>
              <p:tags r:id="rId5"/>
            </p:custDataLst>
          </p:nvPr>
        </p:nvSpPr>
        <p:spPr>
          <a:xfrm>
            <a:off x="1175385" y="695960"/>
            <a:ext cx="4064000" cy="460375"/>
          </a:xfrm>
          <a:prstGeom prst="rect">
            <a:avLst/>
          </a:prstGeom>
          <a:noFill/>
        </p:spPr>
        <p:txBody>
          <a:bodyPr wrap="square" rtlCol="0">
            <a:spAutoFit/>
          </a:bodyPr>
          <a:p>
            <a:r>
              <a:rPr lang="en-US" altLang="zh-CN" sz="2400" b="1">
                <a:solidFill>
                  <a:srgbClr val="404040">
                    <a:alpha val="70000"/>
                  </a:srgbClr>
                </a:solidFill>
                <a:latin typeface="思源黑体 CN Normal" panose="020B0400000000000000" charset="-122"/>
                <a:ea typeface="思源黑体 CN Normal" panose="020B0400000000000000" charset="-122"/>
              </a:rPr>
              <a:t>Software</a:t>
            </a:r>
            <a:r>
              <a:rPr lang="zh-CN" altLang="en-US" sz="2400" b="1">
                <a:solidFill>
                  <a:srgbClr val="404040">
                    <a:alpha val="70000"/>
                  </a:srgbClr>
                </a:solidFill>
                <a:latin typeface="思源黑体 CN Normal" panose="020B0400000000000000" charset="-122"/>
                <a:ea typeface="思源黑体 CN Normal" panose="020B0400000000000000" charset="-122"/>
              </a:rPr>
              <a:t> </a:t>
            </a:r>
            <a:r>
              <a:rPr lang="en-US" altLang="zh-CN" sz="2400" b="1">
                <a:solidFill>
                  <a:srgbClr val="404040">
                    <a:alpha val="70000"/>
                  </a:srgbClr>
                </a:solidFill>
                <a:latin typeface="思源黑体 CN Normal" panose="020B0400000000000000" charset="-122"/>
                <a:ea typeface="思源黑体 CN Normal" panose="020B0400000000000000" charset="-122"/>
              </a:rPr>
              <a:t>I</a:t>
            </a:r>
            <a:r>
              <a:rPr lang="zh-CN" altLang="en-US" sz="2400" b="1">
                <a:solidFill>
                  <a:srgbClr val="404040">
                    <a:alpha val="70000"/>
                  </a:srgbClr>
                </a:solidFill>
                <a:latin typeface="思源黑体 CN Normal" panose="020B0400000000000000" charset="-122"/>
                <a:ea typeface="思源黑体 CN Normal" panose="020B0400000000000000" charset="-122"/>
              </a:rPr>
              <a:t>ntroduction</a:t>
            </a:r>
            <a:endParaRPr lang="zh-CN" altLang="en-US" sz="2400" b="1">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3" name="图片 12" descr="C:/Users/Administrator/Desktop/图片3.png图片3"/>
          <p:cNvPicPr>
            <a:picLocks noChangeAspect="1"/>
          </p:cNvPicPr>
          <p:nvPr userDrawn="1"/>
        </p:nvPicPr>
        <p:blipFill>
          <a:blip r:embed="rId2"/>
          <a:srcRect l="26" r="26"/>
          <a:stretch>
            <a:fillRect/>
          </a:stretch>
        </p:blipFill>
        <p:spPr>
          <a:xfrm>
            <a:off x="0" y="2599690"/>
            <a:ext cx="12192000" cy="4258310"/>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descr="C:/Users/Administrator/Desktop/图片4.png图片4"/>
          <p:cNvPicPr>
            <a:picLocks noChangeAspect="1"/>
          </p:cNvPicPr>
          <p:nvPr userDrawn="1"/>
        </p:nvPicPr>
        <p:blipFill>
          <a:blip r:embed="rId2"/>
          <a:srcRect l="49" r="49"/>
          <a:stretch>
            <a:fillRect/>
          </a:stretch>
        </p:blipFill>
        <p:spPr>
          <a:xfrm>
            <a:off x="1820545" y="0"/>
            <a:ext cx="10371455"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descr="C:/Users/Administrator/Desktop/图片4.png图片4"/>
          <p:cNvPicPr>
            <a:picLocks noChangeAspect="1"/>
          </p:cNvPicPr>
          <p:nvPr userDrawn="1"/>
        </p:nvPicPr>
        <p:blipFill>
          <a:blip r:embed="rId2"/>
          <a:srcRect l="49" r="49"/>
          <a:stretch>
            <a:fillRect/>
          </a:stretch>
        </p:blipFill>
        <p:spPr>
          <a:xfrm>
            <a:off x="1820545" y="0"/>
            <a:ext cx="10371455" cy="6858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userDrawn="1"/>
        </p:nvSpPr>
        <p:spPr>
          <a:xfrm>
            <a:off x="1177290" y="511175"/>
            <a:ext cx="4895850" cy="829945"/>
          </a:xfrm>
          <a:prstGeom prst="rect">
            <a:avLst/>
          </a:prstGeom>
          <a:noFill/>
        </p:spPr>
        <p:txBody>
          <a:bodyPr wrap="square" rtlCol="0">
            <a:spAutoFit/>
          </a:bodyPr>
          <a:p>
            <a:r>
              <a:rPr sz="2400" b="1">
                <a:solidFill>
                  <a:srgbClr val="404040">
                    <a:alpha val="70000"/>
                  </a:srgbClr>
                </a:solidFill>
                <a:latin typeface="思源黑体 CN Normal" panose="020B0400000000000000" charset="-122"/>
                <a:ea typeface="思源黑体 CN Normal" panose="020B0400000000000000" charset="-122"/>
              </a:rPr>
              <a:t>Universal visual </a:t>
            </a:r>
            <a:endParaRPr sz="2400" b="1">
              <a:solidFill>
                <a:srgbClr val="404040">
                  <a:alpha val="70000"/>
                </a:srgbClr>
              </a:solidFill>
              <a:latin typeface="思源黑体 CN Normal" panose="020B0400000000000000" charset="-122"/>
              <a:ea typeface="思源黑体 CN Normal" panose="020B0400000000000000" charset="-122"/>
            </a:endParaRPr>
          </a:p>
          <a:p>
            <a:r>
              <a:rPr sz="2400" b="1">
                <a:solidFill>
                  <a:srgbClr val="404040">
                    <a:alpha val="70000"/>
                  </a:srgbClr>
                </a:solidFill>
                <a:latin typeface="思源黑体 CN Normal" panose="020B0400000000000000" charset="-122"/>
                <a:ea typeface="思源黑体 CN Normal" panose="020B0400000000000000" charset="-122"/>
              </a:rPr>
              <a:t>algorithm platform</a:t>
            </a:r>
            <a:endParaRPr sz="2400" b="1">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userDrawn="1"/>
        </p:nvSpPr>
        <p:spPr>
          <a:xfrm>
            <a:off x="1177290" y="696595"/>
            <a:ext cx="4064000" cy="460375"/>
          </a:xfrm>
          <a:prstGeom prst="rect">
            <a:avLst/>
          </a:prstGeom>
          <a:noFill/>
        </p:spPr>
        <p:txBody>
          <a:bodyPr wrap="square" rtlCol="0">
            <a:spAutoFit/>
          </a:bodyPr>
          <a:p>
            <a:r>
              <a:rPr sz="2400" b="1">
                <a:solidFill>
                  <a:srgbClr val="404040">
                    <a:alpha val="70000"/>
                  </a:srgbClr>
                </a:solidFill>
                <a:latin typeface="思源黑体 CN Normal" panose="020B0400000000000000" charset="-122"/>
                <a:ea typeface="思源黑体 CN Normal" panose="020B0400000000000000" charset="-122"/>
              </a:rPr>
              <a:t>Features</a:t>
            </a:r>
            <a:endParaRPr sz="2400" b="1">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8" name="文本框 7"/>
          <p:cNvSpPr txBox="1"/>
          <p:nvPr userDrawn="1">
            <p:custDataLst>
              <p:tags r:id="rId3"/>
            </p:custDataLst>
          </p:nvPr>
        </p:nvSpPr>
        <p:spPr>
          <a:xfrm>
            <a:off x="1177290" y="696595"/>
            <a:ext cx="4064000" cy="460375"/>
          </a:xfrm>
          <a:prstGeom prst="rect">
            <a:avLst/>
          </a:prstGeom>
          <a:noFill/>
        </p:spPr>
        <p:txBody>
          <a:bodyPr wrap="square" rtlCol="0">
            <a:spAutoFit/>
          </a:bodyPr>
          <a:p>
            <a:r>
              <a:rPr lang="zh-CN" altLang="en-US" sz="2400" b="1">
                <a:solidFill>
                  <a:srgbClr val="404040">
                    <a:alpha val="70000"/>
                  </a:srgbClr>
                </a:solidFill>
                <a:latin typeface="思源黑体 CN Normal" panose="020B0400000000000000" charset="-122"/>
                <a:ea typeface="思源黑体 CN Normal" panose="020B0400000000000000" charset="-122"/>
              </a:rPr>
              <a:t>Core </a:t>
            </a:r>
            <a:r>
              <a:rPr lang="en-US" altLang="zh-CN" sz="2400" b="1">
                <a:solidFill>
                  <a:srgbClr val="404040">
                    <a:alpha val="70000"/>
                  </a:srgbClr>
                </a:solidFill>
                <a:latin typeface="思源黑体 CN Normal" panose="020B0400000000000000" charset="-122"/>
                <a:ea typeface="思源黑体 CN Normal" panose="020B0400000000000000" charset="-122"/>
              </a:rPr>
              <a:t>A</a:t>
            </a:r>
            <a:r>
              <a:rPr lang="zh-CN" altLang="en-US" sz="2400" b="1">
                <a:solidFill>
                  <a:srgbClr val="404040">
                    <a:alpha val="70000"/>
                  </a:srgbClr>
                </a:solidFill>
                <a:latin typeface="思源黑体 CN Normal" panose="020B0400000000000000" charset="-122"/>
                <a:ea typeface="思源黑体 CN Normal" panose="020B0400000000000000" charset="-122"/>
              </a:rPr>
              <a:t>dvantages</a:t>
            </a:r>
            <a:endParaRPr lang="zh-CN" altLang="en-US" sz="2400" b="1">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1177290" y="567690"/>
            <a:ext cx="4064000" cy="829945"/>
          </a:xfrm>
          <a:prstGeom prst="rect">
            <a:avLst/>
          </a:prstGeom>
          <a:noFill/>
        </p:spPr>
        <p:txBody>
          <a:bodyPr wrap="square" rtlCol="0">
            <a:spAutoFit/>
          </a:bodyPr>
          <a:p>
            <a:r>
              <a:rPr sz="2400" b="1">
                <a:solidFill>
                  <a:srgbClr val="404040">
                    <a:alpha val="70000"/>
                  </a:srgbClr>
                </a:solidFill>
                <a:latin typeface="思源黑体 CN Normal" panose="020B0400000000000000" charset="-122"/>
                <a:ea typeface="思源黑体 CN Normal" panose="020B0400000000000000" charset="-122"/>
              </a:rPr>
              <a:t>AI algorithm </a:t>
            </a:r>
            <a:endParaRPr sz="2400" b="1">
              <a:solidFill>
                <a:srgbClr val="404040">
                  <a:alpha val="70000"/>
                </a:srgbClr>
              </a:solidFill>
              <a:latin typeface="思源黑体 CN Normal" panose="020B0400000000000000" charset="-122"/>
              <a:ea typeface="思源黑体 CN Normal" panose="020B0400000000000000" charset="-122"/>
            </a:endParaRPr>
          </a:p>
          <a:p>
            <a:r>
              <a:rPr sz="2400" b="1">
                <a:solidFill>
                  <a:srgbClr val="404040">
                    <a:alpha val="70000"/>
                  </a:srgbClr>
                </a:solidFill>
                <a:latin typeface="思源黑体 CN Normal" panose="020B0400000000000000" charset="-122"/>
                <a:ea typeface="思源黑体 CN Normal" panose="020B0400000000000000" charset="-122"/>
              </a:rPr>
              <a:t>deep learning</a:t>
            </a:r>
            <a:endParaRPr sz="2400" b="1">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1177290" y="696595"/>
            <a:ext cx="4064000" cy="460375"/>
          </a:xfrm>
          <a:prstGeom prst="rect">
            <a:avLst/>
          </a:prstGeom>
          <a:noFill/>
        </p:spPr>
        <p:txBody>
          <a:bodyPr wrap="square" rtlCol="0">
            <a:spAutoFit/>
          </a:bodyPr>
          <a:p>
            <a:r>
              <a:rPr sz="2400" b="1">
                <a:solidFill>
                  <a:srgbClr val="404040">
                    <a:alpha val="70000"/>
                  </a:srgbClr>
                </a:solidFill>
                <a:latin typeface="思源黑体 CN Normal" panose="020B0400000000000000" charset="-122"/>
                <a:ea typeface="思源黑体 CN Normal" panose="020B0400000000000000" charset="-122"/>
              </a:rPr>
              <a:t>Software honors</a:t>
            </a:r>
            <a:endParaRPr sz="2400" b="1">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1177290" y="567690"/>
            <a:ext cx="4064000" cy="829945"/>
          </a:xfrm>
          <a:prstGeom prst="rect">
            <a:avLst/>
          </a:prstGeom>
          <a:noFill/>
        </p:spPr>
        <p:txBody>
          <a:bodyPr wrap="square" rtlCol="0">
            <a:spAutoFit/>
          </a:bodyPr>
          <a:p>
            <a:r>
              <a:rPr sz="2400" b="1">
                <a:solidFill>
                  <a:srgbClr val="404040">
                    <a:alpha val="70000"/>
                  </a:srgbClr>
                </a:solidFill>
                <a:latin typeface="思源黑体 CN Normal" panose="020B0400000000000000" charset="-122"/>
                <a:ea typeface="思源黑体 CN Normal" panose="020B0400000000000000" charset="-122"/>
              </a:rPr>
              <a:t>Detailed explanation </a:t>
            </a:r>
            <a:endParaRPr sz="2400" b="1">
              <a:solidFill>
                <a:srgbClr val="404040">
                  <a:alpha val="70000"/>
                </a:srgbClr>
              </a:solidFill>
              <a:latin typeface="思源黑体 CN Normal" panose="020B0400000000000000" charset="-122"/>
              <a:ea typeface="思源黑体 CN Normal" panose="020B0400000000000000" charset="-122"/>
            </a:endParaRPr>
          </a:p>
          <a:p>
            <a:r>
              <a:rPr sz="2400" b="1">
                <a:solidFill>
                  <a:srgbClr val="404040">
                    <a:alpha val="70000"/>
                  </a:srgbClr>
                </a:solidFill>
                <a:latin typeface="思源黑体 CN Normal" panose="020B0400000000000000" charset="-122"/>
                <a:ea typeface="思源黑体 CN Normal" panose="020B0400000000000000" charset="-122"/>
              </a:rPr>
              <a:t>of main functions</a:t>
            </a:r>
            <a:endParaRPr sz="2400" b="1">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1177290" y="696595"/>
            <a:ext cx="4064000" cy="460375"/>
          </a:xfrm>
          <a:prstGeom prst="rect">
            <a:avLst/>
          </a:prstGeom>
          <a:noFill/>
        </p:spPr>
        <p:txBody>
          <a:bodyPr wrap="square" rtlCol="0">
            <a:spAutoFit/>
          </a:bodyPr>
          <a:p>
            <a:r>
              <a:rPr sz="2400" b="1">
                <a:solidFill>
                  <a:srgbClr val="404040">
                    <a:alpha val="70000"/>
                  </a:srgbClr>
                </a:solidFill>
                <a:latin typeface="思源黑体 CN Normal" panose="020B0400000000000000" charset="-122"/>
                <a:ea typeface="思源黑体 CN Normal" panose="020B0400000000000000" charset="-122"/>
              </a:rPr>
              <a:t>Cooperative customers</a:t>
            </a:r>
            <a:endParaRPr sz="2400" b="1">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6" name="矩形 5"/>
          <p:cNvSpPr/>
          <p:nvPr userDrawn="1"/>
        </p:nvSpPr>
        <p:spPr>
          <a:xfrm>
            <a:off x="7843520" y="-10160"/>
            <a:ext cx="4349115" cy="6858000"/>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企业介绍</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Enterprise introduction</a:t>
            </a:r>
            <a:endParaRPr sz="1200">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userDrawn="1"/>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软件介绍</a:t>
            </a:r>
            <a:endParaRPr lang="zh-CN" altLang="en-US" sz="2800">
              <a:solidFill>
                <a:srgbClr val="404040"/>
              </a:solidFill>
              <a:latin typeface="思源黑体 CN Medium" panose="020B0600000000000000" charset="-122"/>
              <a:ea typeface="思源黑体 CN Medium" panose="020B0600000000000000" charset="-122"/>
            </a:endParaRPr>
          </a:p>
          <a:p>
            <a:r>
              <a:rPr lang="en-US" altLang="zh-CN" sz="1200">
                <a:solidFill>
                  <a:srgbClr val="404040">
                    <a:alpha val="70000"/>
                  </a:srgbClr>
                </a:solidFill>
                <a:latin typeface="思源黑体 CN Normal" panose="020B0400000000000000" charset="-122"/>
                <a:ea typeface="思源黑体 CN Normal" panose="020B0400000000000000" charset="-122"/>
              </a:rPr>
              <a:t>Software</a:t>
            </a:r>
            <a:r>
              <a:rPr lang="zh-CN" altLang="en-US" sz="1200">
                <a:solidFill>
                  <a:srgbClr val="404040">
                    <a:alpha val="70000"/>
                  </a:srgbClr>
                </a:solidFill>
                <a:latin typeface="思源黑体 CN Normal" panose="020B0400000000000000" charset="-122"/>
                <a:ea typeface="思源黑体 CN Normal" panose="020B0400000000000000" charset="-122"/>
              </a:rPr>
              <a:t> </a:t>
            </a:r>
            <a:r>
              <a:rPr lang="en-US" altLang="zh-CN" sz="1200">
                <a:solidFill>
                  <a:srgbClr val="404040">
                    <a:alpha val="70000"/>
                  </a:srgbClr>
                </a:solidFill>
                <a:latin typeface="思源黑体 CN Normal" panose="020B0400000000000000" charset="-122"/>
                <a:ea typeface="思源黑体 CN Normal" panose="020B0400000000000000" charset="-122"/>
              </a:rPr>
              <a:t>I</a:t>
            </a:r>
            <a:r>
              <a:rPr lang="zh-CN" altLang="en-US" sz="1200">
                <a:solidFill>
                  <a:srgbClr val="404040">
                    <a:alpha val="70000"/>
                  </a:srgbClr>
                </a:solidFill>
                <a:latin typeface="思源黑体 CN Normal" panose="020B0400000000000000" charset="-122"/>
                <a:ea typeface="思源黑体 CN Normal" panose="020B0400000000000000" charset="-122"/>
              </a:rPr>
              <a:t>ntroduction</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3" name="图片 12" descr="C:/Users/Administrator/Desktop/图片3.png图片3"/>
          <p:cNvPicPr>
            <a:picLocks noChangeAspect="1"/>
          </p:cNvPicPr>
          <p:nvPr userDrawn="1"/>
        </p:nvPicPr>
        <p:blipFill>
          <a:blip r:embed="rId2"/>
          <a:srcRect l="26" r="26"/>
          <a:stretch>
            <a:fillRect/>
          </a:stretch>
        </p:blipFill>
        <p:spPr>
          <a:xfrm>
            <a:off x="0" y="2599690"/>
            <a:ext cx="12192000" cy="4258310"/>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descr="C:/Users/Administrator/Desktop/图片4.png图片4"/>
          <p:cNvPicPr>
            <a:picLocks noChangeAspect="1"/>
          </p:cNvPicPr>
          <p:nvPr userDrawn="1"/>
        </p:nvPicPr>
        <p:blipFill>
          <a:blip r:embed="rId2"/>
          <a:srcRect l="49" r="49"/>
          <a:stretch>
            <a:fillRect/>
          </a:stretch>
        </p:blipFill>
        <p:spPr>
          <a:xfrm>
            <a:off x="1820545" y="0"/>
            <a:ext cx="10371455" cy="6858000"/>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userDrawn="1"/>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通用视觉算法平台</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Universal visual algorithm platform</a:t>
            </a:r>
            <a:endParaRPr sz="1200">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userDrawn="1"/>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特色介绍</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Features</a:t>
            </a:r>
            <a:endParaRPr sz="1200">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8" name="文本框 7"/>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核心优势</a:t>
            </a:r>
            <a:endParaRPr lang="zh-CN" altLang="en-US" sz="2800">
              <a:solidFill>
                <a:srgbClr val="404040"/>
              </a:solidFill>
              <a:latin typeface="思源黑体 CN Medium" panose="020B0600000000000000" charset="-122"/>
              <a:ea typeface="思源黑体 CN Medium" panose="020B0600000000000000" charset="-122"/>
            </a:endParaRPr>
          </a:p>
          <a:p>
            <a:r>
              <a:rPr lang="zh-CN" altLang="en-US" sz="1200">
                <a:solidFill>
                  <a:srgbClr val="404040">
                    <a:alpha val="70000"/>
                  </a:srgbClr>
                </a:solidFill>
                <a:latin typeface="思源黑体 CN Normal" panose="020B0400000000000000" charset="-122"/>
                <a:ea typeface="思源黑体 CN Normal" panose="020B0400000000000000" charset="-122"/>
              </a:rPr>
              <a:t>Core </a:t>
            </a:r>
            <a:r>
              <a:rPr lang="en-US" altLang="zh-CN" sz="1200">
                <a:solidFill>
                  <a:srgbClr val="404040">
                    <a:alpha val="70000"/>
                  </a:srgbClr>
                </a:solidFill>
                <a:latin typeface="思源黑体 CN Normal" panose="020B0400000000000000" charset="-122"/>
                <a:ea typeface="思源黑体 CN Normal" panose="020B0400000000000000" charset="-122"/>
              </a:rPr>
              <a:t>A</a:t>
            </a:r>
            <a:r>
              <a:rPr lang="zh-CN" altLang="en-US" sz="1200">
                <a:solidFill>
                  <a:srgbClr val="404040">
                    <a:alpha val="70000"/>
                  </a:srgbClr>
                </a:solidFill>
                <a:latin typeface="思源黑体 CN Normal" panose="020B0400000000000000" charset="-122"/>
                <a:ea typeface="思源黑体 CN Normal" panose="020B0400000000000000" charset="-122"/>
              </a:rPr>
              <a:t>dvantages</a:t>
            </a:r>
            <a:endParaRPr lang="zh-CN" altLang="en-US" sz="1200">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en-US" altLang="zh-CN" sz="2800">
                <a:solidFill>
                  <a:srgbClr val="404040"/>
                </a:solidFill>
                <a:latin typeface="思源黑体 CN Medium" panose="020B0600000000000000" charset="-122"/>
                <a:ea typeface="思源黑体 CN Medium" panose="020B0600000000000000" charset="-122"/>
              </a:rPr>
              <a:t>AI</a:t>
            </a:r>
            <a:r>
              <a:rPr lang="zh-CN" altLang="en-US" sz="2800">
                <a:solidFill>
                  <a:srgbClr val="404040"/>
                </a:solidFill>
                <a:latin typeface="思源黑体 CN Medium" panose="020B0600000000000000" charset="-122"/>
                <a:ea typeface="思源黑体 CN Medium" panose="020B0600000000000000" charset="-122"/>
              </a:rPr>
              <a:t>算法深度学习</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AI algorithm deep learning</a:t>
            </a:r>
            <a:endParaRPr sz="1200">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1177290" y="695960"/>
            <a:ext cx="4064000" cy="460375"/>
          </a:xfrm>
          <a:prstGeom prst="rect">
            <a:avLst/>
          </a:prstGeom>
          <a:noFill/>
        </p:spPr>
        <p:txBody>
          <a:bodyPr wrap="square" rtlCol="0">
            <a:spAutoFit/>
          </a:bodyPr>
          <a:p>
            <a:r>
              <a:rPr sz="2400" b="1">
                <a:solidFill>
                  <a:srgbClr val="404040">
                    <a:alpha val="70000"/>
                  </a:srgbClr>
                </a:solidFill>
                <a:latin typeface="思源黑体 CN Normal" panose="020B0400000000000000" charset="-122"/>
                <a:ea typeface="思源黑体 CN Normal" panose="020B0400000000000000" charset="-122"/>
              </a:rPr>
              <a:t>Software honors</a:t>
            </a:r>
            <a:endParaRPr sz="2400" b="1">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1177290" y="567690"/>
            <a:ext cx="4064000" cy="829945"/>
          </a:xfrm>
          <a:prstGeom prst="rect">
            <a:avLst/>
          </a:prstGeom>
          <a:noFill/>
        </p:spPr>
        <p:txBody>
          <a:bodyPr wrap="square" rtlCol="0">
            <a:spAutoFit/>
          </a:bodyPr>
          <a:p>
            <a:r>
              <a:rPr sz="2400" b="1">
                <a:solidFill>
                  <a:srgbClr val="404040">
                    <a:alpha val="70000"/>
                  </a:srgbClr>
                </a:solidFill>
                <a:latin typeface="思源黑体 CN Normal" panose="020B0400000000000000" charset="-122"/>
                <a:ea typeface="思源黑体 CN Normal" panose="020B0400000000000000" charset="-122"/>
              </a:rPr>
              <a:t>Detailed explanation </a:t>
            </a:r>
            <a:endParaRPr sz="2400" b="1">
              <a:solidFill>
                <a:srgbClr val="404040">
                  <a:alpha val="70000"/>
                </a:srgbClr>
              </a:solidFill>
              <a:latin typeface="思源黑体 CN Normal" panose="020B0400000000000000" charset="-122"/>
              <a:ea typeface="思源黑体 CN Normal" panose="020B0400000000000000" charset="-122"/>
            </a:endParaRPr>
          </a:p>
          <a:p>
            <a:r>
              <a:rPr sz="2400" b="1">
                <a:solidFill>
                  <a:srgbClr val="404040">
                    <a:alpha val="70000"/>
                  </a:srgbClr>
                </a:solidFill>
                <a:latin typeface="思源黑体 CN Normal" panose="020B0400000000000000" charset="-122"/>
                <a:ea typeface="思源黑体 CN Normal" panose="020B0400000000000000" charset="-122"/>
              </a:rPr>
              <a:t>of main functions</a:t>
            </a:r>
            <a:endParaRPr sz="2400" b="1">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4_节标题">
    <p:spTree>
      <p:nvGrpSpPr>
        <p:cNvPr id="1" name=""/>
        <p:cNvGrpSpPr/>
        <p:nvPr/>
      </p:nvGrpSpPr>
      <p:grpSpPr>
        <a:xfrm>
          <a:off x="0" y="0"/>
          <a:ext cx="0" cy="0"/>
          <a:chOff x="0" y="0"/>
          <a:chExt cx="0" cy="0"/>
        </a:xfrm>
      </p:grpSpPr>
      <p:sp>
        <p:nvSpPr>
          <p:cNvPr id="3" name="矩形 2"/>
          <p:cNvSpPr/>
          <p:nvPr userDrawn="1"/>
        </p:nvSpPr>
        <p:spPr>
          <a:xfrm>
            <a:off x="7487920" y="635"/>
            <a:ext cx="4733925" cy="6857365"/>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userDrawn="1"/>
        </p:nvSpPr>
        <p:spPr>
          <a:xfrm>
            <a:off x="1177290" y="696595"/>
            <a:ext cx="4064000" cy="460375"/>
          </a:xfrm>
          <a:prstGeom prst="rect">
            <a:avLst/>
          </a:prstGeom>
          <a:noFill/>
        </p:spPr>
        <p:txBody>
          <a:bodyPr wrap="square" rtlCol="0">
            <a:spAutoFit/>
          </a:bodyPr>
          <a:p>
            <a:r>
              <a:rPr sz="2400" b="1">
                <a:solidFill>
                  <a:srgbClr val="404040">
                    <a:alpha val="70000"/>
                  </a:srgbClr>
                </a:solidFill>
                <a:latin typeface="思源黑体 CN Normal" panose="020B0400000000000000" charset="-122"/>
                <a:ea typeface="思源黑体 CN Normal" panose="020B0400000000000000" charset="-122"/>
              </a:rPr>
              <a:t>AOI full inspection system</a:t>
            </a:r>
            <a:endParaRPr sz="2400" b="1">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1177290" y="696595"/>
            <a:ext cx="4064000" cy="460375"/>
          </a:xfrm>
          <a:prstGeom prst="rect">
            <a:avLst/>
          </a:prstGeom>
          <a:noFill/>
        </p:spPr>
        <p:txBody>
          <a:bodyPr wrap="square" rtlCol="0">
            <a:spAutoFit/>
          </a:bodyPr>
          <a:p>
            <a:r>
              <a:rPr sz="2400" b="1">
                <a:solidFill>
                  <a:srgbClr val="404040">
                    <a:alpha val="70000"/>
                  </a:srgbClr>
                </a:solidFill>
                <a:latin typeface="思源黑体 CN Normal" panose="020B0400000000000000" charset="-122"/>
                <a:ea typeface="思源黑体 CN Normal" panose="020B0400000000000000" charset="-122"/>
              </a:rPr>
              <a:t>Cooperative customers</a:t>
            </a:r>
            <a:endParaRPr sz="2400" b="1">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6" name="矩形 5"/>
          <p:cNvSpPr/>
          <p:nvPr userDrawn="1"/>
        </p:nvSpPr>
        <p:spPr>
          <a:xfrm>
            <a:off x="7843520" y="-10160"/>
            <a:ext cx="4349115" cy="6858000"/>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0" name="文本框 9"/>
          <p:cNvSpPr txBox="1"/>
          <p:nvPr userDrawn="1">
            <p:custDataLst>
              <p:tags r:id="rId3"/>
            </p:custDataLst>
          </p:nvPr>
        </p:nvSpPr>
        <p:spPr>
          <a:xfrm>
            <a:off x="948055" y="567690"/>
            <a:ext cx="4064000" cy="706755"/>
          </a:xfrm>
          <a:prstGeom prst="rect">
            <a:avLst/>
          </a:prstGeom>
          <a:noFill/>
        </p:spPr>
        <p:txBody>
          <a:bodyPr wrap="square" rtlCol="0">
            <a:spAutoFit/>
          </a:bodyPr>
          <a:p>
            <a:r>
              <a:rPr lang="zh-CN" altLang="en-US" sz="2800">
                <a:solidFill>
                  <a:srgbClr val="404040"/>
                </a:solidFill>
                <a:latin typeface="思源黑体 CN Medium" panose="020B0600000000000000" charset="-122"/>
                <a:ea typeface="思源黑体 CN Medium" panose="020B0600000000000000" charset="-122"/>
              </a:rPr>
              <a:t>企业介绍</a:t>
            </a:r>
            <a:endParaRPr lang="zh-CN" altLang="en-US" sz="2800">
              <a:solidFill>
                <a:srgbClr val="404040"/>
              </a:solidFill>
              <a:latin typeface="思源黑体 CN Medium" panose="020B0600000000000000" charset="-122"/>
              <a:ea typeface="思源黑体 CN Medium" panose="020B0600000000000000" charset="-122"/>
            </a:endParaRPr>
          </a:p>
          <a:p>
            <a:r>
              <a:rPr sz="1200">
                <a:solidFill>
                  <a:srgbClr val="404040">
                    <a:alpha val="70000"/>
                  </a:srgbClr>
                </a:solidFill>
                <a:latin typeface="思源黑体 CN Normal" panose="020B0400000000000000" charset="-122"/>
                <a:ea typeface="思源黑体 CN Normal" panose="020B0400000000000000" charset="-122"/>
              </a:rPr>
              <a:t>Enterprise introduction</a:t>
            </a:r>
            <a:endParaRPr sz="1200">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5_节标题">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userDrawn="1"/>
        </p:nvSpPr>
        <p:spPr>
          <a:xfrm>
            <a:off x="1177290" y="695960"/>
            <a:ext cx="4064000" cy="460375"/>
          </a:xfrm>
          <a:prstGeom prst="rect">
            <a:avLst/>
          </a:prstGeom>
          <a:noFill/>
        </p:spPr>
        <p:txBody>
          <a:bodyPr wrap="square" rtlCol="0">
            <a:spAutoFit/>
          </a:bodyPr>
          <a:p>
            <a:r>
              <a:rPr sz="2400" b="1">
                <a:solidFill>
                  <a:srgbClr val="404040">
                    <a:alpha val="70000"/>
                  </a:srgbClr>
                </a:solidFill>
                <a:latin typeface="思源黑体 CN Normal" panose="020B0400000000000000" charset="-122"/>
                <a:ea typeface="思源黑体 CN Normal" panose="020B0400000000000000" charset="-122"/>
              </a:rPr>
              <a:t>AOI full inspection system</a:t>
            </a:r>
            <a:endParaRPr sz="2400" b="1">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2_节标题">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userDrawn="1"/>
        </p:nvSpPr>
        <p:spPr>
          <a:xfrm>
            <a:off x="1148080" y="511175"/>
            <a:ext cx="4064000" cy="829945"/>
          </a:xfrm>
          <a:prstGeom prst="rect">
            <a:avLst/>
          </a:prstGeom>
          <a:noFill/>
        </p:spPr>
        <p:txBody>
          <a:bodyPr wrap="square" rtlCol="0">
            <a:spAutoFit/>
          </a:bodyPr>
          <a:p>
            <a:r>
              <a:rPr sz="2400" b="1">
                <a:solidFill>
                  <a:srgbClr val="404040">
                    <a:alpha val="70000"/>
                  </a:srgbClr>
                </a:solidFill>
                <a:latin typeface="思源黑体 CN Normal" panose="020B0400000000000000" charset="-122"/>
                <a:ea typeface="思源黑体 CN Normal" panose="020B0400000000000000" charset="-122"/>
              </a:rPr>
              <a:t>Edge patrol </a:t>
            </a:r>
            <a:endParaRPr sz="2400" b="1">
              <a:solidFill>
                <a:srgbClr val="404040">
                  <a:alpha val="70000"/>
                </a:srgbClr>
              </a:solidFill>
              <a:latin typeface="思源黑体 CN Normal" panose="020B0400000000000000" charset="-122"/>
              <a:ea typeface="思源黑体 CN Normal" panose="020B0400000000000000" charset="-122"/>
            </a:endParaRPr>
          </a:p>
          <a:p>
            <a:r>
              <a:rPr sz="2400" b="1">
                <a:solidFill>
                  <a:srgbClr val="404040">
                    <a:alpha val="70000"/>
                  </a:srgbClr>
                </a:solidFill>
                <a:latin typeface="思源黑体 CN Normal" panose="020B0400000000000000" charset="-122"/>
                <a:ea typeface="思源黑体 CN Normal" panose="020B0400000000000000" charset="-122"/>
              </a:rPr>
              <a:t>detection software</a:t>
            </a:r>
            <a:endParaRPr sz="2400" b="1">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3_节标题">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userDrawn="1"/>
        </p:nvSpPr>
        <p:spPr>
          <a:xfrm>
            <a:off x="1177290" y="511175"/>
            <a:ext cx="4064000" cy="829945"/>
          </a:xfrm>
          <a:prstGeom prst="rect">
            <a:avLst/>
          </a:prstGeom>
          <a:noFill/>
        </p:spPr>
        <p:txBody>
          <a:bodyPr wrap="square" rtlCol="0">
            <a:spAutoFit/>
          </a:bodyPr>
          <a:p>
            <a:r>
              <a:rPr sz="2400" b="1">
                <a:solidFill>
                  <a:srgbClr val="404040">
                    <a:alpha val="70000"/>
                  </a:srgbClr>
                </a:solidFill>
                <a:latin typeface="思源黑体 CN Normal" panose="020B0400000000000000" charset="-122"/>
                <a:ea typeface="思源黑体 CN Normal" panose="020B0400000000000000" charset="-122"/>
              </a:rPr>
              <a:t>Edge patrol </a:t>
            </a:r>
            <a:endParaRPr sz="2400" b="1">
              <a:solidFill>
                <a:srgbClr val="404040">
                  <a:alpha val="70000"/>
                </a:srgbClr>
              </a:solidFill>
              <a:latin typeface="思源黑体 CN Normal" panose="020B0400000000000000" charset="-122"/>
              <a:ea typeface="思源黑体 CN Normal" panose="020B0400000000000000" charset="-122"/>
            </a:endParaRPr>
          </a:p>
          <a:p>
            <a:r>
              <a:rPr sz="2400" b="1">
                <a:solidFill>
                  <a:srgbClr val="404040">
                    <a:alpha val="70000"/>
                  </a:srgbClr>
                </a:solidFill>
                <a:latin typeface="思源黑体 CN Normal" panose="020B0400000000000000" charset="-122"/>
                <a:ea typeface="思源黑体 CN Normal" panose="020B0400000000000000" charset="-122"/>
              </a:rPr>
              <a:t>management software</a:t>
            </a:r>
            <a:endParaRPr sz="2400" b="1">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 name="文本框 6"/>
          <p:cNvSpPr txBox="1"/>
          <p:nvPr userDrawn="1"/>
        </p:nvSpPr>
        <p:spPr>
          <a:xfrm>
            <a:off x="1177290" y="511175"/>
            <a:ext cx="4064000" cy="829945"/>
          </a:xfrm>
          <a:prstGeom prst="rect">
            <a:avLst/>
          </a:prstGeom>
          <a:noFill/>
        </p:spPr>
        <p:txBody>
          <a:bodyPr wrap="square" rtlCol="0">
            <a:spAutoFit/>
          </a:bodyPr>
          <a:p>
            <a:r>
              <a:rPr lang="zh-CN" altLang="en-US" sz="2400" b="1">
                <a:solidFill>
                  <a:srgbClr val="404040">
                    <a:alpha val="70000"/>
                  </a:srgbClr>
                </a:solidFill>
                <a:latin typeface="思源黑体 CN Normal" panose="020B0400000000000000" charset="-122"/>
                <a:ea typeface="思源黑体 CN Normal" panose="020B0400000000000000" charset="-122"/>
              </a:rPr>
              <a:t>Reasonable application of AI algorithm</a:t>
            </a:r>
            <a:endParaRPr lang="zh-CN" altLang="en-US" sz="2400" b="1">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2" name="任意多边形 11"/>
          <p:cNvSpPr/>
          <p:nvPr userDrawn="1">
            <p:custDataLst>
              <p:tags r:id="rId2"/>
            </p:custDataLst>
          </p:nvPr>
        </p:nvSpPr>
        <p:spPr>
          <a:xfrm>
            <a:off x="792468" y="419288"/>
            <a:ext cx="384775" cy="1014413"/>
          </a:xfrm>
          <a:custGeom>
            <a:avLst/>
            <a:gdLst>
              <a:gd name="connsiteX0" fmla="*/ 0 w 384775"/>
              <a:gd name="connsiteY0" fmla="*/ 0 h 1014413"/>
              <a:gd name="connsiteX1" fmla="*/ 384775 w 384775"/>
              <a:gd name="connsiteY1" fmla="*/ 0 h 1014413"/>
              <a:gd name="connsiteX2" fmla="*/ 384775 w 384775"/>
              <a:gd name="connsiteY2" fmla="*/ 168608 h 1014413"/>
              <a:gd name="connsiteX3" fmla="*/ 336678 w 384775"/>
              <a:gd name="connsiteY3" fmla="*/ 168608 h 1014413"/>
              <a:gd name="connsiteX4" fmla="*/ 336678 w 384775"/>
              <a:gd name="connsiteY4" fmla="*/ 48097 h 1014413"/>
              <a:gd name="connsiteX5" fmla="*/ 48097 w 384775"/>
              <a:gd name="connsiteY5" fmla="*/ 48097 h 1014413"/>
              <a:gd name="connsiteX6" fmla="*/ 48097 w 384775"/>
              <a:gd name="connsiteY6" fmla="*/ 966316 h 1014413"/>
              <a:gd name="connsiteX7" fmla="*/ 336678 w 384775"/>
              <a:gd name="connsiteY7" fmla="*/ 966316 h 1014413"/>
              <a:gd name="connsiteX8" fmla="*/ 336678 w 384775"/>
              <a:gd name="connsiteY8" fmla="*/ 845804 h 1014413"/>
              <a:gd name="connsiteX9" fmla="*/ 384775 w 384775"/>
              <a:gd name="connsiteY9" fmla="*/ 845804 h 1014413"/>
              <a:gd name="connsiteX10" fmla="*/ 384775 w 384775"/>
              <a:gd name="connsiteY10" fmla="*/ 1014413 h 1014413"/>
              <a:gd name="connsiteX11" fmla="*/ 0 w 384775"/>
              <a:gd name="connsiteY11" fmla="*/ 1014413 h 10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775" h="1014413">
                <a:moveTo>
                  <a:pt x="0" y="0"/>
                </a:moveTo>
                <a:lnTo>
                  <a:pt x="384775" y="0"/>
                </a:lnTo>
                <a:lnTo>
                  <a:pt x="384775" y="168608"/>
                </a:lnTo>
                <a:lnTo>
                  <a:pt x="336678" y="168608"/>
                </a:lnTo>
                <a:lnTo>
                  <a:pt x="336678" y="48097"/>
                </a:lnTo>
                <a:lnTo>
                  <a:pt x="48097" y="48097"/>
                </a:lnTo>
                <a:lnTo>
                  <a:pt x="48097" y="966316"/>
                </a:lnTo>
                <a:lnTo>
                  <a:pt x="336678" y="966316"/>
                </a:lnTo>
                <a:lnTo>
                  <a:pt x="336678" y="845804"/>
                </a:lnTo>
                <a:lnTo>
                  <a:pt x="384775" y="845804"/>
                </a:lnTo>
                <a:lnTo>
                  <a:pt x="384775" y="1014413"/>
                </a:lnTo>
                <a:lnTo>
                  <a:pt x="0" y="1014413"/>
                </a:lnTo>
                <a:close/>
              </a:path>
            </a:pathLst>
          </a:cu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8" name="文本框 7"/>
          <p:cNvSpPr txBox="1"/>
          <p:nvPr userDrawn="1">
            <p:custDataLst>
              <p:tags r:id="rId3"/>
            </p:custDataLst>
          </p:nvPr>
        </p:nvSpPr>
        <p:spPr>
          <a:xfrm>
            <a:off x="1177290" y="696595"/>
            <a:ext cx="4064000" cy="460375"/>
          </a:xfrm>
          <a:prstGeom prst="rect">
            <a:avLst/>
          </a:prstGeom>
          <a:noFill/>
        </p:spPr>
        <p:txBody>
          <a:bodyPr wrap="square" rtlCol="0">
            <a:spAutoFit/>
          </a:bodyPr>
          <a:p>
            <a:r>
              <a:rPr lang="zh-CN" altLang="en-US" sz="2400" b="1">
                <a:solidFill>
                  <a:srgbClr val="404040">
                    <a:alpha val="70000"/>
                  </a:srgbClr>
                </a:solidFill>
                <a:latin typeface="思源黑体 CN Normal" panose="020B0400000000000000" charset="-122"/>
                <a:ea typeface="思源黑体 CN Normal" panose="020B0400000000000000" charset="-122"/>
              </a:rPr>
              <a:t>Core </a:t>
            </a:r>
            <a:r>
              <a:rPr lang="en-US" altLang="zh-CN" sz="2400" b="1">
                <a:solidFill>
                  <a:srgbClr val="404040">
                    <a:alpha val="70000"/>
                  </a:srgbClr>
                </a:solidFill>
                <a:latin typeface="思源黑体 CN Normal" panose="020B0400000000000000" charset="-122"/>
                <a:ea typeface="思源黑体 CN Normal" panose="020B0400000000000000" charset="-122"/>
              </a:rPr>
              <a:t>A</a:t>
            </a:r>
            <a:r>
              <a:rPr lang="zh-CN" altLang="en-US" sz="2400" b="1">
                <a:solidFill>
                  <a:srgbClr val="404040">
                    <a:alpha val="70000"/>
                  </a:srgbClr>
                </a:solidFill>
                <a:latin typeface="思源黑体 CN Normal" panose="020B0400000000000000" charset="-122"/>
                <a:ea typeface="思源黑体 CN Normal" panose="020B0400000000000000" charset="-122"/>
              </a:rPr>
              <a:t>dvantages</a:t>
            </a:r>
            <a:endParaRPr lang="zh-CN" altLang="en-US" sz="2400" b="1">
              <a:solidFill>
                <a:srgbClr val="404040">
                  <a:alpha val="70000"/>
                </a:srgbClr>
              </a:solidFill>
              <a:latin typeface="思源黑体 CN Normal" panose="020B0400000000000000" charset="-122"/>
              <a:ea typeface="思源黑体 CN Normal" panose="020B0400000000000000"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6.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5" Type="http://schemas.openxmlformats.org/officeDocument/2006/relationships/theme" Target="../theme/theme2.xml"/><Relationship Id="rId14" Type="http://schemas.openxmlformats.org/officeDocument/2006/relationships/slideLayout" Target="../slideLayouts/slideLayout31.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0.xml"/><Relationship Id="rId8" Type="http://schemas.openxmlformats.org/officeDocument/2006/relationships/slideLayout" Target="../slideLayouts/slideLayout39.xml"/><Relationship Id="rId7" Type="http://schemas.openxmlformats.org/officeDocument/2006/relationships/slideLayout" Target="../slideLayouts/slideLayout38.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3" Type="http://schemas.openxmlformats.org/officeDocument/2006/relationships/slideLayout" Target="../slideLayouts/slideLayout34.xml"/><Relationship Id="rId2" Type="http://schemas.openxmlformats.org/officeDocument/2006/relationships/slideLayout" Target="../slideLayouts/slideLayout33.xml"/><Relationship Id="rId15" Type="http://schemas.openxmlformats.org/officeDocument/2006/relationships/theme" Target="../theme/theme3.xml"/><Relationship Id="rId14" Type="http://schemas.openxmlformats.org/officeDocument/2006/relationships/slideLayout" Target="../slideLayouts/slideLayout45.xml"/><Relationship Id="rId13" Type="http://schemas.openxmlformats.org/officeDocument/2006/relationships/slideLayout" Target="../slideLayouts/slideLayout44.xml"/><Relationship Id="rId12" Type="http://schemas.openxmlformats.org/officeDocument/2006/relationships/slideLayout" Target="../slideLayouts/slideLayout43.xml"/><Relationship Id="rId11" Type="http://schemas.openxmlformats.org/officeDocument/2006/relationships/slideLayout" Target="../slideLayouts/slideLayout42.xml"/><Relationship Id="rId10" Type="http://schemas.openxmlformats.org/officeDocument/2006/relationships/slideLayout" Target="../slideLayouts/slideLayout41.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smtClean="0"/>
              <a:t>2023-02-18</a:t>
            </a:r>
            <a:endParaRPr lang="en-US" altLang="zh-CN" smtClean="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smtClean="0"/>
              <a:t>2023-02-18</a:t>
            </a:r>
            <a:endParaRPr lang="en-US" altLang="zh-CN" smtClean="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smtClean="0"/>
              <a:t>2023-02-18</a:t>
            </a:r>
            <a:endParaRPr lang="en-US" altLang="zh-CN" smtClean="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2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tags" Target="../tags/tag62.xml"/></Relationships>
</file>

<file path=ppt/slides/_rels/slide11.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image" Target="../media/image18.svg"/><Relationship Id="rId7" Type="http://schemas.openxmlformats.org/officeDocument/2006/relationships/image" Target="../media/image17.png"/><Relationship Id="rId6" Type="http://schemas.openxmlformats.org/officeDocument/2006/relationships/tags" Target="../tags/tag68.xml"/><Relationship Id="rId5" Type="http://schemas.openxmlformats.org/officeDocument/2006/relationships/tags" Target="../tags/tag67.xml"/><Relationship Id="rId43" Type="http://schemas.openxmlformats.org/officeDocument/2006/relationships/slideLayout" Target="../slideLayouts/slideLayout23.xml"/><Relationship Id="rId42" Type="http://schemas.openxmlformats.org/officeDocument/2006/relationships/tags" Target="../tags/tag100.xml"/><Relationship Id="rId41" Type="http://schemas.openxmlformats.org/officeDocument/2006/relationships/tags" Target="../tags/tag99.xml"/><Relationship Id="rId40" Type="http://schemas.openxmlformats.org/officeDocument/2006/relationships/tags" Target="../tags/tag98.xml"/><Relationship Id="rId4" Type="http://schemas.openxmlformats.org/officeDocument/2006/relationships/tags" Target="../tags/tag66.xml"/><Relationship Id="rId39" Type="http://schemas.openxmlformats.org/officeDocument/2006/relationships/tags" Target="../tags/tag97.xml"/><Relationship Id="rId38" Type="http://schemas.openxmlformats.org/officeDocument/2006/relationships/tags" Target="../tags/tag96.xml"/><Relationship Id="rId37" Type="http://schemas.openxmlformats.org/officeDocument/2006/relationships/tags" Target="../tags/tag95.xml"/><Relationship Id="rId36" Type="http://schemas.openxmlformats.org/officeDocument/2006/relationships/tags" Target="../tags/tag94.xml"/><Relationship Id="rId35" Type="http://schemas.openxmlformats.org/officeDocument/2006/relationships/tags" Target="../tags/tag93.xml"/><Relationship Id="rId34" Type="http://schemas.openxmlformats.org/officeDocument/2006/relationships/tags" Target="../tags/tag92.xml"/><Relationship Id="rId33" Type="http://schemas.openxmlformats.org/officeDocument/2006/relationships/tags" Target="../tags/tag91.xml"/><Relationship Id="rId32" Type="http://schemas.openxmlformats.org/officeDocument/2006/relationships/tags" Target="../tags/tag90.xml"/><Relationship Id="rId31" Type="http://schemas.openxmlformats.org/officeDocument/2006/relationships/tags" Target="../tags/tag89.xml"/><Relationship Id="rId30" Type="http://schemas.openxmlformats.org/officeDocument/2006/relationships/tags" Target="../tags/tag88.xml"/><Relationship Id="rId3" Type="http://schemas.openxmlformats.org/officeDocument/2006/relationships/tags" Target="../tags/tag65.xml"/><Relationship Id="rId29" Type="http://schemas.openxmlformats.org/officeDocument/2006/relationships/tags" Target="../tags/tag87.xml"/><Relationship Id="rId28" Type="http://schemas.openxmlformats.org/officeDocument/2006/relationships/tags" Target="../tags/tag86.xml"/><Relationship Id="rId27" Type="http://schemas.openxmlformats.org/officeDocument/2006/relationships/tags" Target="../tags/tag85.xml"/><Relationship Id="rId26" Type="http://schemas.openxmlformats.org/officeDocument/2006/relationships/tags" Target="../tags/tag84.xml"/><Relationship Id="rId25" Type="http://schemas.openxmlformats.org/officeDocument/2006/relationships/tags" Target="../tags/tag83.xml"/><Relationship Id="rId24" Type="http://schemas.openxmlformats.org/officeDocument/2006/relationships/tags" Target="../tags/tag82.xml"/><Relationship Id="rId23" Type="http://schemas.openxmlformats.org/officeDocument/2006/relationships/tags" Target="../tags/tag81.xml"/><Relationship Id="rId22" Type="http://schemas.openxmlformats.org/officeDocument/2006/relationships/tags" Target="../tags/tag80.xml"/><Relationship Id="rId21" Type="http://schemas.openxmlformats.org/officeDocument/2006/relationships/tags" Target="../tags/tag79.xml"/><Relationship Id="rId20" Type="http://schemas.openxmlformats.org/officeDocument/2006/relationships/tags" Target="../tags/tag78.xml"/><Relationship Id="rId2" Type="http://schemas.openxmlformats.org/officeDocument/2006/relationships/tags" Target="../tags/tag64.xml"/><Relationship Id="rId19" Type="http://schemas.openxmlformats.org/officeDocument/2006/relationships/tags" Target="../tags/tag77.xml"/><Relationship Id="rId18" Type="http://schemas.openxmlformats.org/officeDocument/2006/relationships/tags" Target="../tags/tag76.xml"/><Relationship Id="rId17" Type="http://schemas.openxmlformats.org/officeDocument/2006/relationships/tags" Target="../tags/tag75.xml"/><Relationship Id="rId16" Type="http://schemas.openxmlformats.org/officeDocument/2006/relationships/tags" Target="../tags/tag74.xml"/><Relationship Id="rId15" Type="http://schemas.openxmlformats.org/officeDocument/2006/relationships/tags" Target="../tags/tag73.xml"/><Relationship Id="rId14" Type="http://schemas.openxmlformats.org/officeDocument/2006/relationships/image" Target="../media/image20.svg"/><Relationship Id="rId13" Type="http://schemas.openxmlformats.org/officeDocument/2006/relationships/image" Target="../media/image19.png"/><Relationship Id="rId12" Type="http://schemas.openxmlformats.org/officeDocument/2006/relationships/tags" Target="../tags/tag72.xml"/><Relationship Id="rId11" Type="http://schemas.openxmlformats.org/officeDocument/2006/relationships/tags" Target="../tags/tag71.xml"/><Relationship Id="rId10" Type="http://schemas.openxmlformats.org/officeDocument/2006/relationships/tags" Target="../tags/tag70.xml"/><Relationship Id="rId1" Type="http://schemas.openxmlformats.org/officeDocument/2006/relationships/tags" Target="../tags/tag63.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3.xml"/><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13.xml.rels><?xml version="1.0" encoding="UTF-8" standalone="yes"?>
<Relationships xmlns="http://schemas.openxmlformats.org/package/2006/relationships"><Relationship Id="rId9" Type="http://schemas.openxmlformats.org/officeDocument/2006/relationships/tags" Target="../tags/tag113.xml"/><Relationship Id="rId8" Type="http://schemas.openxmlformats.org/officeDocument/2006/relationships/tags" Target="../tags/tag112.xml"/><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32" Type="http://schemas.openxmlformats.org/officeDocument/2006/relationships/slideLayout" Target="../slideLayouts/slideLayout22.xml"/><Relationship Id="rId31" Type="http://schemas.openxmlformats.org/officeDocument/2006/relationships/image" Target="../media/image35.svg"/><Relationship Id="rId30" Type="http://schemas.openxmlformats.org/officeDocument/2006/relationships/image" Target="../media/image34.png"/><Relationship Id="rId3" Type="http://schemas.openxmlformats.org/officeDocument/2006/relationships/tags" Target="../tags/tag107.xml"/><Relationship Id="rId29" Type="http://schemas.openxmlformats.org/officeDocument/2006/relationships/image" Target="../media/image33.svg"/><Relationship Id="rId28" Type="http://schemas.openxmlformats.org/officeDocument/2006/relationships/image" Target="../media/image32.png"/><Relationship Id="rId27" Type="http://schemas.openxmlformats.org/officeDocument/2006/relationships/image" Target="../media/image31.svg"/><Relationship Id="rId26" Type="http://schemas.openxmlformats.org/officeDocument/2006/relationships/image" Target="../media/image30.png"/><Relationship Id="rId25" Type="http://schemas.openxmlformats.org/officeDocument/2006/relationships/image" Target="../media/image29.svg"/><Relationship Id="rId24" Type="http://schemas.openxmlformats.org/officeDocument/2006/relationships/image" Target="../media/image28.png"/><Relationship Id="rId23" Type="http://schemas.openxmlformats.org/officeDocument/2006/relationships/image" Target="../media/image27.svg"/><Relationship Id="rId22" Type="http://schemas.openxmlformats.org/officeDocument/2006/relationships/image" Target="../media/image26.png"/><Relationship Id="rId21" Type="http://schemas.openxmlformats.org/officeDocument/2006/relationships/image" Target="../media/image25.svg"/><Relationship Id="rId20" Type="http://schemas.openxmlformats.org/officeDocument/2006/relationships/image" Target="../media/image24.png"/><Relationship Id="rId2" Type="http://schemas.openxmlformats.org/officeDocument/2006/relationships/tags" Target="../tags/tag106.xml"/><Relationship Id="rId19" Type="http://schemas.openxmlformats.org/officeDocument/2006/relationships/tags" Target="../tags/tag123.xml"/><Relationship Id="rId18" Type="http://schemas.openxmlformats.org/officeDocument/2006/relationships/tags" Target="../tags/tag122.xml"/><Relationship Id="rId17" Type="http://schemas.openxmlformats.org/officeDocument/2006/relationships/tags" Target="../tags/tag121.xml"/><Relationship Id="rId16" Type="http://schemas.openxmlformats.org/officeDocument/2006/relationships/tags" Target="../tags/tag120.xml"/><Relationship Id="rId15" Type="http://schemas.openxmlformats.org/officeDocument/2006/relationships/tags" Target="../tags/tag119.xml"/><Relationship Id="rId14" Type="http://schemas.openxmlformats.org/officeDocument/2006/relationships/tags" Target="../tags/tag118.xml"/><Relationship Id="rId13" Type="http://schemas.openxmlformats.org/officeDocument/2006/relationships/tags" Target="../tags/tag117.xml"/><Relationship Id="rId12" Type="http://schemas.openxmlformats.org/officeDocument/2006/relationships/tags" Target="../tags/tag116.xml"/><Relationship Id="rId11" Type="http://schemas.openxmlformats.org/officeDocument/2006/relationships/tags" Target="../tags/tag115.xml"/><Relationship Id="rId10" Type="http://schemas.openxmlformats.org/officeDocument/2006/relationships/tags" Target="../tags/tag114.xml"/><Relationship Id="rId1" Type="http://schemas.openxmlformats.org/officeDocument/2006/relationships/tags" Target="../tags/tag10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5.xml"/><Relationship Id="rId1" Type="http://schemas.openxmlformats.org/officeDocument/2006/relationships/tags" Target="../tags/tag124.xml"/></Relationships>
</file>

<file path=ppt/slides/_rels/slide15.xml.rels><?xml version="1.0" encoding="UTF-8" standalone="yes"?>
<Relationships xmlns="http://schemas.openxmlformats.org/package/2006/relationships"><Relationship Id="rId9" Type="http://schemas.openxmlformats.org/officeDocument/2006/relationships/tags" Target="../tags/tag134.xml"/><Relationship Id="rId8" Type="http://schemas.openxmlformats.org/officeDocument/2006/relationships/tags" Target="../tags/tag133.xml"/><Relationship Id="rId7" Type="http://schemas.openxmlformats.org/officeDocument/2006/relationships/tags" Target="../tags/tag132.xml"/><Relationship Id="rId6" Type="http://schemas.openxmlformats.org/officeDocument/2006/relationships/tags" Target="../tags/tag131.xml"/><Relationship Id="rId5" Type="http://schemas.openxmlformats.org/officeDocument/2006/relationships/tags" Target="../tags/tag130.xml"/><Relationship Id="rId4" Type="http://schemas.openxmlformats.org/officeDocument/2006/relationships/tags" Target="../tags/tag129.xml"/><Relationship Id="rId3" Type="http://schemas.openxmlformats.org/officeDocument/2006/relationships/tags" Target="../tags/tag128.xml"/><Relationship Id="rId2" Type="http://schemas.openxmlformats.org/officeDocument/2006/relationships/tags" Target="../tags/tag127.xml"/><Relationship Id="rId15" Type="http://schemas.openxmlformats.org/officeDocument/2006/relationships/slideLayout" Target="../slideLayouts/slideLayout11.xml"/><Relationship Id="rId14" Type="http://schemas.openxmlformats.org/officeDocument/2006/relationships/tags" Target="../tags/tag139.xml"/><Relationship Id="rId13" Type="http://schemas.openxmlformats.org/officeDocument/2006/relationships/tags" Target="../tags/tag138.xml"/><Relationship Id="rId12" Type="http://schemas.openxmlformats.org/officeDocument/2006/relationships/tags" Target="../tags/tag137.xml"/><Relationship Id="rId11" Type="http://schemas.openxmlformats.org/officeDocument/2006/relationships/tags" Target="../tags/tag136.xml"/><Relationship Id="rId10" Type="http://schemas.openxmlformats.org/officeDocument/2006/relationships/tags" Target="../tags/tag135.xml"/><Relationship Id="rId1" Type="http://schemas.openxmlformats.org/officeDocument/2006/relationships/tags" Target="../tags/tag12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41.xml"/><Relationship Id="rId1" Type="http://schemas.openxmlformats.org/officeDocument/2006/relationships/tags" Target="../tags/tag140.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6.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40.jpeg"/><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image" Target="../media/image37.jpe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41.png"/><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s>
</file>

<file path=ppt/slides/_rels/slide2.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tags" Target="../tags/tag52.xml"/><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0" Type="http://schemas.openxmlformats.org/officeDocument/2006/relationships/slideLayout" Target="../slideLayouts/slideLayout2.xml"/><Relationship Id="rId1" Type="http://schemas.openxmlformats.org/officeDocument/2006/relationships/tags" Target="../tags/tag45.xml"/></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jpeg"/><Relationship Id="rId3" Type="http://schemas.openxmlformats.org/officeDocument/2006/relationships/image" Target="../media/image42.png"/><Relationship Id="rId2" Type="http://schemas.openxmlformats.org/officeDocument/2006/relationships/tags" Target="../tags/tag146.xml"/><Relationship Id="rId1" Type="http://schemas.openxmlformats.org/officeDocument/2006/relationships/tags" Target="../tags/tag14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6.png"/><Relationship Id="rId1" Type="http://schemas.openxmlformats.org/officeDocument/2006/relationships/image" Target="../media/image4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image" Target="../media/image54.png"/><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png"/></Relationships>
</file>

<file path=ppt/slides/_rels/slide25.xml.rels><?xml version="1.0" encoding="UTF-8" standalone="yes"?>
<Relationships xmlns="http://schemas.openxmlformats.org/package/2006/relationships"><Relationship Id="rId9" Type="http://schemas.openxmlformats.org/officeDocument/2006/relationships/image" Target="../media/image60.jpeg"/><Relationship Id="rId8" Type="http://schemas.openxmlformats.org/officeDocument/2006/relationships/image" Target="../media/image59.jpeg"/><Relationship Id="rId7" Type="http://schemas.openxmlformats.org/officeDocument/2006/relationships/tags" Target="../tags/tag149.xml"/><Relationship Id="rId6" Type="http://schemas.openxmlformats.org/officeDocument/2006/relationships/image" Target="../media/image58.jpeg"/><Relationship Id="rId5" Type="http://schemas.openxmlformats.org/officeDocument/2006/relationships/tags" Target="../tags/tag148.xml"/><Relationship Id="rId4" Type="http://schemas.openxmlformats.org/officeDocument/2006/relationships/image" Target="../media/image57.jpeg"/><Relationship Id="rId3" Type="http://schemas.openxmlformats.org/officeDocument/2006/relationships/image" Target="../media/image56.jpeg"/><Relationship Id="rId2" Type="http://schemas.openxmlformats.org/officeDocument/2006/relationships/image" Target="../media/image55.png"/><Relationship Id="rId14" Type="http://schemas.openxmlformats.org/officeDocument/2006/relationships/slideLayout" Target="../slideLayouts/slideLayout5.xml"/><Relationship Id="rId13" Type="http://schemas.openxmlformats.org/officeDocument/2006/relationships/tags" Target="../tags/tag151.xml"/><Relationship Id="rId12" Type="http://schemas.openxmlformats.org/officeDocument/2006/relationships/image" Target="../media/image62.jpeg"/><Relationship Id="rId11" Type="http://schemas.openxmlformats.org/officeDocument/2006/relationships/tags" Target="../tags/tag150.xml"/><Relationship Id="rId10" Type="http://schemas.openxmlformats.org/officeDocument/2006/relationships/image" Target="../media/image61.jpeg"/><Relationship Id="rId1" Type="http://schemas.openxmlformats.org/officeDocument/2006/relationships/tags" Target="../tags/tag147.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tags" Target="../tags/tag152.xml"/></Relationships>
</file>

<file path=ppt/slides/_rels/slide27.xml.rels><?xml version="1.0" encoding="UTF-8" standalone="yes"?>
<Relationships xmlns="http://schemas.openxmlformats.org/package/2006/relationships"><Relationship Id="rId9" Type="http://schemas.openxmlformats.org/officeDocument/2006/relationships/image" Target="../media/image69.jpeg"/><Relationship Id="rId8" Type="http://schemas.openxmlformats.org/officeDocument/2006/relationships/image" Target="../media/image68.jpeg"/><Relationship Id="rId7" Type="http://schemas.openxmlformats.org/officeDocument/2006/relationships/image" Target="../media/image67.jpeg"/><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3" Type="http://schemas.openxmlformats.org/officeDocument/2006/relationships/image" Target="../media/image63.jpeg"/><Relationship Id="rId21" Type="http://schemas.openxmlformats.org/officeDocument/2006/relationships/slideLayout" Target="../slideLayouts/slideLayout26.xml"/><Relationship Id="rId20" Type="http://schemas.openxmlformats.org/officeDocument/2006/relationships/image" Target="../media/image80.jpeg"/><Relationship Id="rId2" Type="http://schemas.openxmlformats.org/officeDocument/2006/relationships/tags" Target="../tags/tag156.xml"/><Relationship Id="rId19" Type="http://schemas.openxmlformats.org/officeDocument/2006/relationships/image" Target="../media/image79.jpeg"/><Relationship Id="rId18" Type="http://schemas.openxmlformats.org/officeDocument/2006/relationships/image" Target="../media/image78.jpeg"/><Relationship Id="rId17" Type="http://schemas.openxmlformats.org/officeDocument/2006/relationships/image" Target="../media/image77.jpeg"/><Relationship Id="rId16" Type="http://schemas.openxmlformats.org/officeDocument/2006/relationships/image" Target="../media/image76.jpeg"/><Relationship Id="rId15" Type="http://schemas.openxmlformats.org/officeDocument/2006/relationships/image" Target="../media/image75.jpeg"/><Relationship Id="rId14" Type="http://schemas.openxmlformats.org/officeDocument/2006/relationships/image" Target="../media/image74.jpeg"/><Relationship Id="rId13" Type="http://schemas.openxmlformats.org/officeDocument/2006/relationships/image" Target="../media/image73.jpeg"/><Relationship Id="rId12" Type="http://schemas.openxmlformats.org/officeDocument/2006/relationships/image" Target="../media/image72.jpeg"/><Relationship Id="rId11" Type="http://schemas.openxmlformats.org/officeDocument/2006/relationships/image" Target="../media/image71.jpeg"/><Relationship Id="rId10" Type="http://schemas.openxmlformats.org/officeDocument/2006/relationships/image" Target="../media/image70.jpeg"/><Relationship Id="rId1" Type="http://schemas.openxmlformats.org/officeDocument/2006/relationships/tags" Target="../tags/tag15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tags" Target="../tags/tag158.xml"/><Relationship Id="rId1" Type="http://schemas.openxmlformats.org/officeDocument/2006/relationships/tags" Target="../tags/tag15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5.xml"/><Relationship Id="rId1" Type="http://schemas.openxmlformats.org/officeDocument/2006/relationships/tags" Target="../tags/tag54.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0.xml"/><Relationship Id="rId5" Type="http://schemas.openxmlformats.org/officeDocument/2006/relationships/tags" Target="../tags/tag56.xml"/><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57.xml"/><Relationship Id="rId1"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58.xml"/><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59.xml"/><Relationship Id="rId1"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60.xml"/><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tags" Target="../tags/tag61.xml"/><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3" name="文本框 112"/>
          <p:cNvSpPr txBox="1"/>
          <p:nvPr/>
        </p:nvSpPr>
        <p:spPr>
          <a:xfrm>
            <a:off x="1555115" y="1821180"/>
            <a:ext cx="9081770" cy="922020"/>
          </a:xfrm>
          <a:prstGeom prst="rect">
            <a:avLst/>
          </a:prstGeom>
          <a:noFill/>
        </p:spPr>
        <p:txBody>
          <a:bodyPr wrap="square" rtlCol="0">
            <a:spAutoFit/>
          </a:bodyPr>
          <a:p>
            <a:r>
              <a:rPr lang="zh-CN" altLang="en-US" sz="5400">
                <a:solidFill>
                  <a:srgbClr val="404040"/>
                </a:solidFill>
                <a:latin typeface="思源黑体 CN Bold" panose="020B0800000000000000" charset="-122"/>
                <a:ea typeface="思源黑体 CN Bold" panose="020B0800000000000000" charset="-122"/>
              </a:rPr>
              <a:t>Intelligent Vision Solution</a:t>
            </a:r>
            <a:endParaRPr lang="zh-CN" altLang="en-US" sz="5400">
              <a:solidFill>
                <a:srgbClr val="404040"/>
              </a:solidFill>
              <a:latin typeface="思源黑体 CN Bold" panose="020B0800000000000000" charset="-122"/>
              <a:ea typeface="思源黑体 CN Bold" panose="020B0800000000000000" charset="-122"/>
            </a:endParaRPr>
          </a:p>
        </p:txBody>
      </p:sp>
      <p:sp>
        <p:nvSpPr>
          <p:cNvPr id="116" name="文本框 115"/>
          <p:cNvSpPr txBox="1"/>
          <p:nvPr/>
        </p:nvSpPr>
        <p:spPr>
          <a:xfrm>
            <a:off x="3482975" y="2932430"/>
            <a:ext cx="5052695" cy="829945"/>
          </a:xfrm>
          <a:prstGeom prst="rect">
            <a:avLst/>
          </a:prstGeom>
          <a:noFill/>
        </p:spPr>
        <p:txBody>
          <a:bodyPr wrap="square" rtlCol="0">
            <a:spAutoFit/>
          </a:bodyPr>
          <a:p>
            <a:pPr algn="ctr"/>
            <a:r>
              <a:rPr lang="zh-CN" altLang="en-US" sz="2400">
                <a:solidFill>
                  <a:srgbClr val="404040"/>
                </a:solidFill>
                <a:latin typeface="思源黑体 CN Medium" panose="020B0600000000000000" charset="-122"/>
                <a:ea typeface="思源黑体 CN Medium" panose="020B0600000000000000" charset="-122"/>
                <a:cs typeface="思源黑体 CN Medium" panose="020B0600000000000000" charset="-122"/>
              </a:rPr>
              <a:t>Focus on visual inspection and provide high-quality solutions</a:t>
            </a:r>
            <a:endParaRPr lang="zh-CN" altLang="en-US" sz="2400">
              <a:solidFill>
                <a:srgbClr val="404040"/>
              </a:solidFill>
              <a:latin typeface="思源黑体 CN Medium" panose="020B0600000000000000" charset="-122"/>
              <a:ea typeface="思源黑体 CN Medium" panose="020B0600000000000000" charset="-122"/>
              <a:cs typeface="思源黑体 CN Medium" panose="020B0600000000000000"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22225" y="1867535"/>
            <a:ext cx="4409440" cy="4023360"/>
            <a:chOff x="-1" y="3502"/>
            <a:chExt cx="6978" cy="6366"/>
          </a:xfrm>
        </p:grpSpPr>
        <p:pic>
          <p:nvPicPr>
            <p:cNvPr id="4" name="Picture 2" descr="D:\desktop\66234.png"/>
            <p:cNvPicPr>
              <a:picLocks noChangeAspect="1" noChangeArrowheads="1"/>
            </p:cNvPicPr>
            <p:nvPr>
              <p:custDataLst>
                <p:tags r:id="rId1"/>
              </p:custDataLst>
            </p:nvPr>
          </p:nvPicPr>
          <p:blipFill>
            <a:blip r:embed="rId2"/>
            <a:srcRect l="36822"/>
            <a:stretch>
              <a:fillRect/>
            </a:stretch>
          </p:blipFill>
          <p:spPr bwMode="auto">
            <a:xfrm>
              <a:off x="-1" y="3502"/>
              <a:ext cx="6978" cy="6366"/>
            </a:xfrm>
            <a:prstGeom prst="rect">
              <a:avLst/>
            </a:prstGeom>
            <a:noFill/>
            <a:extLst>
              <a:ext uri="{909E8E84-426E-40DD-AFC4-6F175D3DCCD1}">
                <a14:hiddenFill xmlns:a14="http://schemas.microsoft.com/office/drawing/2010/main">
                  <a:solidFill>
                    <a:srgbClr val="FFFFFF"/>
                  </a:solidFill>
                </a14:hiddenFill>
              </a:ext>
            </a:extLst>
          </p:spPr>
        </p:pic>
        <p:pic>
          <p:nvPicPr>
            <p:cNvPr id="5" name="http://photo-static-api.fotomore.com/creative/vcg/400/new/VCG211346604043.jpg" descr="templates\picture_hover\&amp;pky220_sjzg_VCG211346604043&amp;2&amp;src_toppic_inpsrchzd1&amp;"/>
            <p:cNvPicPr>
              <a:picLocks noChangeAspect="1"/>
            </p:cNvPicPr>
            <p:nvPr/>
          </p:nvPicPr>
          <p:blipFill>
            <a:blip r:embed="rId3"/>
            <a:srcRect l="27093"/>
            <a:stretch>
              <a:fillRect/>
            </a:stretch>
          </p:blipFill>
          <p:spPr>
            <a:xfrm>
              <a:off x="18" y="3909"/>
              <a:ext cx="5748" cy="5255"/>
            </a:xfrm>
            <a:prstGeom prst="rect">
              <a:avLst/>
            </a:prstGeom>
          </p:spPr>
        </p:pic>
      </p:grpSp>
      <p:grpSp>
        <p:nvGrpSpPr>
          <p:cNvPr id="15" name="组合 14"/>
          <p:cNvGrpSpPr/>
          <p:nvPr/>
        </p:nvGrpSpPr>
        <p:grpSpPr>
          <a:xfrm>
            <a:off x="4974590" y="1109345"/>
            <a:ext cx="6870700" cy="1859915"/>
            <a:chOff x="7834" y="2077"/>
            <a:chExt cx="10820" cy="2929"/>
          </a:xfrm>
        </p:grpSpPr>
        <p:sp>
          <p:nvSpPr>
            <p:cNvPr id="6" name="矩形 5"/>
            <p:cNvSpPr/>
            <p:nvPr/>
          </p:nvSpPr>
          <p:spPr>
            <a:xfrm>
              <a:off x="7834" y="2231"/>
              <a:ext cx="3532" cy="2317"/>
            </a:xfrm>
            <a:prstGeom prst="rect">
              <a:avLst/>
            </a:prstGeom>
            <a:blipFill rotWithShape="1">
              <a:blip r:embed="rId4"/>
              <a:stretch>
                <a:fillRect l="-130000" t="-6000" b="-42000"/>
              </a:stretch>
            </a:blipFill>
            <a:ln>
              <a:noFill/>
            </a:ln>
            <a:effectLst>
              <a:reflection blurRad="6350" stA="52000" endA="300" endPos="1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11895" y="2077"/>
              <a:ext cx="6759" cy="483"/>
            </a:xfrm>
            <a:prstGeom prst="rect">
              <a:avLst/>
            </a:prstGeom>
            <a:noFill/>
          </p:spPr>
          <p:txBody>
            <a:bodyPr wrap="square" rtlCol="0">
              <a:spAutoFit/>
            </a:bodyPr>
            <a:p>
              <a:pPr marL="285750" indent="-285750">
                <a:buClr>
                  <a:srgbClr val="0172B1"/>
                </a:buClr>
                <a:buFont typeface="Wingdings" panose="05000000000000000000" charset="0"/>
                <a:buChar char="Ø"/>
              </a:pPr>
              <a:r>
                <a:rPr lang="zh-CN" altLang="en-US" sz="1400">
                  <a:solidFill>
                    <a:srgbClr val="404040"/>
                  </a:solidFill>
                  <a:latin typeface="思源黑体 CN Medium" panose="020B0600000000000000" charset="-122"/>
                  <a:ea typeface="思源黑体 CN Medium" panose="020B0600000000000000" charset="-122"/>
                </a:rPr>
                <a:t>Human computer interaction optimization</a:t>
              </a:r>
              <a:endParaRPr lang="zh-CN" altLang="en-US" sz="1400">
                <a:solidFill>
                  <a:srgbClr val="404040"/>
                </a:solidFill>
                <a:latin typeface="思源黑体 CN Medium" panose="020B0600000000000000" charset="-122"/>
                <a:ea typeface="思源黑体 CN Medium" panose="020B0600000000000000" charset="-122"/>
              </a:endParaRPr>
            </a:p>
          </p:txBody>
        </p:sp>
        <p:sp>
          <p:nvSpPr>
            <p:cNvPr id="12" name="文本框 11"/>
            <p:cNvSpPr txBox="1"/>
            <p:nvPr/>
          </p:nvSpPr>
          <p:spPr>
            <a:xfrm>
              <a:off x="11917" y="2657"/>
              <a:ext cx="6737" cy="2349"/>
            </a:xfrm>
            <a:prstGeom prst="rect">
              <a:avLst/>
            </a:prstGeom>
            <a:noFill/>
          </p:spPr>
          <p:txBody>
            <a:bodyPr wrap="square" rtlCol="0" anchor="t">
              <a:spAutoFit/>
            </a:bodyPr>
            <a:p>
              <a:pPr algn="just">
                <a:lnSpc>
                  <a:spcPct val="130000"/>
                </a:lnSpc>
              </a:pPr>
              <a:r>
                <a:rPr lang="zh-CN" altLang="en-US" sz="1000">
                  <a:solidFill>
                    <a:srgbClr val="404040"/>
                  </a:solidFill>
                  <a:latin typeface="思源黑体 CN Normal" panose="020B0400000000000000" charset="-122"/>
                  <a:ea typeface="思源黑体 CN Normal" panose="020B0400000000000000" charset="-122"/>
                  <a:cs typeface="思源黑体 CN Normal" panose="020B0400000000000000" charset="-122"/>
                </a:rPr>
                <a:t>Our company's machine vision field achieves software and hardware interoperability by writing code into motion controllers and modifying camera parameters. After version iteration updates, algorithm plugin, and in-depth optimization of UI interface. With the optimization of human-computer interaction, not only does it reduce the learning cost of customers for new software interfaces, but it also significantly shortens the on-site debugging cycle for engineers.</a:t>
              </a:r>
              <a:endParaRPr lang="zh-CN" altLang="en-US" sz="1000">
                <a:solidFill>
                  <a:srgbClr val="404040"/>
                </a:solidFill>
                <a:latin typeface="思源黑体 CN Normal" panose="020B0400000000000000" charset="-122"/>
                <a:ea typeface="思源黑体 CN Normal" panose="020B0400000000000000" charset="-122"/>
                <a:cs typeface="思源黑体 CN Normal" panose="020B0400000000000000" charset="-122"/>
              </a:endParaRPr>
            </a:p>
          </p:txBody>
        </p:sp>
        <p:cxnSp>
          <p:nvCxnSpPr>
            <p:cNvPr id="13" name="直接连接符 12"/>
            <p:cNvCxnSpPr/>
            <p:nvPr/>
          </p:nvCxnSpPr>
          <p:spPr>
            <a:xfrm>
              <a:off x="12091" y="2657"/>
              <a:ext cx="4136" cy="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4974590" y="3054350"/>
            <a:ext cx="6870700" cy="1659890"/>
            <a:chOff x="7834" y="2077"/>
            <a:chExt cx="10820" cy="2614"/>
          </a:xfrm>
        </p:grpSpPr>
        <p:sp>
          <p:nvSpPr>
            <p:cNvPr id="17" name="矩形 16"/>
            <p:cNvSpPr/>
            <p:nvPr/>
          </p:nvSpPr>
          <p:spPr>
            <a:xfrm>
              <a:off x="7834" y="2231"/>
              <a:ext cx="3532" cy="2317"/>
            </a:xfrm>
            <a:prstGeom prst="rect">
              <a:avLst/>
            </a:prstGeom>
            <a:blipFill rotWithShape="1">
              <a:blip r:embed="rId5"/>
              <a:stretch>
                <a:fillRect l="1000"/>
              </a:stretch>
            </a:blipFill>
            <a:ln>
              <a:noFill/>
            </a:ln>
            <a:effectLst>
              <a:reflection blurRad="6350" stA="52000" endA="300" endPos="1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11895" y="2077"/>
              <a:ext cx="6400" cy="580"/>
            </a:xfrm>
            <a:prstGeom prst="rect">
              <a:avLst/>
            </a:prstGeom>
            <a:noFill/>
          </p:spPr>
          <p:txBody>
            <a:bodyPr wrap="square" rtlCol="0">
              <a:spAutoFit/>
            </a:bodyPr>
            <a:p>
              <a:pPr marL="285750" indent="-285750">
                <a:buClr>
                  <a:srgbClr val="0172B1"/>
                </a:buClr>
                <a:buFont typeface="Wingdings" panose="05000000000000000000" charset="0"/>
                <a:buChar char="Ø"/>
              </a:pPr>
              <a:r>
                <a:rPr lang="zh-CN" altLang="en-US">
                  <a:solidFill>
                    <a:srgbClr val="404040"/>
                  </a:solidFill>
                  <a:latin typeface="思源黑体 CN Medium" panose="020B0600000000000000" charset="-122"/>
                  <a:ea typeface="思源黑体 CN Medium" panose="020B0600000000000000" charset="-122"/>
                </a:rPr>
                <a:t>System open source</a:t>
              </a:r>
              <a:endParaRPr lang="zh-CN" altLang="en-US">
                <a:solidFill>
                  <a:srgbClr val="404040"/>
                </a:solidFill>
                <a:latin typeface="思源黑体 CN Medium" panose="020B0600000000000000" charset="-122"/>
                <a:ea typeface="思源黑体 CN Medium" panose="020B0600000000000000" charset="-122"/>
              </a:endParaRPr>
            </a:p>
          </p:txBody>
        </p:sp>
        <p:sp>
          <p:nvSpPr>
            <p:cNvPr id="19" name="文本框 18"/>
            <p:cNvSpPr txBox="1"/>
            <p:nvPr/>
          </p:nvSpPr>
          <p:spPr>
            <a:xfrm>
              <a:off x="11917" y="2657"/>
              <a:ext cx="6737" cy="2034"/>
            </a:xfrm>
            <a:prstGeom prst="rect">
              <a:avLst/>
            </a:prstGeom>
            <a:noFill/>
          </p:spPr>
          <p:txBody>
            <a:bodyPr wrap="square" rtlCol="0" anchor="t">
              <a:spAutoFit/>
            </a:bodyPr>
            <a:p>
              <a:pPr algn="just">
                <a:lnSpc>
                  <a:spcPct val="130000"/>
                </a:lnSpc>
              </a:pPr>
              <a:r>
                <a:rPr lang="zh-CN" altLang="en-US" sz="1000">
                  <a:solidFill>
                    <a:srgbClr val="404040"/>
                  </a:solidFill>
                  <a:latin typeface="思源黑体 CN Normal" panose="020B0400000000000000" charset="-122"/>
                  <a:ea typeface="思源黑体 CN Normal" panose="020B0400000000000000" charset="-122"/>
                  <a:cs typeface="思源黑体 CN Normal" panose="020B0400000000000000" charset="-122"/>
                </a:rPr>
                <a:t>Our company's machine vision field combines universality and flexibility, and has completely independent intellectual property rights. Can be adapted to customer's on-site equipment systems, such as injection molded parts, robotic arms, etc. Realize cross device interactive operations, improve work efficiency, and reduce communication time costs between engineers and customers.</a:t>
              </a:r>
              <a:endParaRPr lang="zh-CN" altLang="en-US" sz="1000">
                <a:solidFill>
                  <a:srgbClr val="404040"/>
                </a:solidFill>
                <a:latin typeface="思源黑体 CN Normal" panose="020B0400000000000000" charset="-122"/>
                <a:ea typeface="思源黑体 CN Normal" panose="020B0400000000000000" charset="-122"/>
                <a:cs typeface="思源黑体 CN Normal" panose="020B0400000000000000" charset="-122"/>
              </a:endParaRPr>
            </a:p>
          </p:txBody>
        </p:sp>
        <p:cxnSp>
          <p:nvCxnSpPr>
            <p:cNvPr id="20" name="直接连接符 19"/>
            <p:cNvCxnSpPr/>
            <p:nvPr/>
          </p:nvCxnSpPr>
          <p:spPr>
            <a:xfrm>
              <a:off x="12091" y="2657"/>
              <a:ext cx="4136" cy="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grpSp>
      <p:grpSp>
        <p:nvGrpSpPr>
          <p:cNvPr id="36" name="组合 35"/>
          <p:cNvGrpSpPr/>
          <p:nvPr/>
        </p:nvGrpSpPr>
        <p:grpSpPr>
          <a:xfrm>
            <a:off x="4974590" y="4909820"/>
            <a:ext cx="7654925" cy="1569085"/>
            <a:chOff x="7834" y="7791"/>
            <a:chExt cx="12055" cy="2471"/>
          </a:xfrm>
        </p:grpSpPr>
        <p:grpSp>
          <p:nvGrpSpPr>
            <p:cNvPr id="23" name="组合 22"/>
            <p:cNvGrpSpPr/>
            <p:nvPr/>
          </p:nvGrpSpPr>
          <p:grpSpPr>
            <a:xfrm>
              <a:off x="7834" y="7791"/>
              <a:ext cx="12055" cy="2471"/>
              <a:chOff x="7834" y="2077"/>
              <a:chExt cx="12055" cy="2471"/>
            </a:xfrm>
          </p:grpSpPr>
          <p:sp>
            <p:nvSpPr>
              <p:cNvPr id="24" name="矩形 23"/>
              <p:cNvSpPr/>
              <p:nvPr/>
            </p:nvSpPr>
            <p:spPr>
              <a:xfrm>
                <a:off x="7834" y="2231"/>
                <a:ext cx="3532" cy="2317"/>
              </a:xfrm>
              <a:prstGeom prst="rect">
                <a:avLst/>
              </a:prstGeom>
              <a:blipFill rotWithShape="1">
                <a:blip r:embed="rId6"/>
                <a:stretch>
                  <a:fillRect t="-34000" b="-18000"/>
                </a:stretch>
              </a:blipFill>
              <a:ln>
                <a:noFill/>
              </a:ln>
              <a:effectLst>
                <a:reflection blurRad="6350" stA="52000" endA="300" endPos="12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文本框 24"/>
              <p:cNvSpPr txBox="1"/>
              <p:nvPr/>
            </p:nvSpPr>
            <p:spPr>
              <a:xfrm>
                <a:off x="11895" y="2077"/>
                <a:ext cx="7994" cy="580"/>
              </a:xfrm>
              <a:prstGeom prst="rect">
                <a:avLst/>
              </a:prstGeom>
              <a:noFill/>
            </p:spPr>
            <p:txBody>
              <a:bodyPr wrap="square" rtlCol="0">
                <a:spAutoFit/>
              </a:bodyPr>
              <a:p>
                <a:pPr marL="285750" indent="-285750">
                  <a:buClr>
                    <a:srgbClr val="0172B1"/>
                  </a:buClr>
                  <a:buFont typeface="Wingdings" panose="05000000000000000000" charset="0"/>
                  <a:buChar char="Ø"/>
                </a:pPr>
                <a:r>
                  <a:rPr lang="zh-CN" altLang="en-US">
                    <a:solidFill>
                      <a:srgbClr val="404040"/>
                    </a:solidFill>
                    <a:latin typeface="思源黑体 CN Medium" panose="020B0600000000000000" charset="-122"/>
                    <a:ea typeface="思源黑体 CN Medium" panose="020B0600000000000000" charset="-122"/>
                  </a:rPr>
                  <a:t>Software</a:t>
                </a:r>
                <a:r>
                  <a:rPr lang="en-US" altLang="zh-CN">
                    <a:solidFill>
                      <a:srgbClr val="404040"/>
                    </a:solidFill>
                    <a:latin typeface="思源黑体 CN Medium" panose="020B0600000000000000" charset="-122"/>
                    <a:ea typeface="思源黑体 CN Medium" panose="020B0600000000000000" charset="-122"/>
                  </a:rPr>
                  <a:t>   </a:t>
                </a:r>
                <a:r>
                  <a:rPr lang="zh-CN" altLang="en-US">
                    <a:solidFill>
                      <a:srgbClr val="404040"/>
                    </a:solidFill>
                    <a:latin typeface="思源黑体 CN Medium" panose="020B0600000000000000" charset="-122"/>
                    <a:ea typeface="思源黑体 CN Medium" panose="020B0600000000000000" charset="-122"/>
                  </a:rPr>
                  <a:t> </a:t>
                </a:r>
                <a:r>
                  <a:rPr lang="en-US" altLang="zh-CN">
                    <a:solidFill>
                      <a:srgbClr val="404040"/>
                    </a:solidFill>
                    <a:latin typeface="思源黑体 CN Medium" panose="020B0600000000000000" charset="-122"/>
                    <a:ea typeface="思源黑体 CN Medium" panose="020B0600000000000000" charset="-122"/>
                  </a:rPr>
                  <a:t>    A</a:t>
                </a:r>
                <a:r>
                  <a:rPr lang="zh-CN" altLang="en-US">
                    <a:solidFill>
                      <a:srgbClr val="404040"/>
                    </a:solidFill>
                    <a:latin typeface="思源黑体 CN Medium" panose="020B0600000000000000" charset="-122"/>
                    <a:ea typeface="思源黑体 CN Medium" panose="020B0600000000000000" charset="-122"/>
                  </a:rPr>
                  <a:t>utomation organization</a:t>
                </a:r>
                <a:endParaRPr lang="zh-CN" altLang="en-US">
                  <a:solidFill>
                    <a:srgbClr val="404040"/>
                  </a:solidFill>
                  <a:latin typeface="思源黑体 CN Medium" panose="020B0600000000000000" charset="-122"/>
                  <a:ea typeface="思源黑体 CN Medium" panose="020B0600000000000000" charset="-122"/>
                </a:endParaRPr>
              </a:p>
            </p:txBody>
          </p:sp>
          <p:sp>
            <p:nvSpPr>
              <p:cNvPr id="26" name="文本框 25"/>
              <p:cNvSpPr txBox="1"/>
              <p:nvPr/>
            </p:nvSpPr>
            <p:spPr>
              <a:xfrm>
                <a:off x="11917" y="2657"/>
                <a:ext cx="6737" cy="1404"/>
              </a:xfrm>
              <a:prstGeom prst="rect">
                <a:avLst/>
              </a:prstGeom>
              <a:noFill/>
            </p:spPr>
            <p:txBody>
              <a:bodyPr wrap="square" rtlCol="0" anchor="t">
                <a:spAutoFit/>
              </a:bodyPr>
              <a:p>
                <a:pPr algn="just">
                  <a:lnSpc>
                    <a:spcPct val="130000"/>
                  </a:lnSpc>
                </a:pPr>
                <a:r>
                  <a:rPr lang="zh-CN" altLang="en-US" sz="1000">
                    <a:solidFill>
                      <a:srgbClr val="404040"/>
                    </a:solidFill>
                    <a:latin typeface="思源黑体 CN Normal" panose="020B0400000000000000" charset="-122"/>
                    <a:ea typeface="思源黑体 CN Normal" panose="020B0400000000000000" charset="-122"/>
                    <a:cs typeface="思源黑体 CN Normal" panose="020B0400000000000000" charset="-122"/>
                  </a:rPr>
                  <a:t>Our company has its own mechanical design department and automation workshop. We have modularized and standardized the mechanism to achieve faster delivery times, more scientific structural design, and more stable quality.</a:t>
                </a:r>
                <a:endParaRPr lang="zh-CN" altLang="en-US" sz="1000">
                  <a:solidFill>
                    <a:srgbClr val="404040"/>
                  </a:solidFill>
                  <a:latin typeface="思源黑体 CN Normal" panose="020B0400000000000000" charset="-122"/>
                  <a:ea typeface="思源黑体 CN Normal" panose="020B0400000000000000" charset="-122"/>
                  <a:cs typeface="思源黑体 CN Normal" panose="020B0400000000000000" charset="-122"/>
                </a:endParaRPr>
              </a:p>
            </p:txBody>
          </p:sp>
          <p:cxnSp>
            <p:nvCxnSpPr>
              <p:cNvPr id="27" name="直接连接符 26"/>
              <p:cNvCxnSpPr/>
              <p:nvPr/>
            </p:nvCxnSpPr>
            <p:spPr>
              <a:xfrm>
                <a:off x="12091" y="2657"/>
                <a:ext cx="4136" cy="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grpSp>
        <p:sp>
          <p:nvSpPr>
            <p:cNvPr id="29" name="左右箭头 28"/>
            <p:cNvSpPr/>
            <p:nvPr/>
          </p:nvSpPr>
          <p:spPr>
            <a:xfrm>
              <a:off x="14080" y="7991"/>
              <a:ext cx="456" cy="156"/>
            </a:xfrm>
            <a:prstGeom prst="leftRightArrow">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33" name="直接连接符 32"/>
          <p:cNvCxnSpPr>
            <a:stCxn id="4" idx="3"/>
            <a:endCxn id="6" idx="1"/>
          </p:cNvCxnSpPr>
          <p:nvPr/>
        </p:nvCxnSpPr>
        <p:spPr>
          <a:xfrm flipV="1">
            <a:off x="4387215" y="1943100"/>
            <a:ext cx="587375" cy="1936115"/>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a:stCxn id="4" idx="3"/>
            <a:endCxn id="17" idx="1"/>
          </p:cNvCxnSpPr>
          <p:nvPr/>
        </p:nvCxnSpPr>
        <p:spPr>
          <a:xfrm>
            <a:off x="4387215" y="3879215"/>
            <a:ext cx="587375" cy="889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a:stCxn id="4" idx="3"/>
            <a:endCxn id="24" idx="1"/>
          </p:cNvCxnSpPr>
          <p:nvPr/>
        </p:nvCxnSpPr>
        <p:spPr>
          <a:xfrm>
            <a:off x="4387215" y="3879215"/>
            <a:ext cx="587375" cy="186436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custDataLst>
              <p:tags r:id="rId1"/>
            </p:custDataLst>
          </p:nvPr>
        </p:nvSpPr>
        <p:spPr>
          <a:xfrm>
            <a:off x="4269740" y="1383030"/>
            <a:ext cx="3652520" cy="447675"/>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a:latin typeface="思源黑体 CN Medium" panose="020B0600000000000000" charset="-122"/>
                <a:ea typeface="思源黑体 CN Medium" panose="020B0600000000000000" charset="-122"/>
                <a:cs typeface="思源黑体 CN Medium" panose="020B0600000000000000" charset="-122"/>
              </a:rPr>
              <a:t>AI algorithm deep learning</a:t>
            </a:r>
            <a:endParaRPr>
              <a:latin typeface="思源黑体 CN Medium" panose="020B0600000000000000" charset="-122"/>
              <a:ea typeface="思源黑体 CN Medium" panose="020B0600000000000000" charset="-122"/>
              <a:cs typeface="思源黑体 CN Medium" panose="020B0600000000000000" charset="-122"/>
            </a:endParaRPr>
          </a:p>
        </p:txBody>
      </p:sp>
      <p:grpSp>
        <p:nvGrpSpPr>
          <p:cNvPr id="18" name="组合 17"/>
          <p:cNvGrpSpPr/>
          <p:nvPr/>
        </p:nvGrpSpPr>
        <p:grpSpPr>
          <a:xfrm rot="0">
            <a:off x="924560" y="2059940"/>
            <a:ext cx="10344150" cy="771525"/>
            <a:chOff x="894" y="2530"/>
            <a:chExt cx="16290" cy="1215"/>
          </a:xfrm>
        </p:grpSpPr>
        <p:sp>
          <p:nvSpPr>
            <p:cNvPr id="13" name="矩形 12"/>
            <p:cNvSpPr/>
            <p:nvPr>
              <p:custDataLst>
                <p:tags r:id="rId2"/>
              </p:custDataLst>
            </p:nvPr>
          </p:nvSpPr>
          <p:spPr>
            <a:xfrm>
              <a:off x="894" y="2530"/>
              <a:ext cx="3819" cy="121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latin typeface="思源黑体 CN Medium" panose="020B0600000000000000" charset="-122"/>
                  <a:ea typeface="思源黑体 CN Medium" panose="020B0600000000000000" charset="-122"/>
                  <a:cs typeface="思源黑体 CN Medium" panose="020B0600000000000000" charset="-122"/>
                </a:rPr>
                <a:t>Continuously reducing the difficulty of detection</a:t>
              </a:r>
              <a:endParaRPr lang="zh-CN" altLang="en-US" sz="1400">
                <a:latin typeface="思源黑体 CN Medium" panose="020B0600000000000000" charset="-122"/>
                <a:ea typeface="思源黑体 CN Medium" panose="020B0600000000000000" charset="-122"/>
                <a:cs typeface="思源黑体 CN Medium" panose="020B0600000000000000" charset="-122"/>
              </a:endParaRPr>
            </a:p>
          </p:txBody>
        </p:sp>
        <p:sp>
          <p:nvSpPr>
            <p:cNvPr id="14" name="矩形 13"/>
            <p:cNvSpPr/>
            <p:nvPr>
              <p:custDataLst>
                <p:tags r:id="rId3"/>
              </p:custDataLst>
            </p:nvPr>
          </p:nvSpPr>
          <p:spPr>
            <a:xfrm>
              <a:off x="5051" y="2530"/>
              <a:ext cx="3819" cy="121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latin typeface="思源黑体 CN Medium" panose="020B0600000000000000" charset="-122"/>
                  <a:ea typeface="思源黑体 CN Medium" panose="020B0600000000000000" charset="-122"/>
                  <a:cs typeface="思源黑体 CN Medium" panose="020B0600000000000000" charset="-122"/>
                </a:rPr>
                <a:t>Continuously improve detection accuracy</a:t>
              </a:r>
              <a:endParaRPr lang="zh-CN" altLang="en-US" sz="1400">
                <a:latin typeface="思源黑体 CN Medium" panose="020B0600000000000000" charset="-122"/>
                <a:ea typeface="思源黑体 CN Medium" panose="020B0600000000000000" charset="-122"/>
                <a:cs typeface="思源黑体 CN Medium" panose="020B0600000000000000" charset="-122"/>
              </a:endParaRPr>
            </a:p>
          </p:txBody>
        </p:sp>
        <p:sp>
          <p:nvSpPr>
            <p:cNvPr id="15" name="矩形 14"/>
            <p:cNvSpPr/>
            <p:nvPr>
              <p:custDataLst>
                <p:tags r:id="rId4"/>
              </p:custDataLst>
            </p:nvPr>
          </p:nvSpPr>
          <p:spPr>
            <a:xfrm>
              <a:off x="9208" y="2530"/>
              <a:ext cx="3819" cy="121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latin typeface="思源黑体 CN Medium" panose="020B0600000000000000" charset="-122"/>
                  <a:ea typeface="思源黑体 CN Medium" panose="020B0600000000000000" charset="-122"/>
                  <a:cs typeface="思源黑体 CN Medium" panose="020B0600000000000000" charset="-122"/>
                </a:rPr>
                <a:t>Continuously improve the recognition accuracy of weak features</a:t>
              </a:r>
              <a:endParaRPr lang="zh-CN" altLang="en-US" sz="1400">
                <a:latin typeface="思源黑体 CN Medium" panose="020B0600000000000000" charset="-122"/>
                <a:ea typeface="思源黑体 CN Medium" panose="020B0600000000000000" charset="-122"/>
                <a:cs typeface="思源黑体 CN Medium" panose="020B0600000000000000" charset="-122"/>
              </a:endParaRPr>
            </a:p>
          </p:txBody>
        </p:sp>
        <p:sp>
          <p:nvSpPr>
            <p:cNvPr id="16" name="矩形 15"/>
            <p:cNvSpPr/>
            <p:nvPr>
              <p:custDataLst>
                <p:tags r:id="rId5"/>
              </p:custDataLst>
            </p:nvPr>
          </p:nvSpPr>
          <p:spPr>
            <a:xfrm>
              <a:off x="13365" y="2530"/>
              <a:ext cx="3819" cy="121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latin typeface="思源黑体 CN Medium" panose="020B0600000000000000" charset="-122"/>
                  <a:ea typeface="思源黑体 CN Medium" panose="020B0600000000000000" charset="-122"/>
                  <a:cs typeface="思源黑体 CN Medium" panose="020B0600000000000000" charset="-122"/>
                </a:rPr>
                <a:t>Continuously reduce the false detection rate of abnormal features</a:t>
              </a:r>
              <a:endParaRPr lang="zh-CN" altLang="en-US" sz="1400">
                <a:latin typeface="思源黑体 CN Medium" panose="020B0600000000000000" charset="-122"/>
                <a:ea typeface="思源黑体 CN Medium" panose="020B0600000000000000" charset="-122"/>
                <a:cs typeface="思源黑体 CN Medium" panose="020B0600000000000000" charset="-122"/>
              </a:endParaRPr>
            </a:p>
          </p:txBody>
        </p:sp>
      </p:grpSp>
      <p:grpSp>
        <p:nvGrpSpPr>
          <p:cNvPr id="46" name="组合 45"/>
          <p:cNvGrpSpPr/>
          <p:nvPr/>
        </p:nvGrpSpPr>
        <p:grpSpPr>
          <a:xfrm>
            <a:off x="1541780" y="3121660"/>
            <a:ext cx="9641840" cy="3483610"/>
            <a:chOff x="2879" y="5246"/>
            <a:chExt cx="13945" cy="5038"/>
          </a:xfrm>
        </p:grpSpPr>
        <p:grpSp>
          <p:nvGrpSpPr>
            <p:cNvPr id="10" name="组合 9"/>
            <p:cNvGrpSpPr/>
            <p:nvPr/>
          </p:nvGrpSpPr>
          <p:grpSpPr>
            <a:xfrm rot="0">
              <a:off x="2879" y="6798"/>
              <a:ext cx="1724" cy="1458"/>
              <a:chOff x="1286" y="1840"/>
              <a:chExt cx="2960" cy="2480"/>
            </a:xfrm>
          </p:grpSpPr>
          <p:pic>
            <p:nvPicPr>
              <p:cNvPr id="6" name="图片 5" descr="343435383133383b333635353834303bcdbcc6ac"/>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1286" y="1840"/>
                <a:ext cx="1440" cy="1440"/>
              </a:xfrm>
              <a:prstGeom prst="rect">
                <a:avLst/>
              </a:prstGeom>
            </p:spPr>
          </p:pic>
          <p:pic>
            <p:nvPicPr>
              <p:cNvPr id="7" name="图片 6" descr="343435383133383b333635353834303bcdbcc6ac"/>
              <p:cNvPicPr>
                <a:picLocks noChangeAspect="1"/>
              </p:cNvPicPr>
              <p:nvPr>
                <p:custDataLst>
                  <p:tags r:id="rId9"/>
                </p:custDataLst>
              </p:nvPr>
            </p:nvPicPr>
            <p:blipFill>
              <a:blip r:embed="rId7">
                <a:extLst>
                  <a:ext uri="{96DAC541-7B7A-43D3-8B79-37D633B846F1}">
                    <asvg:svgBlip xmlns:asvg="http://schemas.microsoft.com/office/drawing/2016/SVG/main" r:embed="rId8"/>
                  </a:ext>
                </a:extLst>
              </a:blip>
              <a:stretch>
                <a:fillRect/>
              </a:stretch>
            </p:blipFill>
            <p:spPr>
              <a:xfrm>
                <a:off x="1286" y="2880"/>
                <a:ext cx="1440" cy="1440"/>
              </a:xfrm>
              <a:prstGeom prst="rect">
                <a:avLst/>
              </a:prstGeom>
            </p:spPr>
          </p:pic>
          <p:pic>
            <p:nvPicPr>
              <p:cNvPr id="8" name="图片 7" descr="343435383133383b333635353834303bcdbcc6ac"/>
              <p:cNvPicPr>
                <a:picLocks noChangeAspect="1"/>
              </p:cNvPicPr>
              <p:nvPr>
                <p:custDataLst>
                  <p:tags r:id="rId10"/>
                </p:custDataLst>
              </p:nvPr>
            </p:nvPicPr>
            <p:blipFill>
              <a:blip r:embed="rId7">
                <a:extLst>
                  <a:ext uri="{96DAC541-7B7A-43D3-8B79-37D633B846F1}">
                    <asvg:svgBlip xmlns:asvg="http://schemas.microsoft.com/office/drawing/2016/SVG/main" r:embed="rId8"/>
                  </a:ext>
                </a:extLst>
              </a:blip>
              <a:stretch>
                <a:fillRect/>
              </a:stretch>
            </p:blipFill>
            <p:spPr>
              <a:xfrm>
                <a:off x="2806" y="1840"/>
                <a:ext cx="1440" cy="1440"/>
              </a:xfrm>
              <a:prstGeom prst="rect">
                <a:avLst/>
              </a:prstGeom>
            </p:spPr>
          </p:pic>
          <p:pic>
            <p:nvPicPr>
              <p:cNvPr id="9" name="图片 8" descr="343435383133383b333635353834303bcdbcc6ac"/>
              <p:cNvPicPr>
                <a:picLocks noChangeAspect="1"/>
              </p:cNvPicPr>
              <p:nvPr>
                <p:custDataLst>
                  <p:tags r:id="rId11"/>
                </p:custDataLst>
              </p:nvPr>
            </p:nvPicPr>
            <p:blipFill>
              <a:blip r:embed="rId7">
                <a:extLst>
                  <a:ext uri="{96DAC541-7B7A-43D3-8B79-37D633B846F1}">
                    <asvg:svgBlip xmlns:asvg="http://schemas.microsoft.com/office/drawing/2016/SVG/main" r:embed="rId8"/>
                  </a:ext>
                </a:extLst>
              </a:blip>
              <a:stretch>
                <a:fillRect/>
              </a:stretch>
            </p:blipFill>
            <p:spPr>
              <a:xfrm>
                <a:off x="2806" y="2880"/>
                <a:ext cx="1440" cy="1440"/>
              </a:xfrm>
              <a:prstGeom prst="rect">
                <a:avLst/>
              </a:prstGeom>
            </p:spPr>
          </p:pic>
        </p:grpSp>
        <p:pic>
          <p:nvPicPr>
            <p:cNvPr id="11" name="图片 10" descr="343435383038353b343532323437373bb2fac6b7c4a3d0cd"/>
            <p:cNvPicPr>
              <a:picLocks noChangeAspect="1"/>
            </p:cNvPicPr>
            <p:nvPr>
              <p:custDataLst>
                <p:tags r:id="rId12"/>
              </p:custDataLst>
            </p:nvPr>
          </p:nvPicPr>
          <p:blipFill>
            <a:blip r:embed="rId13">
              <a:extLst>
                <a:ext uri="{96DAC541-7B7A-43D3-8B79-37D633B846F1}">
                  <asvg:svgBlip xmlns:asvg="http://schemas.microsoft.com/office/drawing/2016/SVG/main" r:embed="rId14"/>
                </a:ext>
              </a:extLst>
            </a:blip>
            <a:stretch>
              <a:fillRect/>
            </a:stretch>
          </p:blipFill>
          <p:spPr>
            <a:xfrm>
              <a:off x="6364" y="6781"/>
              <a:ext cx="1474" cy="1474"/>
            </a:xfrm>
            <a:prstGeom prst="rect">
              <a:avLst/>
            </a:prstGeom>
          </p:spPr>
        </p:pic>
        <p:sp>
          <p:nvSpPr>
            <p:cNvPr id="20" name="矩形 19"/>
            <p:cNvSpPr/>
            <p:nvPr>
              <p:custDataLst>
                <p:tags r:id="rId15"/>
              </p:custDataLst>
            </p:nvPr>
          </p:nvSpPr>
          <p:spPr>
            <a:xfrm>
              <a:off x="2887" y="6011"/>
              <a:ext cx="1716" cy="581"/>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latin typeface="思源黑体 CN Medium" panose="020B0600000000000000" charset="-122"/>
                  <a:ea typeface="思源黑体 CN Medium" panose="020B0600000000000000" charset="-122"/>
                </a:rPr>
                <a:t>I</a:t>
              </a:r>
              <a:r>
                <a:rPr lang="zh-CN" altLang="en-US" sz="1000">
                  <a:latin typeface="思源黑体 CN Medium" panose="020B0600000000000000" charset="-122"/>
                  <a:ea typeface="思源黑体 CN Medium" panose="020B0600000000000000" charset="-122"/>
                </a:rPr>
                <a:t>mage dataset</a:t>
              </a:r>
              <a:endParaRPr lang="zh-CN" altLang="en-US" sz="1000">
                <a:latin typeface="思源黑体 CN Medium" panose="020B0600000000000000" charset="-122"/>
                <a:ea typeface="思源黑体 CN Medium" panose="020B0600000000000000" charset="-122"/>
              </a:endParaRPr>
            </a:p>
          </p:txBody>
        </p:sp>
        <p:sp>
          <p:nvSpPr>
            <p:cNvPr id="21" name="矩形 20"/>
            <p:cNvSpPr/>
            <p:nvPr>
              <p:custDataLst>
                <p:tags r:id="rId16"/>
              </p:custDataLst>
            </p:nvPr>
          </p:nvSpPr>
          <p:spPr>
            <a:xfrm>
              <a:off x="6243" y="6011"/>
              <a:ext cx="1716" cy="581"/>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000">
                  <a:latin typeface="思源黑体 CN Medium" panose="020B0600000000000000" charset="-122"/>
                  <a:ea typeface="思源黑体 CN Medium" panose="020B0600000000000000" charset="-122"/>
                </a:rPr>
                <a:t>T</a:t>
              </a:r>
              <a:r>
                <a:rPr lang="zh-CN" altLang="en-US" sz="1000">
                  <a:latin typeface="思源黑体 CN Medium" panose="020B0600000000000000" charset="-122"/>
                  <a:ea typeface="思源黑体 CN Medium" panose="020B0600000000000000" charset="-122"/>
                </a:rPr>
                <a:t>raining model</a:t>
              </a:r>
              <a:endParaRPr lang="zh-CN" altLang="en-US" sz="1000">
                <a:latin typeface="思源黑体 CN Medium" panose="020B0600000000000000" charset="-122"/>
                <a:ea typeface="思源黑体 CN Medium" panose="020B0600000000000000" charset="-122"/>
              </a:endParaRPr>
            </a:p>
          </p:txBody>
        </p:sp>
        <p:cxnSp>
          <p:nvCxnSpPr>
            <p:cNvPr id="22" name="直接箭头连接符 21"/>
            <p:cNvCxnSpPr/>
            <p:nvPr>
              <p:custDataLst>
                <p:tags r:id="rId17"/>
              </p:custDataLst>
            </p:nvPr>
          </p:nvCxnSpPr>
          <p:spPr>
            <a:xfrm flipV="1">
              <a:off x="4785" y="7498"/>
              <a:ext cx="1236" cy="19"/>
            </a:xfrm>
            <a:prstGeom prst="straightConnector1">
              <a:avLst/>
            </a:prstGeom>
            <a:ln w="254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custDataLst>
                <p:tags r:id="rId18"/>
              </p:custDataLst>
            </p:nvPr>
          </p:nvCxnSpPr>
          <p:spPr>
            <a:xfrm flipV="1">
              <a:off x="8324" y="7479"/>
              <a:ext cx="1236" cy="19"/>
            </a:xfrm>
            <a:prstGeom prst="straightConnector1">
              <a:avLst/>
            </a:prstGeom>
            <a:ln w="254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24" name="矩形 23"/>
            <p:cNvSpPr/>
            <p:nvPr>
              <p:custDataLst>
                <p:tags r:id="rId19"/>
              </p:custDataLst>
            </p:nvPr>
          </p:nvSpPr>
          <p:spPr>
            <a:xfrm>
              <a:off x="9841" y="6078"/>
              <a:ext cx="3195" cy="2441"/>
            </a:xfrm>
            <a:prstGeom prst="rect">
              <a:avLst/>
            </a:prstGeom>
            <a:noFill/>
            <a:ln w="25400">
              <a:solidFill>
                <a:srgbClr val="0172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0" name="组合 39"/>
            <p:cNvGrpSpPr/>
            <p:nvPr/>
          </p:nvGrpSpPr>
          <p:grpSpPr>
            <a:xfrm rot="0">
              <a:off x="10137" y="7092"/>
              <a:ext cx="2568" cy="1010"/>
              <a:chOff x="10122" y="6424"/>
              <a:chExt cx="3070" cy="1207"/>
            </a:xfrm>
          </p:grpSpPr>
          <p:grpSp>
            <p:nvGrpSpPr>
              <p:cNvPr id="29" name="组合 28"/>
              <p:cNvGrpSpPr/>
              <p:nvPr/>
            </p:nvGrpSpPr>
            <p:grpSpPr>
              <a:xfrm>
                <a:off x="10122" y="6424"/>
                <a:ext cx="1246" cy="1206"/>
                <a:chOff x="10066" y="5655"/>
                <a:chExt cx="1610" cy="1501"/>
              </a:xfrm>
            </p:grpSpPr>
            <p:sp>
              <p:nvSpPr>
                <p:cNvPr id="25" name="L 形 24"/>
                <p:cNvSpPr/>
                <p:nvPr>
                  <p:custDataLst>
                    <p:tags r:id="rId20"/>
                  </p:custDataLst>
                </p:nvPr>
              </p:nvSpPr>
              <p:spPr>
                <a:xfrm>
                  <a:off x="10066" y="6714"/>
                  <a:ext cx="432" cy="432"/>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L 形 25"/>
                <p:cNvSpPr/>
                <p:nvPr>
                  <p:custDataLst>
                    <p:tags r:id="rId21"/>
                  </p:custDataLst>
                </p:nvPr>
              </p:nvSpPr>
              <p:spPr>
                <a:xfrm rot="16200000">
                  <a:off x="11244" y="6724"/>
                  <a:ext cx="432" cy="432"/>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L 形 26"/>
                <p:cNvSpPr/>
                <p:nvPr>
                  <p:custDataLst>
                    <p:tags r:id="rId22"/>
                  </p:custDataLst>
                </p:nvPr>
              </p:nvSpPr>
              <p:spPr>
                <a:xfrm rot="10800000">
                  <a:off x="11244" y="5655"/>
                  <a:ext cx="432" cy="432"/>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L 形 27"/>
                <p:cNvSpPr/>
                <p:nvPr>
                  <p:custDataLst>
                    <p:tags r:id="rId23"/>
                  </p:custDataLst>
                </p:nvPr>
              </p:nvSpPr>
              <p:spPr>
                <a:xfrm rot="5400000">
                  <a:off x="10066" y="5655"/>
                  <a:ext cx="432" cy="432"/>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0" name="组合 29"/>
              <p:cNvGrpSpPr/>
              <p:nvPr/>
            </p:nvGrpSpPr>
            <p:grpSpPr>
              <a:xfrm>
                <a:off x="11946" y="6425"/>
                <a:ext cx="1246" cy="1206"/>
                <a:chOff x="10066" y="5655"/>
                <a:chExt cx="1610" cy="1501"/>
              </a:xfrm>
            </p:grpSpPr>
            <p:sp>
              <p:nvSpPr>
                <p:cNvPr id="31" name="L 形 30"/>
                <p:cNvSpPr/>
                <p:nvPr>
                  <p:custDataLst>
                    <p:tags r:id="rId24"/>
                  </p:custDataLst>
                </p:nvPr>
              </p:nvSpPr>
              <p:spPr>
                <a:xfrm>
                  <a:off x="10066" y="6714"/>
                  <a:ext cx="432" cy="432"/>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L 形 31"/>
                <p:cNvSpPr/>
                <p:nvPr>
                  <p:custDataLst>
                    <p:tags r:id="rId25"/>
                  </p:custDataLst>
                </p:nvPr>
              </p:nvSpPr>
              <p:spPr>
                <a:xfrm rot="16200000">
                  <a:off x="11244" y="6724"/>
                  <a:ext cx="432" cy="432"/>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L 形 32"/>
                <p:cNvSpPr/>
                <p:nvPr>
                  <p:custDataLst>
                    <p:tags r:id="rId26"/>
                  </p:custDataLst>
                </p:nvPr>
              </p:nvSpPr>
              <p:spPr>
                <a:xfrm rot="10800000">
                  <a:off x="11244" y="5655"/>
                  <a:ext cx="432" cy="432"/>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L 形 33"/>
                <p:cNvSpPr/>
                <p:nvPr>
                  <p:custDataLst>
                    <p:tags r:id="rId27"/>
                  </p:custDataLst>
                </p:nvPr>
              </p:nvSpPr>
              <p:spPr>
                <a:xfrm rot="5400000">
                  <a:off x="10066" y="5655"/>
                  <a:ext cx="432" cy="432"/>
                </a:xfrm>
                <a:prstGeom prst="corner">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7" name="组合 36"/>
              <p:cNvGrpSpPr/>
              <p:nvPr/>
            </p:nvGrpSpPr>
            <p:grpSpPr>
              <a:xfrm>
                <a:off x="10460" y="6749"/>
                <a:ext cx="613" cy="665"/>
                <a:chOff x="14952" y="5740"/>
                <a:chExt cx="1112" cy="1347"/>
              </a:xfrm>
            </p:grpSpPr>
            <p:sp>
              <p:nvSpPr>
                <p:cNvPr id="35" name="矩形 34"/>
                <p:cNvSpPr/>
                <p:nvPr>
                  <p:custDataLst>
                    <p:tags r:id="rId28"/>
                  </p:custDataLst>
                </p:nvPr>
              </p:nvSpPr>
              <p:spPr>
                <a:xfrm>
                  <a:off x="14952" y="5740"/>
                  <a:ext cx="1113" cy="27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矩形 35"/>
                <p:cNvSpPr/>
                <p:nvPr>
                  <p:custDataLst>
                    <p:tags r:id="rId29"/>
                  </p:custDataLst>
                </p:nvPr>
              </p:nvSpPr>
              <p:spPr>
                <a:xfrm rot="5400000">
                  <a:off x="14952" y="6395"/>
                  <a:ext cx="1113" cy="27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38" name="图片 37" descr="343435383133383b333635353834303bcdbcc6ac"/>
              <p:cNvPicPr>
                <a:picLocks noChangeAspect="1"/>
              </p:cNvPicPr>
              <p:nvPr>
                <p:custDataLst>
                  <p:tags r:id="rId30"/>
                </p:custDataLst>
              </p:nvPr>
            </p:nvPicPr>
            <p:blipFill>
              <a:blip r:embed="rId7">
                <a:extLst>
                  <a:ext uri="{96DAC541-7B7A-43D3-8B79-37D633B846F1}">
                    <asvg:svgBlip xmlns:asvg="http://schemas.microsoft.com/office/drawing/2016/SVG/main" r:embed="rId8"/>
                  </a:ext>
                </a:extLst>
              </a:blip>
              <a:stretch>
                <a:fillRect/>
              </a:stretch>
            </p:blipFill>
            <p:spPr>
              <a:xfrm>
                <a:off x="12185" y="6639"/>
                <a:ext cx="760" cy="767"/>
              </a:xfrm>
              <a:prstGeom prst="rect">
                <a:avLst/>
              </a:prstGeom>
            </p:spPr>
          </p:pic>
        </p:grpSp>
        <p:sp>
          <p:nvSpPr>
            <p:cNvPr id="39" name="文本框 38"/>
            <p:cNvSpPr txBox="1"/>
            <p:nvPr>
              <p:custDataLst>
                <p:tags r:id="rId31"/>
              </p:custDataLst>
            </p:nvPr>
          </p:nvSpPr>
          <p:spPr>
            <a:xfrm>
              <a:off x="10017" y="6407"/>
              <a:ext cx="2818" cy="755"/>
            </a:xfrm>
            <a:prstGeom prst="rect">
              <a:avLst/>
            </a:prstGeom>
            <a:noFill/>
          </p:spPr>
          <p:txBody>
            <a:bodyPr wrap="square" rtlCol="0">
              <a:spAutoFit/>
            </a:bodyPr>
            <a:p>
              <a:r>
                <a:rPr lang="zh-CN" altLang="en-US" sz="1400">
                  <a:latin typeface="思源黑体 CN Medium" panose="020B0600000000000000" charset="-122"/>
                  <a:ea typeface="思源黑体 CN Medium" panose="020B0600000000000000" charset="-122"/>
                </a:rPr>
                <a:t>光学字符识别丨特征识别</a:t>
              </a:r>
              <a:endParaRPr lang="en-US" altLang="zh-CN" sz="1400">
                <a:latin typeface="思源黑体 CN Medium" panose="020B0600000000000000" charset="-122"/>
                <a:ea typeface="思源黑体 CN Medium" panose="020B0600000000000000" charset="-122"/>
              </a:endParaRPr>
            </a:p>
          </p:txBody>
        </p:sp>
        <p:sp>
          <p:nvSpPr>
            <p:cNvPr id="41" name="右大括号 40"/>
            <p:cNvSpPr/>
            <p:nvPr>
              <p:custDataLst>
                <p:tags r:id="rId32"/>
              </p:custDataLst>
            </p:nvPr>
          </p:nvSpPr>
          <p:spPr>
            <a:xfrm rot="10800000">
              <a:off x="13945" y="6011"/>
              <a:ext cx="552" cy="2575"/>
            </a:xfrm>
            <a:prstGeom prst="rightBrac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pic>
          <p:nvPicPr>
            <p:cNvPr id="42" name="图片 41" descr="343435383133383b333635353834303bcdbcc6ac"/>
            <p:cNvPicPr>
              <a:picLocks noChangeAspect="1"/>
            </p:cNvPicPr>
            <p:nvPr>
              <p:custDataLst>
                <p:tags r:id="rId33"/>
              </p:custDataLst>
            </p:nvPr>
          </p:nvPicPr>
          <p:blipFill>
            <a:blip r:embed="rId7">
              <a:extLst>
                <a:ext uri="{96DAC541-7B7A-43D3-8B79-37D633B846F1}">
                  <asvg:svgBlip xmlns:asvg="http://schemas.microsoft.com/office/drawing/2016/SVG/main" r:embed="rId8"/>
                </a:ext>
              </a:extLst>
            </a:blip>
            <a:stretch>
              <a:fillRect/>
            </a:stretch>
          </p:blipFill>
          <p:spPr>
            <a:xfrm>
              <a:off x="14893" y="5561"/>
              <a:ext cx="839" cy="846"/>
            </a:xfrm>
            <a:prstGeom prst="rect">
              <a:avLst/>
            </a:prstGeom>
          </p:spPr>
        </p:pic>
        <p:pic>
          <p:nvPicPr>
            <p:cNvPr id="43" name="图片 42" descr="343435383133383b333635353834303bcdbcc6ac"/>
            <p:cNvPicPr>
              <a:picLocks noChangeAspect="1"/>
            </p:cNvPicPr>
            <p:nvPr>
              <p:custDataLst>
                <p:tags r:id="rId34"/>
              </p:custDataLst>
            </p:nvPr>
          </p:nvPicPr>
          <p:blipFill>
            <a:blip r:embed="rId7">
              <a:extLst>
                <a:ext uri="{96DAC541-7B7A-43D3-8B79-37D633B846F1}">
                  <asvg:svgBlip xmlns:asvg="http://schemas.microsoft.com/office/drawing/2016/SVG/main" r:embed="rId8"/>
                </a:ext>
              </a:extLst>
            </a:blip>
            <a:stretch>
              <a:fillRect/>
            </a:stretch>
          </p:blipFill>
          <p:spPr>
            <a:xfrm flipH="1">
              <a:off x="14889" y="8102"/>
              <a:ext cx="839" cy="846"/>
            </a:xfrm>
            <a:prstGeom prst="rect">
              <a:avLst/>
            </a:prstGeom>
          </p:spPr>
        </p:pic>
        <p:sp>
          <p:nvSpPr>
            <p:cNvPr id="44" name="矩形 43"/>
            <p:cNvSpPr/>
            <p:nvPr>
              <p:custDataLst>
                <p:tags r:id="rId35"/>
              </p:custDataLst>
            </p:nvPr>
          </p:nvSpPr>
          <p:spPr>
            <a:xfrm>
              <a:off x="14450" y="6352"/>
              <a:ext cx="1716" cy="654"/>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latin typeface="思源黑体 CN Medium" panose="020B0600000000000000" charset="-122"/>
                  <a:ea typeface="思源黑体 CN Medium" panose="020B0600000000000000" charset="-122"/>
                </a:rPr>
                <a:t>Successful training</a:t>
              </a:r>
              <a:endParaRPr lang="zh-CN" altLang="en-US" sz="1000">
                <a:latin typeface="思源黑体 CN Medium" panose="020B0600000000000000" charset="-122"/>
                <a:ea typeface="思源黑体 CN Medium" panose="020B0600000000000000" charset="-122"/>
              </a:endParaRPr>
            </a:p>
          </p:txBody>
        </p:sp>
        <p:sp>
          <p:nvSpPr>
            <p:cNvPr id="47" name="文本框 46"/>
            <p:cNvSpPr txBox="1"/>
            <p:nvPr>
              <p:custDataLst>
                <p:tags r:id="rId36"/>
              </p:custDataLst>
            </p:nvPr>
          </p:nvSpPr>
          <p:spPr>
            <a:xfrm>
              <a:off x="15546" y="5246"/>
              <a:ext cx="643" cy="666"/>
            </a:xfrm>
            <a:prstGeom prst="rect">
              <a:avLst/>
            </a:prstGeom>
            <a:noFill/>
          </p:spPr>
          <p:txBody>
            <a:bodyPr wrap="square" rtlCol="0">
              <a:spAutoFit/>
            </a:bodyPr>
            <a:p>
              <a:r>
                <a:rPr lang="en-US" altLang="zh-CN" sz="2400">
                  <a:solidFill>
                    <a:srgbClr val="00B050"/>
                  </a:solidFill>
                </a:rPr>
                <a:t>√</a:t>
              </a:r>
              <a:endParaRPr lang="en-US" altLang="zh-CN" sz="2400">
                <a:solidFill>
                  <a:srgbClr val="00B050"/>
                </a:solidFill>
              </a:endParaRPr>
            </a:p>
          </p:txBody>
        </p:sp>
        <p:sp>
          <p:nvSpPr>
            <p:cNvPr id="48" name="矩形 47"/>
            <p:cNvSpPr/>
            <p:nvPr>
              <p:custDataLst>
                <p:tags r:id="rId37"/>
              </p:custDataLst>
            </p:nvPr>
          </p:nvSpPr>
          <p:spPr>
            <a:xfrm>
              <a:off x="14455" y="8948"/>
              <a:ext cx="1716" cy="654"/>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latin typeface="思源黑体 CN Medium" panose="020B0600000000000000" charset="-122"/>
                  <a:ea typeface="思源黑体 CN Medium" panose="020B0600000000000000" charset="-122"/>
                </a:rPr>
                <a:t>Abnormal false detection</a:t>
              </a:r>
              <a:endParaRPr lang="zh-CN" altLang="en-US" sz="1000">
                <a:latin typeface="思源黑体 CN Medium" panose="020B0600000000000000" charset="-122"/>
                <a:ea typeface="思源黑体 CN Medium" panose="020B0600000000000000" charset="-122"/>
              </a:endParaRPr>
            </a:p>
          </p:txBody>
        </p:sp>
        <p:sp>
          <p:nvSpPr>
            <p:cNvPr id="49" name="文本框 48"/>
            <p:cNvSpPr txBox="1"/>
            <p:nvPr>
              <p:custDataLst>
                <p:tags r:id="rId38"/>
              </p:custDataLst>
            </p:nvPr>
          </p:nvSpPr>
          <p:spPr>
            <a:xfrm>
              <a:off x="15539" y="7819"/>
              <a:ext cx="599" cy="666"/>
            </a:xfrm>
            <a:prstGeom prst="rect">
              <a:avLst/>
            </a:prstGeom>
            <a:noFill/>
          </p:spPr>
          <p:txBody>
            <a:bodyPr wrap="square" rtlCol="0">
              <a:spAutoFit/>
            </a:bodyPr>
            <a:p>
              <a:r>
                <a:rPr lang="zh-CN" altLang="en-US" sz="2400">
                  <a:solidFill>
                    <a:srgbClr val="FF0000"/>
                  </a:solidFill>
                </a:rPr>
                <a:t>×</a:t>
              </a:r>
              <a:endParaRPr lang="zh-CN" altLang="en-US" sz="2400">
                <a:solidFill>
                  <a:srgbClr val="FF0000"/>
                </a:solidFill>
              </a:endParaRPr>
            </a:p>
          </p:txBody>
        </p:sp>
        <p:cxnSp>
          <p:nvCxnSpPr>
            <p:cNvPr id="53" name="肘形连接符 52"/>
            <p:cNvCxnSpPr>
              <a:stCxn id="43" idx="1"/>
            </p:cNvCxnSpPr>
            <p:nvPr>
              <p:custDataLst>
                <p:tags r:id="rId39"/>
              </p:custDataLst>
            </p:nvPr>
          </p:nvCxnSpPr>
          <p:spPr>
            <a:xfrm>
              <a:off x="15728" y="8525"/>
              <a:ext cx="1093" cy="1522"/>
            </a:xfrm>
            <a:prstGeom prst="bentConnector2">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4" name="肘形连接符 53"/>
            <p:cNvCxnSpPr/>
            <p:nvPr>
              <p:custDataLst>
                <p:tags r:id="rId40"/>
              </p:custDataLst>
            </p:nvPr>
          </p:nvCxnSpPr>
          <p:spPr>
            <a:xfrm rot="10800000">
              <a:off x="2879" y="7849"/>
              <a:ext cx="13945" cy="2196"/>
            </a:xfrm>
            <a:prstGeom prst="bentConnector3">
              <a:avLst>
                <a:gd name="adj1" fmla="val 10684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56" name="矩形 55"/>
            <p:cNvSpPr/>
            <p:nvPr>
              <p:custDataLst>
                <p:tags r:id="rId41"/>
              </p:custDataLst>
            </p:nvPr>
          </p:nvSpPr>
          <p:spPr>
            <a:xfrm>
              <a:off x="10614" y="9770"/>
              <a:ext cx="1716" cy="514"/>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latin typeface="思源黑体 CN Medium" panose="020B0600000000000000" charset="-122"/>
                  <a:ea typeface="思源黑体 CN Medium" panose="020B0600000000000000" charset="-122"/>
                </a:rPr>
                <a:t>Abnormal re examination</a:t>
              </a:r>
              <a:endParaRPr lang="zh-CN" altLang="en-US" sz="1000">
                <a:latin typeface="思源黑体 CN Medium" panose="020B0600000000000000" charset="-122"/>
                <a:ea typeface="思源黑体 CN Medium" panose="020B0600000000000000" charset="-122"/>
              </a:endParaRPr>
            </a:p>
          </p:txBody>
        </p:sp>
        <p:sp>
          <p:nvSpPr>
            <p:cNvPr id="57" name="矩形 56"/>
            <p:cNvSpPr/>
            <p:nvPr>
              <p:custDataLst>
                <p:tags r:id="rId42"/>
              </p:custDataLst>
            </p:nvPr>
          </p:nvSpPr>
          <p:spPr>
            <a:xfrm>
              <a:off x="6608" y="9770"/>
              <a:ext cx="1716" cy="514"/>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000">
                  <a:latin typeface="思源黑体 CN Medium" panose="020B0600000000000000" charset="-122"/>
                  <a:ea typeface="思源黑体 CN Medium" panose="020B0600000000000000" charset="-122"/>
                </a:rPr>
                <a:t>Train again</a:t>
              </a:r>
              <a:endParaRPr lang="zh-CN" altLang="en-US" sz="1000">
                <a:latin typeface="思源黑体 CN Medium" panose="020B0600000000000000" charset="-122"/>
                <a:ea typeface="思源黑体 CN Medium" panose="020B0600000000000000" charset="-122"/>
              </a:endParaRPr>
            </a:p>
          </p:txBody>
        </p:sp>
      </p:grpSp>
      <p:sp>
        <p:nvSpPr>
          <p:cNvPr id="50" name="文本框 49"/>
          <p:cNvSpPr txBox="1"/>
          <p:nvPr/>
        </p:nvSpPr>
        <p:spPr>
          <a:xfrm>
            <a:off x="924560" y="2874645"/>
            <a:ext cx="10344785" cy="398780"/>
          </a:xfrm>
          <a:prstGeom prst="rect">
            <a:avLst/>
          </a:prstGeom>
          <a:noFill/>
        </p:spPr>
        <p:txBody>
          <a:bodyPr wrap="square" rtlCol="0">
            <a:spAutoFit/>
          </a:bodyPr>
          <a:p>
            <a:pPr algn="ctr"/>
            <a:r>
              <a:rPr>
                <a:latin typeface="思源黑体 CN Medium" panose="020B0600000000000000" charset="-122"/>
                <a:ea typeface="思源黑体 CN Medium" panose="020B0600000000000000" charset="-122"/>
              </a:rPr>
              <a:t>AI algorithm deep learning, market detection error rate reaches </a:t>
            </a:r>
            <a:r>
              <a:rPr sz="2000">
                <a:solidFill>
                  <a:srgbClr val="0172B1"/>
                </a:solidFill>
                <a:latin typeface="思源黑体 CN Medium" panose="020B0600000000000000" charset="-122"/>
                <a:ea typeface="思源黑体 CN Medium" panose="020B0600000000000000" charset="-122"/>
              </a:rPr>
              <a:t>0.0001%</a:t>
            </a:r>
            <a:endParaRPr sz="2000">
              <a:solidFill>
                <a:srgbClr val="0172B1"/>
              </a:solidFill>
              <a:latin typeface="思源黑体 CN Medium" panose="020B0600000000000000" charset="-122"/>
              <a:ea typeface="思源黑体 CN Medium" panose="020B0600000000000000"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5181600" y="1810385"/>
            <a:ext cx="6121400" cy="1358900"/>
          </a:xfrm>
          <a:prstGeom prst="rect">
            <a:avLst/>
          </a:prstGeom>
          <a:blipFill rotWithShape="1">
            <a:blip r:embed="rId1"/>
            <a:stretch>
              <a:fillRect l="-1000"/>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5181600" y="3460750"/>
            <a:ext cx="6121400" cy="1358900"/>
          </a:xfrm>
          <a:prstGeom prst="rect">
            <a:avLst/>
          </a:prstGeom>
          <a:blipFill rotWithShape="1">
            <a:blip r:embed="rId2"/>
            <a:stretch>
              <a:fillRect l="-1000"/>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5181600" y="5111115"/>
            <a:ext cx="6121400" cy="1358900"/>
          </a:xfrm>
          <a:prstGeom prst="rect">
            <a:avLst/>
          </a:prstGeom>
          <a:blipFill rotWithShape="1">
            <a:blip r:embed="rId3"/>
            <a:stretch>
              <a:fillRect l="-1000"/>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774700" y="1810385"/>
            <a:ext cx="4229100" cy="457200"/>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latin typeface="思源黑体 CN Medium" panose="020B0600000000000000" charset="-122"/>
                <a:ea typeface="思源黑体 CN Medium" panose="020B0600000000000000" charset="-122"/>
              </a:rPr>
              <a:t>Identification features show weak dirt and foreign objects</a:t>
            </a:r>
            <a:endParaRPr lang="zh-CN" altLang="en-US" sz="1400">
              <a:latin typeface="思源黑体 CN Medium" panose="020B0600000000000000" charset="-122"/>
              <a:ea typeface="思源黑体 CN Medium" panose="020B0600000000000000" charset="-122"/>
            </a:endParaRPr>
          </a:p>
        </p:txBody>
      </p:sp>
      <p:sp>
        <p:nvSpPr>
          <p:cNvPr id="8" name="文本框 7"/>
          <p:cNvSpPr txBox="1"/>
          <p:nvPr/>
        </p:nvSpPr>
        <p:spPr>
          <a:xfrm>
            <a:off x="774700" y="2267585"/>
            <a:ext cx="4228465" cy="901700"/>
          </a:xfrm>
          <a:prstGeom prst="rect">
            <a:avLst/>
          </a:prstGeom>
          <a:noFill/>
        </p:spPr>
        <p:txBody>
          <a:bodyPr wrap="square" rtlCol="0">
            <a:noAutofit/>
          </a:bodyPr>
          <a:p>
            <a:pPr algn="just">
              <a:lnSpc>
                <a:spcPct val="120000"/>
              </a:lnSpc>
            </a:pPr>
            <a:r>
              <a:rPr lang="zh-CN" altLang="en-US" sz="1000">
                <a:latin typeface="思源黑体 CN Normal" panose="020B0400000000000000" charset="-122"/>
                <a:ea typeface="思源黑体 CN Normal" panose="020B0400000000000000" charset="-122"/>
                <a:cs typeface="思源黑体 CN Normal" panose="020B0400000000000000" charset="-122"/>
              </a:rPr>
              <a:t>AI algorithms can identify weak dirt and foreign objects. Our company has optimized the AI algorithm by repeatedly training on identifying weak features in abnormal false detections, and strengthening the ability to recognize dirt and foreign objects with weak features in dark areas.</a:t>
            </a:r>
            <a:endParaRPr lang="zh-CN" altLang="en-US" sz="1000">
              <a:latin typeface="思源黑体 CN Normal" panose="020B0400000000000000" charset="-122"/>
              <a:ea typeface="思源黑体 CN Normal" panose="020B0400000000000000" charset="-122"/>
              <a:cs typeface="思源黑体 CN Normal" panose="020B0400000000000000" charset="-122"/>
            </a:endParaRPr>
          </a:p>
        </p:txBody>
      </p:sp>
      <p:grpSp>
        <p:nvGrpSpPr>
          <p:cNvPr id="11" name="组合 10"/>
          <p:cNvGrpSpPr/>
          <p:nvPr/>
        </p:nvGrpSpPr>
        <p:grpSpPr>
          <a:xfrm>
            <a:off x="774065" y="3423285"/>
            <a:ext cx="4229100" cy="1358900"/>
            <a:chOff x="1219" y="5391"/>
            <a:chExt cx="6660" cy="2140"/>
          </a:xfrm>
        </p:grpSpPr>
        <p:sp>
          <p:nvSpPr>
            <p:cNvPr id="9" name="矩形 8"/>
            <p:cNvSpPr/>
            <p:nvPr>
              <p:custDataLst>
                <p:tags r:id="rId4"/>
              </p:custDataLst>
            </p:nvPr>
          </p:nvSpPr>
          <p:spPr>
            <a:xfrm>
              <a:off x="1219" y="5391"/>
              <a:ext cx="6660" cy="720"/>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latin typeface="思源黑体 CN Medium" panose="020B0600000000000000" charset="-122"/>
                  <a:ea typeface="思源黑体 CN Medium" panose="020B0600000000000000" charset="-122"/>
                </a:rPr>
                <a:t>More accurate detection results</a:t>
              </a:r>
              <a:endParaRPr lang="zh-CN" altLang="en-US" sz="1400">
                <a:latin typeface="思源黑体 CN Medium" panose="020B0600000000000000" charset="-122"/>
                <a:ea typeface="思源黑体 CN Medium" panose="020B0600000000000000" charset="-122"/>
              </a:endParaRPr>
            </a:p>
          </p:txBody>
        </p:sp>
        <p:sp>
          <p:nvSpPr>
            <p:cNvPr id="10" name="文本框 9"/>
            <p:cNvSpPr txBox="1"/>
            <p:nvPr>
              <p:custDataLst>
                <p:tags r:id="rId5"/>
              </p:custDataLst>
            </p:nvPr>
          </p:nvSpPr>
          <p:spPr>
            <a:xfrm>
              <a:off x="1219" y="6111"/>
              <a:ext cx="6659" cy="1420"/>
            </a:xfrm>
            <a:prstGeom prst="rect">
              <a:avLst/>
            </a:prstGeom>
            <a:noFill/>
          </p:spPr>
          <p:txBody>
            <a:bodyPr wrap="square" rtlCol="0">
              <a:noAutofit/>
            </a:bodyPr>
            <a:p>
              <a:pPr algn="just">
                <a:lnSpc>
                  <a:spcPct val="120000"/>
                </a:lnSpc>
              </a:pPr>
              <a:r>
                <a:rPr lang="zh-CN" altLang="en-US" sz="1000">
                  <a:latin typeface="思源黑体 CN Normal" panose="020B0400000000000000" charset="-122"/>
                  <a:ea typeface="思源黑体 CN Normal" panose="020B0400000000000000" charset="-122"/>
                  <a:cs typeface="思源黑体 CN Normal" panose="020B0400000000000000" charset="-122"/>
                </a:rPr>
                <a:t>AI algorithms can detect hair and foreign object spots in general situations. Our company has strengthened the AI algorithm structure to enhance the detection of subtle features such as hair, foreign objects, and spots, significantly reducing false detection rates and improving enterprise productivity.</a:t>
              </a:r>
              <a:endParaRPr lang="zh-CN" altLang="en-US" sz="1000">
                <a:latin typeface="思源黑体 CN Normal" panose="020B0400000000000000" charset="-122"/>
                <a:ea typeface="思源黑体 CN Normal" panose="020B0400000000000000" charset="-122"/>
                <a:cs typeface="思源黑体 CN Normal" panose="020B0400000000000000" charset="-122"/>
              </a:endParaRPr>
            </a:p>
          </p:txBody>
        </p:sp>
      </p:grpSp>
      <p:grpSp>
        <p:nvGrpSpPr>
          <p:cNvPr id="12" name="组合 11"/>
          <p:cNvGrpSpPr/>
          <p:nvPr/>
        </p:nvGrpSpPr>
        <p:grpSpPr>
          <a:xfrm>
            <a:off x="773430" y="5111115"/>
            <a:ext cx="4229100" cy="1358900"/>
            <a:chOff x="1219" y="5391"/>
            <a:chExt cx="6660" cy="2140"/>
          </a:xfrm>
        </p:grpSpPr>
        <p:sp>
          <p:nvSpPr>
            <p:cNvPr id="13" name="矩形 12"/>
            <p:cNvSpPr/>
            <p:nvPr>
              <p:custDataLst>
                <p:tags r:id="rId6"/>
              </p:custDataLst>
            </p:nvPr>
          </p:nvSpPr>
          <p:spPr>
            <a:xfrm>
              <a:off x="1219" y="5391"/>
              <a:ext cx="6660" cy="720"/>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latin typeface="思源黑体 CN Medium" panose="020B0600000000000000" charset="-122"/>
                  <a:ea typeface="思源黑体 CN Medium" panose="020B0600000000000000" charset="-122"/>
                </a:rPr>
                <a:t>Accurate recognition, can detect any placed object</a:t>
              </a:r>
              <a:endParaRPr lang="zh-CN" altLang="en-US" sz="1400">
                <a:latin typeface="思源黑体 CN Medium" panose="020B0600000000000000" charset="-122"/>
                <a:ea typeface="思源黑体 CN Medium" panose="020B0600000000000000" charset="-122"/>
              </a:endParaRPr>
            </a:p>
          </p:txBody>
        </p:sp>
        <p:sp>
          <p:nvSpPr>
            <p:cNvPr id="14" name="文本框 13"/>
            <p:cNvSpPr txBox="1"/>
            <p:nvPr>
              <p:custDataLst>
                <p:tags r:id="rId7"/>
              </p:custDataLst>
            </p:nvPr>
          </p:nvSpPr>
          <p:spPr>
            <a:xfrm>
              <a:off x="1219" y="6111"/>
              <a:ext cx="6659" cy="1420"/>
            </a:xfrm>
            <a:prstGeom prst="rect">
              <a:avLst/>
            </a:prstGeom>
            <a:noFill/>
          </p:spPr>
          <p:txBody>
            <a:bodyPr wrap="square" rtlCol="0">
              <a:noAutofit/>
            </a:bodyPr>
            <a:p>
              <a:pPr algn="just">
                <a:lnSpc>
                  <a:spcPct val="130000"/>
                </a:lnSpc>
              </a:pPr>
              <a:r>
                <a:rPr lang="zh-CN" altLang="en-US" sz="1000">
                  <a:latin typeface="思源黑体 CN Normal" panose="020B0400000000000000" charset="-122"/>
                  <a:ea typeface="思源黑体 CN Normal" panose="020B0400000000000000" charset="-122"/>
                  <a:cs typeface="思源黑体 CN Normal" panose="020B0400000000000000" charset="-122"/>
                </a:rPr>
                <a:t>Our company has strengthened the positioning assistance correction function in AI algorithms, which can automatically and accurately identify and detect objects when placing them arbitrarily, reducing the rate of missed detections.</a:t>
              </a:r>
              <a:endParaRPr lang="zh-CN" altLang="en-US" sz="1000">
                <a:latin typeface="思源黑体 CN Normal" panose="020B0400000000000000" charset="-122"/>
                <a:ea typeface="思源黑体 CN Normal" panose="020B0400000000000000" charset="-122"/>
                <a:cs typeface="思源黑体 CN Normal" panose="020B0400000000000000" charset="-122"/>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îŝḷîḓé-Freeform: Shape 3"/>
          <p:cNvSpPr/>
          <p:nvPr>
            <p:custDataLst>
              <p:tags r:id="rId1"/>
            </p:custDataLst>
          </p:nvPr>
        </p:nvSpPr>
        <p:spPr>
          <a:xfrm>
            <a:off x="4894801" y="2608581"/>
            <a:ext cx="1953228" cy="2216648"/>
          </a:xfrm>
          <a:custGeom>
            <a:avLst/>
            <a:gdLst/>
            <a:ahLst/>
            <a:cxnLst>
              <a:cxn ang="0">
                <a:pos x="wd2" y="hd2"/>
              </a:cxn>
              <a:cxn ang="5400000">
                <a:pos x="wd2" y="hd2"/>
              </a:cxn>
              <a:cxn ang="10800000">
                <a:pos x="wd2" y="hd2"/>
              </a:cxn>
              <a:cxn ang="16200000">
                <a:pos x="wd2" y="hd2"/>
              </a:cxn>
            </a:cxnLst>
            <a:rect l="0" t="0" r="r" b="b"/>
            <a:pathLst>
              <a:path w="21529" h="21570" extrusionOk="0">
                <a:moveTo>
                  <a:pt x="538" y="6909"/>
                </a:moveTo>
                <a:cubicBezTo>
                  <a:pt x="1461" y="7610"/>
                  <a:pt x="2084" y="8535"/>
                  <a:pt x="2344" y="9550"/>
                </a:cubicBezTo>
                <a:cubicBezTo>
                  <a:pt x="2607" y="10563"/>
                  <a:pt x="2500" y="11653"/>
                  <a:pt x="2066" y="12653"/>
                </a:cubicBezTo>
                <a:cubicBezTo>
                  <a:pt x="1851" y="13153"/>
                  <a:pt x="1549" y="13624"/>
                  <a:pt x="1175" y="14047"/>
                </a:cubicBezTo>
                <a:cubicBezTo>
                  <a:pt x="988" y="14258"/>
                  <a:pt x="783" y="14456"/>
                  <a:pt x="563" y="14641"/>
                </a:cubicBezTo>
                <a:cubicBezTo>
                  <a:pt x="535" y="14664"/>
                  <a:pt x="508" y="14687"/>
                  <a:pt x="480" y="14710"/>
                </a:cubicBezTo>
                <a:cubicBezTo>
                  <a:pt x="448" y="14736"/>
                  <a:pt x="416" y="14761"/>
                  <a:pt x="384" y="14787"/>
                </a:cubicBezTo>
                <a:cubicBezTo>
                  <a:pt x="262" y="14888"/>
                  <a:pt x="169" y="15015"/>
                  <a:pt x="114" y="15148"/>
                </a:cubicBezTo>
                <a:cubicBezTo>
                  <a:pt x="5" y="15419"/>
                  <a:pt x="39" y="15673"/>
                  <a:pt x="115" y="15884"/>
                </a:cubicBezTo>
                <a:cubicBezTo>
                  <a:pt x="195" y="16097"/>
                  <a:pt x="324" y="16283"/>
                  <a:pt x="510" y="16443"/>
                </a:cubicBezTo>
                <a:cubicBezTo>
                  <a:pt x="604" y="16523"/>
                  <a:pt x="714" y="16596"/>
                  <a:pt x="845" y="16653"/>
                </a:cubicBezTo>
                <a:cubicBezTo>
                  <a:pt x="977" y="16710"/>
                  <a:pt x="1132" y="16749"/>
                  <a:pt x="1297" y="16755"/>
                </a:cubicBezTo>
                <a:cubicBezTo>
                  <a:pt x="1379" y="16758"/>
                  <a:pt x="1462" y="16752"/>
                  <a:pt x="1542" y="16738"/>
                </a:cubicBezTo>
                <a:cubicBezTo>
                  <a:pt x="1582" y="16731"/>
                  <a:pt x="1622" y="16722"/>
                  <a:pt x="1660" y="16711"/>
                </a:cubicBezTo>
                <a:cubicBezTo>
                  <a:pt x="1682" y="16705"/>
                  <a:pt x="1703" y="16698"/>
                  <a:pt x="1725" y="16692"/>
                </a:cubicBezTo>
                <a:cubicBezTo>
                  <a:pt x="1761" y="16682"/>
                  <a:pt x="1797" y="16672"/>
                  <a:pt x="1833" y="16661"/>
                </a:cubicBezTo>
                <a:cubicBezTo>
                  <a:pt x="1870" y="16652"/>
                  <a:pt x="1906" y="16642"/>
                  <a:pt x="1942" y="16633"/>
                </a:cubicBezTo>
                <a:cubicBezTo>
                  <a:pt x="2088" y="16595"/>
                  <a:pt x="2235" y="16563"/>
                  <a:pt x="2384" y="16535"/>
                </a:cubicBezTo>
                <a:cubicBezTo>
                  <a:pt x="2977" y="16425"/>
                  <a:pt x="3590" y="16393"/>
                  <a:pt x="4193" y="16443"/>
                </a:cubicBezTo>
                <a:cubicBezTo>
                  <a:pt x="5401" y="16540"/>
                  <a:pt x="6568" y="16973"/>
                  <a:pt x="7492" y="17666"/>
                </a:cubicBezTo>
                <a:cubicBezTo>
                  <a:pt x="8420" y="18356"/>
                  <a:pt x="9100" y="19300"/>
                  <a:pt x="9406" y="20334"/>
                </a:cubicBezTo>
                <a:cubicBezTo>
                  <a:pt x="9425" y="20399"/>
                  <a:pt x="9443" y="20464"/>
                  <a:pt x="9460" y="20529"/>
                </a:cubicBezTo>
                <a:cubicBezTo>
                  <a:pt x="9468" y="20561"/>
                  <a:pt x="9475" y="20594"/>
                  <a:pt x="9483" y="20627"/>
                </a:cubicBezTo>
                <a:cubicBezTo>
                  <a:pt x="9488" y="20647"/>
                  <a:pt x="9492" y="20666"/>
                  <a:pt x="9497" y="20686"/>
                </a:cubicBezTo>
                <a:cubicBezTo>
                  <a:pt x="9499" y="20695"/>
                  <a:pt x="9501" y="20704"/>
                  <a:pt x="9503" y="20713"/>
                </a:cubicBezTo>
                <a:cubicBezTo>
                  <a:pt x="9508" y="20728"/>
                  <a:pt x="9512" y="20744"/>
                  <a:pt x="9517" y="20759"/>
                </a:cubicBezTo>
                <a:cubicBezTo>
                  <a:pt x="9552" y="20878"/>
                  <a:pt x="9606" y="20989"/>
                  <a:pt x="9688" y="21099"/>
                </a:cubicBezTo>
                <a:cubicBezTo>
                  <a:pt x="9769" y="21207"/>
                  <a:pt x="9878" y="21306"/>
                  <a:pt x="10002" y="21381"/>
                </a:cubicBezTo>
                <a:cubicBezTo>
                  <a:pt x="10253" y="21532"/>
                  <a:pt x="10545" y="21583"/>
                  <a:pt x="10808" y="21567"/>
                </a:cubicBezTo>
                <a:cubicBezTo>
                  <a:pt x="11073" y="21551"/>
                  <a:pt x="11324" y="21474"/>
                  <a:pt x="11546" y="21332"/>
                </a:cubicBezTo>
                <a:cubicBezTo>
                  <a:pt x="11766" y="21192"/>
                  <a:pt x="11953" y="20969"/>
                  <a:pt x="12021" y="20712"/>
                </a:cubicBezTo>
                <a:cubicBezTo>
                  <a:pt x="12040" y="20640"/>
                  <a:pt x="12058" y="20569"/>
                  <a:pt x="12076" y="20498"/>
                </a:cubicBezTo>
                <a:cubicBezTo>
                  <a:pt x="12094" y="20432"/>
                  <a:pt x="12113" y="20368"/>
                  <a:pt x="12134" y="20303"/>
                </a:cubicBezTo>
                <a:cubicBezTo>
                  <a:pt x="12215" y="20044"/>
                  <a:pt x="12319" y="19791"/>
                  <a:pt x="12442" y="19546"/>
                </a:cubicBezTo>
                <a:cubicBezTo>
                  <a:pt x="12933" y="18564"/>
                  <a:pt x="13762" y="17719"/>
                  <a:pt x="14798" y="17166"/>
                </a:cubicBezTo>
                <a:cubicBezTo>
                  <a:pt x="15832" y="16609"/>
                  <a:pt x="17063" y="16343"/>
                  <a:pt x="18274" y="16412"/>
                </a:cubicBezTo>
                <a:cubicBezTo>
                  <a:pt x="18576" y="16429"/>
                  <a:pt x="18877" y="16466"/>
                  <a:pt x="19174" y="16523"/>
                </a:cubicBezTo>
                <a:cubicBezTo>
                  <a:pt x="19322" y="16551"/>
                  <a:pt x="19469" y="16584"/>
                  <a:pt x="19614" y="16622"/>
                </a:cubicBezTo>
                <a:cubicBezTo>
                  <a:pt x="19687" y="16641"/>
                  <a:pt x="19759" y="16661"/>
                  <a:pt x="19831" y="16683"/>
                </a:cubicBezTo>
                <a:cubicBezTo>
                  <a:pt x="19845" y="16687"/>
                  <a:pt x="19859" y="16690"/>
                  <a:pt x="19873" y="16694"/>
                </a:cubicBezTo>
                <a:cubicBezTo>
                  <a:pt x="19893" y="16699"/>
                  <a:pt x="19914" y="16704"/>
                  <a:pt x="19934" y="16709"/>
                </a:cubicBezTo>
                <a:cubicBezTo>
                  <a:pt x="19975" y="16717"/>
                  <a:pt x="20008" y="16723"/>
                  <a:pt x="20046" y="16728"/>
                </a:cubicBezTo>
                <a:cubicBezTo>
                  <a:pt x="20121" y="16737"/>
                  <a:pt x="20197" y="16740"/>
                  <a:pt x="20272" y="16737"/>
                </a:cubicBezTo>
                <a:cubicBezTo>
                  <a:pt x="20577" y="16722"/>
                  <a:pt x="20847" y="16603"/>
                  <a:pt x="21043" y="16447"/>
                </a:cubicBezTo>
                <a:cubicBezTo>
                  <a:pt x="21241" y="16290"/>
                  <a:pt x="21384" y="16093"/>
                  <a:pt x="21460" y="15864"/>
                </a:cubicBezTo>
                <a:cubicBezTo>
                  <a:pt x="21536" y="15637"/>
                  <a:pt x="21535" y="15362"/>
                  <a:pt x="21412" y="15118"/>
                </a:cubicBezTo>
                <a:cubicBezTo>
                  <a:pt x="21352" y="14997"/>
                  <a:pt x="21266" y="14888"/>
                  <a:pt x="21168" y="14801"/>
                </a:cubicBezTo>
                <a:cubicBezTo>
                  <a:pt x="21156" y="14789"/>
                  <a:pt x="21144" y="14778"/>
                  <a:pt x="21131" y="14768"/>
                </a:cubicBezTo>
                <a:cubicBezTo>
                  <a:pt x="21121" y="14759"/>
                  <a:pt x="21110" y="14751"/>
                  <a:pt x="21100" y="14742"/>
                </a:cubicBezTo>
                <a:cubicBezTo>
                  <a:pt x="21085" y="14730"/>
                  <a:pt x="21069" y="14718"/>
                  <a:pt x="21054" y="14706"/>
                </a:cubicBezTo>
                <a:cubicBezTo>
                  <a:pt x="21027" y="14683"/>
                  <a:pt x="21000" y="14660"/>
                  <a:pt x="20972" y="14638"/>
                </a:cubicBezTo>
                <a:cubicBezTo>
                  <a:pt x="20086" y="13898"/>
                  <a:pt x="19447" y="12932"/>
                  <a:pt x="19183" y="11888"/>
                </a:cubicBezTo>
                <a:cubicBezTo>
                  <a:pt x="18915" y="10846"/>
                  <a:pt x="19029" y="9733"/>
                  <a:pt x="19498" y="8745"/>
                </a:cubicBezTo>
                <a:cubicBezTo>
                  <a:pt x="19730" y="8251"/>
                  <a:pt x="20049" y="7788"/>
                  <a:pt x="20437" y="7376"/>
                </a:cubicBezTo>
                <a:cubicBezTo>
                  <a:pt x="20631" y="7169"/>
                  <a:pt x="20842" y="6976"/>
                  <a:pt x="21068" y="6797"/>
                </a:cubicBezTo>
                <a:cubicBezTo>
                  <a:pt x="21086" y="6783"/>
                  <a:pt x="21103" y="6768"/>
                  <a:pt x="21121" y="6754"/>
                </a:cubicBezTo>
                <a:cubicBezTo>
                  <a:pt x="21140" y="6738"/>
                  <a:pt x="21177" y="6706"/>
                  <a:pt x="21195" y="6687"/>
                </a:cubicBezTo>
                <a:cubicBezTo>
                  <a:pt x="21240" y="6644"/>
                  <a:pt x="21282" y="6597"/>
                  <a:pt x="21321" y="6545"/>
                </a:cubicBezTo>
                <a:cubicBezTo>
                  <a:pt x="21398" y="6443"/>
                  <a:pt x="21460" y="6324"/>
                  <a:pt x="21494" y="6198"/>
                </a:cubicBezTo>
                <a:cubicBezTo>
                  <a:pt x="21566" y="5945"/>
                  <a:pt x="21523" y="5678"/>
                  <a:pt x="21405" y="5462"/>
                </a:cubicBezTo>
                <a:cubicBezTo>
                  <a:pt x="21288" y="5244"/>
                  <a:pt x="21102" y="5063"/>
                  <a:pt x="20863" y="4939"/>
                </a:cubicBezTo>
                <a:cubicBezTo>
                  <a:pt x="20627" y="4815"/>
                  <a:pt x="20327" y="4759"/>
                  <a:pt x="20047" y="4795"/>
                </a:cubicBezTo>
                <a:cubicBezTo>
                  <a:pt x="19977" y="4804"/>
                  <a:pt x="19909" y="4818"/>
                  <a:pt x="19844" y="4836"/>
                </a:cubicBezTo>
                <a:cubicBezTo>
                  <a:pt x="19803" y="4847"/>
                  <a:pt x="19762" y="4859"/>
                  <a:pt x="19721" y="4870"/>
                </a:cubicBezTo>
                <a:cubicBezTo>
                  <a:pt x="19653" y="4889"/>
                  <a:pt x="19577" y="4908"/>
                  <a:pt x="19505" y="4926"/>
                </a:cubicBezTo>
                <a:cubicBezTo>
                  <a:pt x="19358" y="4961"/>
                  <a:pt x="19209" y="4992"/>
                  <a:pt x="19060" y="5018"/>
                </a:cubicBezTo>
                <a:cubicBezTo>
                  <a:pt x="18463" y="5122"/>
                  <a:pt x="17850" y="5149"/>
                  <a:pt x="17246" y="5096"/>
                </a:cubicBezTo>
                <a:cubicBezTo>
                  <a:pt x="16038" y="4993"/>
                  <a:pt x="14878" y="4552"/>
                  <a:pt x="13961" y="3850"/>
                </a:cubicBezTo>
                <a:cubicBezTo>
                  <a:pt x="13041" y="3153"/>
                  <a:pt x="12371" y="2203"/>
                  <a:pt x="12075" y="1166"/>
                </a:cubicBezTo>
                <a:cubicBezTo>
                  <a:pt x="12057" y="1101"/>
                  <a:pt x="12039" y="1036"/>
                  <a:pt x="12023" y="971"/>
                </a:cubicBezTo>
                <a:cubicBezTo>
                  <a:pt x="12015" y="934"/>
                  <a:pt x="12006" y="898"/>
                  <a:pt x="11998" y="861"/>
                </a:cubicBezTo>
                <a:cubicBezTo>
                  <a:pt x="11995" y="852"/>
                  <a:pt x="11993" y="843"/>
                  <a:pt x="11991" y="833"/>
                </a:cubicBezTo>
                <a:cubicBezTo>
                  <a:pt x="11985" y="815"/>
                  <a:pt x="11979" y="796"/>
                  <a:pt x="11974" y="777"/>
                </a:cubicBezTo>
                <a:cubicBezTo>
                  <a:pt x="11963" y="745"/>
                  <a:pt x="11951" y="715"/>
                  <a:pt x="11937" y="684"/>
                </a:cubicBezTo>
                <a:cubicBezTo>
                  <a:pt x="11829" y="437"/>
                  <a:pt x="11599" y="233"/>
                  <a:pt x="11351" y="127"/>
                </a:cubicBezTo>
                <a:cubicBezTo>
                  <a:pt x="11101" y="18"/>
                  <a:pt x="10837" y="-17"/>
                  <a:pt x="10575" y="7"/>
                </a:cubicBezTo>
                <a:cubicBezTo>
                  <a:pt x="10315" y="32"/>
                  <a:pt x="10046" y="122"/>
                  <a:pt x="9826" y="300"/>
                </a:cubicBezTo>
                <a:cubicBezTo>
                  <a:pt x="9718" y="388"/>
                  <a:pt x="9626" y="498"/>
                  <a:pt x="9562" y="615"/>
                </a:cubicBezTo>
                <a:cubicBezTo>
                  <a:pt x="9530" y="674"/>
                  <a:pt x="9505" y="735"/>
                  <a:pt x="9485" y="795"/>
                </a:cubicBezTo>
                <a:cubicBezTo>
                  <a:pt x="9481" y="810"/>
                  <a:pt x="9476" y="825"/>
                  <a:pt x="9472" y="840"/>
                </a:cubicBezTo>
                <a:cubicBezTo>
                  <a:pt x="9469" y="853"/>
                  <a:pt x="9466" y="866"/>
                  <a:pt x="9463" y="879"/>
                </a:cubicBezTo>
                <a:cubicBezTo>
                  <a:pt x="9459" y="897"/>
                  <a:pt x="9455" y="914"/>
                  <a:pt x="9450" y="932"/>
                </a:cubicBezTo>
                <a:cubicBezTo>
                  <a:pt x="9420" y="1060"/>
                  <a:pt x="9382" y="1193"/>
                  <a:pt x="9340" y="1321"/>
                </a:cubicBezTo>
                <a:cubicBezTo>
                  <a:pt x="9256" y="1578"/>
                  <a:pt x="9150" y="1830"/>
                  <a:pt x="9023" y="2073"/>
                </a:cubicBezTo>
                <a:cubicBezTo>
                  <a:pt x="8517" y="3047"/>
                  <a:pt x="7672" y="3880"/>
                  <a:pt x="6626" y="4420"/>
                </a:cubicBezTo>
                <a:cubicBezTo>
                  <a:pt x="5578" y="4965"/>
                  <a:pt x="4368" y="5265"/>
                  <a:pt x="3198" y="5207"/>
                </a:cubicBezTo>
                <a:cubicBezTo>
                  <a:pt x="2906" y="5192"/>
                  <a:pt x="2617" y="5155"/>
                  <a:pt x="2336" y="5095"/>
                </a:cubicBezTo>
                <a:cubicBezTo>
                  <a:pt x="2195" y="5065"/>
                  <a:pt x="2056" y="5030"/>
                  <a:pt x="1920" y="4988"/>
                </a:cubicBezTo>
                <a:cubicBezTo>
                  <a:pt x="1886" y="4977"/>
                  <a:pt x="1852" y="4966"/>
                  <a:pt x="1818" y="4956"/>
                </a:cubicBezTo>
                <a:cubicBezTo>
                  <a:pt x="1781" y="4943"/>
                  <a:pt x="1743" y="4930"/>
                  <a:pt x="1706" y="4918"/>
                </a:cubicBezTo>
                <a:cubicBezTo>
                  <a:pt x="1594" y="4880"/>
                  <a:pt x="1468" y="4854"/>
                  <a:pt x="1337" y="4844"/>
                </a:cubicBezTo>
                <a:cubicBezTo>
                  <a:pt x="1075" y="4823"/>
                  <a:pt x="781" y="4881"/>
                  <a:pt x="542" y="5026"/>
                </a:cubicBezTo>
                <a:cubicBezTo>
                  <a:pt x="302" y="5169"/>
                  <a:pt x="123" y="5392"/>
                  <a:pt x="46" y="5641"/>
                </a:cubicBezTo>
                <a:cubicBezTo>
                  <a:pt x="-34" y="5890"/>
                  <a:pt x="-4" y="6161"/>
                  <a:pt x="100" y="6382"/>
                </a:cubicBezTo>
                <a:cubicBezTo>
                  <a:pt x="203" y="6605"/>
                  <a:pt x="368" y="6779"/>
                  <a:pt x="541" y="6911"/>
                </a:cubicBezTo>
                <a:cubicBezTo>
                  <a:pt x="599" y="6852"/>
                  <a:pt x="656" y="6793"/>
                  <a:pt x="714" y="6734"/>
                </a:cubicBezTo>
                <a:cubicBezTo>
                  <a:pt x="772" y="6675"/>
                  <a:pt x="830" y="6616"/>
                  <a:pt x="888" y="6557"/>
                </a:cubicBezTo>
                <a:cubicBezTo>
                  <a:pt x="945" y="6497"/>
                  <a:pt x="1003" y="6438"/>
                  <a:pt x="1061" y="6379"/>
                </a:cubicBezTo>
                <a:cubicBezTo>
                  <a:pt x="1119" y="6320"/>
                  <a:pt x="1176" y="6261"/>
                  <a:pt x="1234" y="6202"/>
                </a:cubicBezTo>
                <a:cubicBezTo>
                  <a:pt x="1158" y="6144"/>
                  <a:pt x="1109" y="6084"/>
                  <a:pt x="1087" y="6034"/>
                </a:cubicBezTo>
                <a:cubicBezTo>
                  <a:pt x="1065" y="5985"/>
                  <a:pt x="1065" y="5946"/>
                  <a:pt x="1075" y="5913"/>
                </a:cubicBezTo>
                <a:cubicBezTo>
                  <a:pt x="1086" y="5879"/>
                  <a:pt x="1110" y="5850"/>
                  <a:pt x="1143" y="5831"/>
                </a:cubicBezTo>
                <a:cubicBezTo>
                  <a:pt x="1175" y="5812"/>
                  <a:pt x="1215" y="5802"/>
                  <a:pt x="1274" y="5806"/>
                </a:cubicBezTo>
                <a:cubicBezTo>
                  <a:pt x="1304" y="5809"/>
                  <a:pt x="1337" y="5815"/>
                  <a:pt x="1375" y="5828"/>
                </a:cubicBezTo>
                <a:cubicBezTo>
                  <a:pt x="1413" y="5841"/>
                  <a:pt x="1451" y="5854"/>
                  <a:pt x="1489" y="5866"/>
                </a:cubicBezTo>
                <a:cubicBezTo>
                  <a:pt x="1530" y="5880"/>
                  <a:pt x="1572" y="5893"/>
                  <a:pt x="1614" y="5907"/>
                </a:cubicBezTo>
                <a:cubicBezTo>
                  <a:pt x="1782" y="5959"/>
                  <a:pt x="1952" y="6003"/>
                  <a:pt x="2124" y="6040"/>
                </a:cubicBezTo>
                <a:cubicBezTo>
                  <a:pt x="2467" y="6114"/>
                  <a:pt x="2816" y="6157"/>
                  <a:pt x="3164" y="6173"/>
                </a:cubicBezTo>
                <a:cubicBezTo>
                  <a:pt x="4563" y="6236"/>
                  <a:pt x="5942" y="5862"/>
                  <a:pt x="7165" y="5228"/>
                </a:cubicBezTo>
                <a:cubicBezTo>
                  <a:pt x="8398" y="4591"/>
                  <a:pt x="9394" y="3609"/>
                  <a:pt x="9987" y="2465"/>
                </a:cubicBezTo>
                <a:cubicBezTo>
                  <a:pt x="10136" y="2179"/>
                  <a:pt x="10261" y="1883"/>
                  <a:pt x="10360" y="1582"/>
                </a:cubicBezTo>
                <a:cubicBezTo>
                  <a:pt x="10410" y="1430"/>
                  <a:pt x="10452" y="1280"/>
                  <a:pt x="10490" y="1122"/>
                </a:cubicBezTo>
                <a:cubicBezTo>
                  <a:pt x="10494" y="1105"/>
                  <a:pt x="10498" y="1087"/>
                  <a:pt x="10502" y="1069"/>
                </a:cubicBezTo>
                <a:cubicBezTo>
                  <a:pt x="10503" y="1064"/>
                  <a:pt x="10505" y="1059"/>
                  <a:pt x="10506" y="1054"/>
                </a:cubicBezTo>
                <a:cubicBezTo>
                  <a:pt x="10506" y="1051"/>
                  <a:pt x="10508" y="1049"/>
                  <a:pt x="10508" y="1047"/>
                </a:cubicBezTo>
                <a:cubicBezTo>
                  <a:pt x="10511" y="1037"/>
                  <a:pt x="10515" y="1029"/>
                  <a:pt x="10518" y="1022"/>
                </a:cubicBezTo>
                <a:cubicBezTo>
                  <a:pt x="10526" y="1009"/>
                  <a:pt x="10534" y="999"/>
                  <a:pt x="10547" y="989"/>
                </a:cubicBezTo>
                <a:cubicBezTo>
                  <a:pt x="10570" y="968"/>
                  <a:pt x="10622" y="945"/>
                  <a:pt x="10690" y="939"/>
                </a:cubicBezTo>
                <a:cubicBezTo>
                  <a:pt x="10756" y="932"/>
                  <a:pt x="10830" y="944"/>
                  <a:pt x="10876" y="965"/>
                </a:cubicBezTo>
                <a:cubicBezTo>
                  <a:pt x="10924" y="988"/>
                  <a:pt x="10939" y="1006"/>
                  <a:pt x="10951" y="1031"/>
                </a:cubicBezTo>
                <a:cubicBezTo>
                  <a:pt x="10952" y="1034"/>
                  <a:pt x="10954" y="1038"/>
                  <a:pt x="10955" y="1041"/>
                </a:cubicBezTo>
                <a:cubicBezTo>
                  <a:pt x="10955" y="1040"/>
                  <a:pt x="10955" y="1039"/>
                  <a:pt x="10955" y="1037"/>
                </a:cubicBezTo>
                <a:cubicBezTo>
                  <a:pt x="10957" y="1046"/>
                  <a:pt x="10959" y="1054"/>
                  <a:pt x="10961" y="1063"/>
                </a:cubicBezTo>
                <a:cubicBezTo>
                  <a:pt x="10969" y="1098"/>
                  <a:pt x="10977" y="1132"/>
                  <a:pt x="10985" y="1167"/>
                </a:cubicBezTo>
                <a:cubicBezTo>
                  <a:pt x="11004" y="1244"/>
                  <a:pt x="11024" y="1321"/>
                  <a:pt x="11046" y="1397"/>
                </a:cubicBezTo>
                <a:cubicBezTo>
                  <a:pt x="11396" y="2621"/>
                  <a:pt x="12185" y="3739"/>
                  <a:pt x="13267" y="4560"/>
                </a:cubicBezTo>
                <a:cubicBezTo>
                  <a:pt x="13808" y="4971"/>
                  <a:pt x="14418" y="5310"/>
                  <a:pt x="15075" y="5559"/>
                </a:cubicBezTo>
                <a:cubicBezTo>
                  <a:pt x="15732" y="5808"/>
                  <a:pt x="16432" y="5966"/>
                  <a:pt x="17141" y="6028"/>
                </a:cubicBezTo>
                <a:cubicBezTo>
                  <a:pt x="17850" y="6091"/>
                  <a:pt x="18568" y="6059"/>
                  <a:pt x="19266" y="5938"/>
                </a:cubicBezTo>
                <a:cubicBezTo>
                  <a:pt x="19440" y="5907"/>
                  <a:pt x="19613" y="5871"/>
                  <a:pt x="19784" y="5830"/>
                </a:cubicBezTo>
                <a:cubicBezTo>
                  <a:pt x="19871" y="5809"/>
                  <a:pt x="19954" y="5788"/>
                  <a:pt x="20043" y="5763"/>
                </a:cubicBezTo>
                <a:cubicBezTo>
                  <a:pt x="20080" y="5753"/>
                  <a:pt x="20118" y="5742"/>
                  <a:pt x="20156" y="5731"/>
                </a:cubicBezTo>
                <a:cubicBezTo>
                  <a:pt x="20169" y="5728"/>
                  <a:pt x="20182" y="5725"/>
                  <a:pt x="20194" y="5724"/>
                </a:cubicBezTo>
                <a:cubicBezTo>
                  <a:pt x="20240" y="5719"/>
                  <a:pt x="20281" y="5725"/>
                  <a:pt x="20329" y="5749"/>
                </a:cubicBezTo>
                <a:cubicBezTo>
                  <a:pt x="20376" y="5773"/>
                  <a:pt x="20422" y="5816"/>
                  <a:pt x="20445" y="5861"/>
                </a:cubicBezTo>
                <a:cubicBezTo>
                  <a:pt x="20469" y="5907"/>
                  <a:pt x="20472" y="5946"/>
                  <a:pt x="20463" y="5976"/>
                </a:cubicBezTo>
                <a:cubicBezTo>
                  <a:pt x="20459" y="5992"/>
                  <a:pt x="20451" y="6008"/>
                  <a:pt x="20437" y="6026"/>
                </a:cubicBezTo>
                <a:cubicBezTo>
                  <a:pt x="20430" y="6036"/>
                  <a:pt x="20422" y="6046"/>
                  <a:pt x="20411" y="6056"/>
                </a:cubicBezTo>
                <a:cubicBezTo>
                  <a:pt x="20407" y="6060"/>
                  <a:pt x="20403" y="6064"/>
                  <a:pt x="20399" y="6067"/>
                </a:cubicBezTo>
                <a:cubicBezTo>
                  <a:pt x="20386" y="6078"/>
                  <a:pt x="20373" y="6088"/>
                  <a:pt x="20360" y="6099"/>
                </a:cubicBezTo>
                <a:cubicBezTo>
                  <a:pt x="20095" y="6308"/>
                  <a:pt x="19847" y="6535"/>
                  <a:pt x="19620" y="6777"/>
                </a:cubicBezTo>
                <a:cubicBezTo>
                  <a:pt x="19165" y="7260"/>
                  <a:pt x="18791" y="7804"/>
                  <a:pt x="18518" y="8385"/>
                </a:cubicBezTo>
                <a:cubicBezTo>
                  <a:pt x="17966" y="9547"/>
                  <a:pt x="17830" y="10862"/>
                  <a:pt x="18148" y="12094"/>
                </a:cubicBezTo>
                <a:cubicBezTo>
                  <a:pt x="18460" y="13326"/>
                  <a:pt x="19211" y="14457"/>
                  <a:pt x="20241" y="15317"/>
                </a:cubicBezTo>
                <a:cubicBezTo>
                  <a:pt x="20296" y="15363"/>
                  <a:pt x="20351" y="15408"/>
                  <a:pt x="20406" y="15453"/>
                </a:cubicBezTo>
                <a:cubicBezTo>
                  <a:pt x="20424" y="15469"/>
                  <a:pt x="20433" y="15482"/>
                  <a:pt x="20440" y="15495"/>
                </a:cubicBezTo>
                <a:cubicBezTo>
                  <a:pt x="20451" y="15518"/>
                  <a:pt x="20457" y="15552"/>
                  <a:pt x="20440" y="15604"/>
                </a:cubicBezTo>
                <a:cubicBezTo>
                  <a:pt x="20424" y="15654"/>
                  <a:pt x="20383" y="15712"/>
                  <a:pt x="20336" y="15749"/>
                </a:cubicBezTo>
                <a:cubicBezTo>
                  <a:pt x="20287" y="15787"/>
                  <a:pt x="20242" y="15800"/>
                  <a:pt x="20216" y="15801"/>
                </a:cubicBezTo>
                <a:cubicBezTo>
                  <a:pt x="20209" y="15801"/>
                  <a:pt x="20160" y="15792"/>
                  <a:pt x="20160" y="15791"/>
                </a:cubicBezTo>
                <a:cubicBezTo>
                  <a:pt x="20156" y="15791"/>
                  <a:pt x="20001" y="15746"/>
                  <a:pt x="19916" y="15723"/>
                </a:cubicBezTo>
                <a:cubicBezTo>
                  <a:pt x="19745" y="15679"/>
                  <a:pt x="19572" y="15640"/>
                  <a:pt x="19398" y="15607"/>
                </a:cubicBezTo>
                <a:cubicBezTo>
                  <a:pt x="19050" y="15540"/>
                  <a:pt x="18696" y="15496"/>
                  <a:pt x="18340" y="15477"/>
                </a:cubicBezTo>
                <a:cubicBezTo>
                  <a:pt x="16917" y="15396"/>
                  <a:pt x="15466" y="15708"/>
                  <a:pt x="14247" y="16365"/>
                </a:cubicBezTo>
                <a:cubicBezTo>
                  <a:pt x="13022" y="17018"/>
                  <a:pt x="12047" y="18016"/>
                  <a:pt x="11472" y="19165"/>
                </a:cubicBezTo>
                <a:cubicBezTo>
                  <a:pt x="11327" y="19452"/>
                  <a:pt x="11207" y="19748"/>
                  <a:pt x="11111" y="20050"/>
                </a:cubicBezTo>
                <a:cubicBezTo>
                  <a:pt x="11087" y="20126"/>
                  <a:pt x="11065" y="20202"/>
                  <a:pt x="11044" y="20278"/>
                </a:cubicBezTo>
                <a:cubicBezTo>
                  <a:pt x="11024" y="20350"/>
                  <a:pt x="11000" y="20449"/>
                  <a:pt x="10990" y="20490"/>
                </a:cubicBezTo>
                <a:cubicBezTo>
                  <a:pt x="10982" y="20518"/>
                  <a:pt x="10965" y="20545"/>
                  <a:pt x="10918" y="20576"/>
                </a:cubicBezTo>
                <a:cubicBezTo>
                  <a:pt x="10873" y="20606"/>
                  <a:pt x="10802" y="20629"/>
                  <a:pt x="10738" y="20632"/>
                </a:cubicBezTo>
                <a:cubicBezTo>
                  <a:pt x="10672" y="20636"/>
                  <a:pt x="10624" y="20621"/>
                  <a:pt x="10602" y="20607"/>
                </a:cubicBezTo>
                <a:cubicBezTo>
                  <a:pt x="10581" y="20594"/>
                  <a:pt x="10560" y="20574"/>
                  <a:pt x="10543" y="20522"/>
                </a:cubicBezTo>
                <a:cubicBezTo>
                  <a:pt x="10543" y="20519"/>
                  <a:pt x="10537" y="20497"/>
                  <a:pt x="10535" y="20489"/>
                </a:cubicBezTo>
                <a:cubicBezTo>
                  <a:pt x="10531" y="20473"/>
                  <a:pt x="10527" y="20457"/>
                  <a:pt x="10524" y="20441"/>
                </a:cubicBezTo>
                <a:cubicBezTo>
                  <a:pt x="10514" y="20402"/>
                  <a:pt x="10505" y="20364"/>
                  <a:pt x="10496" y="20325"/>
                </a:cubicBezTo>
                <a:cubicBezTo>
                  <a:pt x="10477" y="20248"/>
                  <a:pt x="10455" y="20172"/>
                  <a:pt x="10433" y="20095"/>
                </a:cubicBezTo>
                <a:cubicBezTo>
                  <a:pt x="10071" y="18874"/>
                  <a:pt x="9269" y="17762"/>
                  <a:pt x="8178" y="16951"/>
                </a:cubicBezTo>
                <a:cubicBezTo>
                  <a:pt x="7091" y="16135"/>
                  <a:pt x="5713" y="15624"/>
                  <a:pt x="4292" y="15510"/>
                </a:cubicBezTo>
                <a:cubicBezTo>
                  <a:pt x="3582" y="15452"/>
                  <a:pt x="2863" y="15490"/>
                  <a:pt x="2166" y="15619"/>
                </a:cubicBezTo>
                <a:cubicBezTo>
                  <a:pt x="1991" y="15652"/>
                  <a:pt x="1818" y="15690"/>
                  <a:pt x="1647" y="15733"/>
                </a:cubicBezTo>
                <a:cubicBezTo>
                  <a:pt x="1604" y="15744"/>
                  <a:pt x="1562" y="15755"/>
                  <a:pt x="1519" y="15767"/>
                </a:cubicBezTo>
                <a:cubicBezTo>
                  <a:pt x="1385" y="15804"/>
                  <a:pt x="1250" y="15804"/>
                  <a:pt x="1168" y="15678"/>
                </a:cubicBezTo>
                <a:cubicBezTo>
                  <a:pt x="1062" y="15517"/>
                  <a:pt x="1174" y="15420"/>
                  <a:pt x="1197" y="15401"/>
                </a:cubicBezTo>
                <a:cubicBezTo>
                  <a:pt x="1229" y="15374"/>
                  <a:pt x="1262" y="15348"/>
                  <a:pt x="1294" y="15321"/>
                </a:cubicBezTo>
                <a:cubicBezTo>
                  <a:pt x="1552" y="15104"/>
                  <a:pt x="1793" y="14871"/>
                  <a:pt x="2012" y="14623"/>
                </a:cubicBezTo>
                <a:cubicBezTo>
                  <a:pt x="2450" y="14128"/>
                  <a:pt x="2805" y="13574"/>
                  <a:pt x="3058" y="12986"/>
                </a:cubicBezTo>
                <a:cubicBezTo>
                  <a:pt x="3570" y="11809"/>
                  <a:pt x="3690" y="10517"/>
                  <a:pt x="3374" y="9322"/>
                </a:cubicBezTo>
                <a:cubicBezTo>
                  <a:pt x="3218" y="8724"/>
                  <a:pt x="2955" y="8149"/>
                  <a:pt x="2595" y="7621"/>
                </a:cubicBezTo>
                <a:cubicBezTo>
                  <a:pt x="2236" y="7095"/>
                  <a:pt x="1772" y="6612"/>
                  <a:pt x="1237" y="6204"/>
                </a:cubicBezTo>
                <a:cubicBezTo>
                  <a:pt x="1179" y="6263"/>
                  <a:pt x="1121" y="6321"/>
                  <a:pt x="1062" y="6380"/>
                </a:cubicBezTo>
                <a:cubicBezTo>
                  <a:pt x="1004" y="6439"/>
                  <a:pt x="946" y="6498"/>
                  <a:pt x="888" y="6557"/>
                </a:cubicBezTo>
                <a:cubicBezTo>
                  <a:pt x="829" y="6615"/>
                  <a:pt x="771" y="6674"/>
                  <a:pt x="713" y="6733"/>
                </a:cubicBezTo>
                <a:cubicBezTo>
                  <a:pt x="655" y="6791"/>
                  <a:pt x="596" y="6850"/>
                  <a:pt x="538" y="6909"/>
                </a:cubicBezTo>
                <a:close/>
              </a:path>
            </a:pathLst>
          </a:custGeom>
          <a:solidFill>
            <a:srgbClr val="595959"/>
          </a:solidFill>
          <a:ln w="12700">
            <a:miter lim="400000"/>
          </a:ln>
        </p:spPr>
        <p:txBody>
          <a:bodyPr anchor="ctr"/>
          <a:p>
            <a:pPr algn="ctr"/>
            <a:endParaRPr>
              <a:latin typeface="微软雅黑" panose="020B0503020204020204" charset="-122"/>
              <a:ea typeface="微软雅黑" panose="020B0503020204020204" charset="-122"/>
            </a:endParaRPr>
          </a:p>
        </p:txBody>
      </p:sp>
      <p:sp>
        <p:nvSpPr>
          <p:cNvPr id="38" name="îŝḷîḓé-Freeform: Shape 8"/>
          <p:cNvSpPr/>
          <p:nvPr>
            <p:custDataLst>
              <p:tags r:id="rId2"/>
            </p:custDataLst>
          </p:nvPr>
        </p:nvSpPr>
        <p:spPr>
          <a:xfrm>
            <a:off x="6826689" y="3317901"/>
            <a:ext cx="780930" cy="780955"/>
          </a:xfrm>
          <a:custGeom>
            <a:avLst/>
            <a:gdLst/>
            <a:ahLst/>
            <a:cxnLst>
              <a:cxn ang="0">
                <a:pos x="wd2" y="hd2"/>
              </a:cxn>
              <a:cxn ang="5400000">
                <a:pos x="wd2" y="hd2"/>
              </a:cxn>
              <a:cxn ang="10800000">
                <a:pos x="wd2" y="hd2"/>
              </a:cxn>
              <a:cxn ang="16200000">
                <a:pos x="wd2" y="hd2"/>
              </a:cxn>
            </a:cxnLst>
            <a:rect l="0" t="0" r="r" b="b"/>
            <a:pathLst>
              <a:path w="19806" h="19806" extrusionOk="0">
                <a:moveTo>
                  <a:pt x="11898" y="19600"/>
                </a:moveTo>
                <a:cubicBezTo>
                  <a:pt x="6542" y="20703"/>
                  <a:pt x="1307" y="17254"/>
                  <a:pt x="205" y="11898"/>
                </a:cubicBezTo>
                <a:cubicBezTo>
                  <a:pt x="-897" y="6542"/>
                  <a:pt x="2551" y="1307"/>
                  <a:pt x="7908" y="205"/>
                </a:cubicBezTo>
                <a:cubicBezTo>
                  <a:pt x="13261" y="-897"/>
                  <a:pt x="18494" y="2548"/>
                  <a:pt x="19599" y="7899"/>
                </a:cubicBezTo>
                <a:cubicBezTo>
                  <a:pt x="19600" y="7902"/>
                  <a:pt x="19600" y="7905"/>
                  <a:pt x="19600" y="7907"/>
                </a:cubicBezTo>
                <a:cubicBezTo>
                  <a:pt x="20703" y="13263"/>
                  <a:pt x="17254" y="18499"/>
                  <a:pt x="11898" y="19600"/>
                </a:cubicBezTo>
                <a:close/>
              </a:path>
            </a:pathLst>
          </a:custGeom>
          <a:solidFill>
            <a:srgbClr val="0172B1"/>
          </a:solidFill>
          <a:ln w="12700" cap="flat">
            <a:noFill/>
            <a:miter lim="400000"/>
          </a:ln>
          <a:effectLst/>
        </p:spPr>
        <p:txBody>
          <a:bodyPr anchor="ctr"/>
          <a:p>
            <a:pPr algn="ctr"/>
            <a:endParaRPr>
              <a:latin typeface="微软雅黑" panose="020B0503020204020204" charset="-122"/>
              <a:ea typeface="微软雅黑" panose="020B0503020204020204" charset="-122"/>
            </a:endParaRPr>
          </a:p>
        </p:txBody>
      </p:sp>
      <p:sp>
        <p:nvSpPr>
          <p:cNvPr id="36" name="îŝḷîḓé-Freeform: Shape 11"/>
          <p:cNvSpPr/>
          <p:nvPr>
            <p:custDataLst>
              <p:tags r:id="rId3"/>
            </p:custDataLst>
          </p:nvPr>
        </p:nvSpPr>
        <p:spPr>
          <a:xfrm>
            <a:off x="6159403" y="4464886"/>
            <a:ext cx="780959" cy="780950"/>
          </a:xfrm>
          <a:custGeom>
            <a:avLst/>
            <a:gdLst/>
            <a:ahLst/>
            <a:cxnLst>
              <a:cxn ang="0">
                <a:pos x="wd2" y="hd2"/>
              </a:cxn>
              <a:cxn ang="5400000">
                <a:pos x="wd2" y="hd2"/>
              </a:cxn>
              <a:cxn ang="10800000">
                <a:pos x="wd2" y="hd2"/>
              </a:cxn>
              <a:cxn ang="16200000">
                <a:pos x="wd2" y="hd2"/>
              </a:cxn>
            </a:cxnLst>
            <a:rect l="0" t="0" r="r" b="b"/>
            <a:pathLst>
              <a:path w="19807" h="19806" extrusionOk="0">
                <a:moveTo>
                  <a:pt x="7908" y="205"/>
                </a:moveTo>
                <a:cubicBezTo>
                  <a:pt x="13264" y="-897"/>
                  <a:pt x="18500" y="2551"/>
                  <a:pt x="19602" y="7907"/>
                </a:cubicBezTo>
                <a:cubicBezTo>
                  <a:pt x="20703" y="13264"/>
                  <a:pt x="17254" y="18499"/>
                  <a:pt x="11899" y="19601"/>
                </a:cubicBezTo>
                <a:cubicBezTo>
                  <a:pt x="6545" y="20703"/>
                  <a:pt x="1312" y="17258"/>
                  <a:pt x="207" y="11907"/>
                </a:cubicBezTo>
                <a:cubicBezTo>
                  <a:pt x="206" y="11904"/>
                  <a:pt x="206" y="11901"/>
                  <a:pt x="205" y="11898"/>
                </a:cubicBezTo>
                <a:cubicBezTo>
                  <a:pt x="-897" y="6542"/>
                  <a:pt x="2552" y="1307"/>
                  <a:pt x="7908" y="205"/>
                </a:cubicBezTo>
                <a:close/>
              </a:path>
            </a:pathLst>
          </a:custGeom>
          <a:solidFill>
            <a:srgbClr val="0172B1"/>
          </a:solidFill>
          <a:ln w="12700" cap="flat">
            <a:noFill/>
            <a:miter lim="400000"/>
          </a:ln>
          <a:effectLst/>
        </p:spPr>
        <p:txBody>
          <a:bodyPr anchor="ctr"/>
          <a:p>
            <a:pPr algn="ctr"/>
            <a:endParaRPr>
              <a:latin typeface="微软雅黑" panose="020B0503020204020204" charset="-122"/>
              <a:ea typeface="微软雅黑" panose="020B0503020204020204" charset="-122"/>
            </a:endParaRPr>
          </a:p>
        </p:txBody>
      </p:sp>
      <p:sp>
        <p:nvSpPr>
          <p:cNvPr id="34" name="îŝḷîḓé-Freeform: Shape 20"/>
          <p:cNvSpPr/>
          <p:nvPr>
            <p:custDataLst>
              <p:tags r:id="rId4"/>
            </p:custDataLst>
          </p:nvPr>
        </p:nvSpPr>
        <p:spPr>
          <a:xfrm>
            <a:off x="4146230" y="3317906"/>
            <a:ext cx="780959" cy="780944"/>
          </a:xfrm>
          <a:custGeom>
            <a:avLst/>
            <a:gdLst/>
            <a:ahLst/>
            <a:cxnLst>
              <a:cxn ang="0">
                <a:pos x="wd2" y="hd2"/>
              </a:cxn>
              <a:cxn ang="5400000">
                <a:pos x="wd2" y="hd2"/>
              </a:cxn>
              <a:cxn ang="10800000">
                <a:pos x="wd2" y="hd2"/>
              </a:cxn>
              <a:cxn ang="16200000">
                <a:pos x="wd2" y="hd2"/>
              </a:cxn>
            </a:cxnLst>
            <a:rect l="0" t="0" r="r" b="b"/>
            <a:pathLst>
              <a:path w="19807" h="19807" extrusionOk="0">
                <a:moveTo>
                  <a:pt x="11898" y="19602"/>
                </a:moveTo>
                <a:cubicBezTo>
                  <a:pt x="6542" y="20704"/>
                  <a:pt x="1306" y="17256"/>
                  <a:pt x="204" y="11899"/>
                </a:cubicBezTo>
                <a:cubicBezTo>
                  <a:pt x="-897" y="6542"/>
                  <a:pt x="2552" y="1307"/>
                  <a:pt x="7907" y="205"/>
                </a:cubicBezTo>
                <a:cubicBezTo>
                  <a:pt x="13261" y="-896"/>
                  <a:pt x="18494" y="2549"/>
                  <a:pt x="19599" y="7900"/>
                </a:cubicBezTo>
                <a:cubicBezTo>
                  <a:pt x="19600" y="7903"/>
                  <a:pt x="19600" y="7905"/>
                  <a:pt x="19601" y="7908"/>
                </a:cubicBezTo>
                <a:cubicBezTo>
                  <a:pt x="20703" y="13264"/>
                  <a:pt x="17254" y="18500"/>
                  <a:pt x="11898" y="19602"/>
                </a:cubicBezTo>
                <a:close/>
              </a:path>
            </a:pathLst>
          </a:custGeom>
          <a:solidFill>
            <a:srgbClr val="0172B1"/>
          </a:solidFill>
          <a:ln w="12700" cap="flat">
            <a:noFill/>
            <a:miter lim="400000"/>
          </a:ln>
          <a:effectLst/>
        </p:spPr>
        <p:txBody>
          <a:bodyPr anchor="ctr"/>
          <a:p>
            <a:pPr algn="ctr"/>
            <a:endParaRPr>
              <a:latin typeface="微软雅黑" panose="020B0503020204020204" charset="-122"/>
              <a:ea typeface="微软雅黑" panose="020B0503020204020204" charset="-122"/>
            </a:endParaRPr>
          </a:p>
        </p:txBody>
      </p:sp>
      <p:sp>
        <p:nvSpPr>
          <p:cNvPr id="32" name="îŝḷîḓé-Freeform: Shape 5"/>
          <p:cNvSpPr/>
          <p:nvPr>
            <p:custDataLst>
              <p:tags r:id="rId5"/>
            </p:custDataLst>
          </p:nvPr>
        </p:nvSpPr>
        <p:spPr>
          <a:xfrm>
            <a:off x="6148091" y="2190660"/>
            <a:ext cx="780937" cy="780944"/>
          </a:xfrm>
          <a:custGeom>
            <a:avLst/>
            <a:gdLst/>
            <a:ahLst/>
            <a:cxnLst>
              <a:cxn ang="0">
                <a:pos x="wd2" y="hd2"/>
              </a:cxn>
              <a:cxn ang="5400000">
                <a:pos x="wd2" y="hd2"/>
              </a:cxn>
              <a:cxn ang="10800000">
                <a:pos x="wd2" y="hd2"/>
              </a:cxn>
              <a:cxn ang="16200000">
                <a:pos x="wd2" y="hd2"/>
              </a:cxn>
            </a:cxnLst>
            <a:rect l="0" t="0" r="r" b="b"/>
            <a:pathLst>
              <a:path w="19807" h="19807" extrusionOk="0">
                <a:moveTo>
                  <a:pt x="7907" y="205"/>
                </a:moveTo>
                <a:cubicBezTo>
                  <a:pt x="13264" y="-897"/>
                  <a:pt x="18498" y="2551"/>
                  <a:pt x="19601" y="7908"/>
                </a:cubicBezTo>
                <a:cubicBezTo>
                  <a:pt x="20703" y="13264"/>
                  <a:pt x="17254" y="18500"/>
                  <a:pt x="11898" y="19602"/>
                </a:cubicBezTo>
                <a:cubicBezTo>
                  <a:pt x="6545" y="20703"/>
                  <a:pt x="1312" y="17258"/>
                  <a:pt x="206" y="11907"/>
                </a:cubicBezTo>
                <a:cubicBezTo>
                  <a:pt x="206" y="11904"/>
                  <a:pt x="205" y="11901"/>
                  <a:pt x="204" y="11899"/>
                </a:cubicBezTo>
                <a:cubicBezTo>
                  <a:pt x="-897" y="6542"/>
                  <a:pt x="2551" y="1307"/>
                  <a:pt x="7907" y="205"/>
                </a:cubicBezTo>
                <a:close/>
              </a:path>
            </a:pathLst>
          </a:custGeom>
          <a:solidFill>
            <a:srgbClr val="0172B1"/>
          </a:solidFill>
          <a:ln w="12700" cap="flat">
            <a:noFill/>
            <a:miter lim="400000"/>
          </a:ln>
          <a:effectLst/>
        </p:spPr>
        <p:txBody>
          <a:bodyPr anchor="ctr"/>
          <a:p>
            <a:pPr algn="ctr"/>
            <a:endParaRPr>
              <a:latin typeface="微软雅黑" panose="020B0503020204020204" charset="-122"/>
              <a:ea typeface="微软雅黑" panose="020B0503020204020204" charset="-122"/>
            </a:endParaRPr>
          </a:p>
        </p:txBody>
      </p:sp>
      <p:sp>
        <p:nvSpPr>
          <p:cNvPr id="30" name="îŝḷîḓé-Freeform: Shape 14"/>
          <p:cNvSpPr/>
          <p:nvPr>
            <p:custDataLst>
              <p:tags r:id="rId6"/>
            </p:custDataLst>
          </p:nvPr>
        </p:nvSpPr>
        <p:spPr>
          <a:xfrm>
            <a:off x="4824827" y="4464889"/>
            <a:ext cx="780930" cy="780944"/>
          </a:xfrm>
          <a:custGeom>
            <a:avLst/>
            <a:gdLst/>
            <a:ahLst/>
            <a:cxnLst>
              <a:cxn ang="0">
                <a:pos x="wd2" y="hd2"/>
              </a:cxn>
              <a:cxn ang="5400000">
                <a:pos x="wd2" y="hd2"/>
              </a:cxn>
              <a:cxn ang="10800000">
                <a:pos x="wd2" y="hd2"/>
              </a:cxn>
              <a:cxn ang="16200000">
                <a:pos x="wd2" y="hd2"/>
              </a:cxn>
            </a:cxnLst>
            <a:rect l="0" t="0" r="r" b="b"/>
            <a:pathLst>
              <a:path w="19806" h="19807" extrusionOk="0">
                <a:moveTo>
                  <a:pt x="7908" y="205"/>
                </a:moveTo>
                <a:cubicBezTo>
                  <a:pt x="13264" y="-897"/>
                  <a:pt x="18499" y="2552"/>
                  <a:pt x="19601" y="7908"/>
                </a:cubicBezTo>
                <a:cubicBezTo>
                  <a:pt x="20703" y="13265"/>
                  <a:pt x="17255" y="18500"/>
                  <a:pt x="11899" y="19602"/>
                </a:cubicBezTo>
                <a:cubicBezTo>
                  <a:pt x="6545" y="20703"/>
                  <a:pt x="1313" y="17258"/>
                  <a:pt x="207" y="11907"/>
                </a:cubicBezTo>
                <a:cubicBezTo>
                  <a:pt x="207" y="11904"/>
                  <a:pt x="206" y="11901"/>
                  <a:pt x="206" y="11899"/>
                </a:cubicBezTo>
                <a:cubicBezTo>
                  <a:pt x="-897" y="6543"/>
                  <a:pt x="2552" y="1307"/>
                  <a:pt x="7908" y="205"/>
                </a:cubicBezTo>
                <a:close/>
              </a:path>
            </a:pathLst>
          </a:custGeom>
          <a:solidFill>
            <a:srgbClr val="0172B1"/>
          </a:solidFill>
          <a:ln w="12700" cap="flat">
            <a:noFill/>
            <a:miter lim="400000"/>
          </a:ln>
          <a:effectLst/>
        </p:spPr>
        <p:txBody>
          <a:bodyPr anchor="ctr"/>
          <a:p>
            <a:pPr algn="ctr"/>
            <a:endParaRPr>
              <a:latin typeface="微软雅黑" panose="020B0503020204020204" charset="-122"/>
              <a:ea typeface="微软雅黑" panose="020B0503020204020204" charset="-122"/>
            </a:endParaRPr>
          </a:p>
        </p:txBody>
      </p:sp>
      <p:sp>
        <p:nvSpPr>
          <p:cNvPr id="28" name="îŝḷîḓé-Freeform: Shape 17"/>
          <p:cNvSpPr/>
          <p:nvPr>
            <p:custDataLst>
              <p:tags r:id="rId7"/>
            </p:custDataLst>
          </p:nvPr>
        </p:nvSpPr>
        <p:spPr>
          <a:xfrm>
            <a:off x="4813519" y="2190650"/>
            <a:ext cx="780942" cy="780965"/>
          </a:xfrm>
          <a:custGeom>
            <a:avLst/>
            <a:gdLst/>
            <a:ahLst/>
            <a:cxnLst>
              <a:cxn ang="0">
                <a:pos x="wd2" y="hd2"/>
              </a:cxn>
              <a:cxn ang="5400000">
                <a:pos x="wd2" y="hd2"/>
              </a:cxn>
              <a:cxn ang="10800000">
                <a:pos x="wd2" y="hd2"/>
              </a:cxn>
              <a:cxn ang="16200000">
                <a:pos x="wd2" y="hd2"/>
              </a:cxn>
            </a:cxnLst>
            <a:rect l="0" t="0" r="r" b="b"/>
            <a:pathLst>
              <a:path w="19806" h="19807" extrusionOk="0">
                <a:moveTo>
                  <a:pt x="11898" y="19602"/>
                </a:moveTo>
                <a:cubicBezTo>
                  <a:pt x="6542" y="20703"/>
                  <a:pt x="1307" y="17255"/>
                  <a:pt x="205" y="11898"/>
                </a:cubicBezTo>
                <a:cubicBezTo>
                  <a:pt x="-897" y="6542"/>
                  <a:pt x="2552" y="1307"/>
                  <a:pt x="7908" y="205"/>
                </a:cubicBezTo>
                <a:cubicBezTo>
                  <a:pt x="13261" y="-897"/>
                  <a:pt x="18494" y="2548"/>
                  <a:pt x="19599" y="7899"/>
                </a:cubicBezTo>
                <a:cubicBezTo>
                  <a:pt x="19600" y="7902"/>
                  <a:pt x="19600" y="7904"/>
                  <a:pt x="19601" y="7908"/>
                </a:cubicBezTo>
                <a:cubicBezTo>
                  <a:pt x="20703" y="13264"/>
                  <a:pt x="17254" y="18500"/>
                  <a:pt x="11898" y="19602"/>
                </a:cubicBezTo>
                <a:close/>
              </a:path>
            </a:pathLst>
          </a:custGeom>
          <a:solidFill>
            <a:srgbClr val="0172B1"/>
          </a:solidFill>
          <a:ln w="12700" cap="flat">
            <a:noFill/>
            <a:miter lim="400000"/>
          </a:ln>
          <a:effectLst/>
        </p:spPr>
        <p:txBody>
          <a:bodyPr anchor="ctr"/>
          <a:p>
            <a:pPr algn="ctr"/>
            <a:endParaRPr>
              <a:latin typeface="微软雅黑" panose="020B0503020204020204" charset="-122"/>
              <a:ea typeface="微软雅黑" panose="020B0503020204020204" charset="-122"/>
            </a:endParaRPr>
          </a:p>
        </p:txBody>
      </p:sp>
      <p:sp>
        <p:nvSpPr>
          <p:cNvPr id="62" name="矩形 61"/>
          <p:cNvSpPr/>
          <p:nvPr>
            <p:custDataLst>
              <p:tags r:id="rId8"/>
            </p:custDataLst>
          </p:nvPr>
        </p:nvSpPr>
        <p:spPr>
          <a:xfrm>
            <a:off x="410846" y="2302752"/>
            <a:ext cx="3268980" cy="491490"/>
          </a:xfrm>
          <a:prstGeom prst="rect">
            <a:avLst/>
          </a:prstGeom>
        </p:spPr>
        <p:txBody>
          <a:bodyPr wrap="square">
            <a:spAutoFit/>
            <a:scene3d>
              <a:camera prst="orthographicFront"/>
              <a:lightRig rig="threePt" dir="t"/>
            </a:scene3d>
            <a:sp3d contourW="12700"/>
          </a:bodyPr>
          <a:p>
            <a:pPr algn="r">
              <a:lnSpc>
                <a:spcPct val="130000"/>
              </a:lnSpc>
            </a:pPr>
            <a:r>
              <a:rPr lang="zh-CN" altLang="en-US" sz="1000" smtClean="0">
                <a:solidFill>
                  <a:schemeClr val="tx1">
                    <a:lumMod val="75000"/>
                    <a:lumOff val="25000"/>
                  </a:schemeClr>
                </a:solidFill>
                <a:latin typeface="思源黑体 CN Normal" panose="020B0400000000000000" charset="-122"/>
                <a:ea typeface="思源黑体 CN Normal" panose="020B0400000000000000" charset="-122"/>
              </a:rPr>
              <a:t>Integrated visual algorithm library, diverse software functions, low development time and cost</a:t>
            </a:r>
            <a:endParaRPr lang="zh-CN" altLang="en-US" sz="1000" smtClean="0">
              <a:solidFill>
                <a:schemeClr val="tx1">
                  <a:lumMod val="75000"/>
                  <a:lumOff val="25000"/>
                </a:schemeClr>
              </a:solidFill>
              <a:latin typeface="思源黑体 CN Normal" panose="020B0400000000000000" charset="-122"/>
              <a:ea typeface="思源黑体 CN Normal" panose="020B0400000000000000" charset="-122"/>
            </a:endParaRPr>
          </a:p>
        </p:txBody>
      </p:sp>
      <p:sp>
        <p:nvSpPr>
          <p:cNvPr id="63" name="矩形 62"/>
          <p:cNvSpPr/>
          <p:nvPr>
            <p:custDataLst>
              <p:tags r:id="rId9"/>
            </p:custDataLst>
          </p:nvPr>
        </p:nvSpPr>
        <p:spPr>
          <a:xfrm>
            <a:off x="586740" y="1766570"/>
            <a:ext cx="3092450" cy="583565"/>
          </a:xfrm>
          <a:prstGeom prst="rect">
            <a:avLst/>
          </a:prstGeom>
        </p:spPr>
        <p:txBody>
          <a:bodyPr wrap="square">
            <a:spAutoFit/>
            <a:scene3d>
              <a:camera prst="orthographicFront"/>
              <a:lightRig rig="threePt" dir="t"/>
            </a:scene3d>
            <a:sp3d contourW="12700"/>
          </a:bodyPr>
          <a:p>
            <a:pPr algn="r">
              <a:lnSpc>
                <a:spcPct val="100000"/>
              </a:lnSpc>
            </a:pPr>
            <a:r>
              <a:rPr lang="zh-CN" altLang="en-US" sz="1600" smtClean="0">
                <a:latin typeface="思源黑体 CN Medium" panose="020B0600000000000000" charset="-122"/>
                <a:ea typeface="思源黑体 CN Medium" panose="020B0600000000000000" charset="-122"/>
              </a:rPr>
              <a:t>Resolve </a:t>
            </a:r>
            <a:r>
              <a:rPr lang="zh-CN" altLang="en-US" sz="1600" smtClean="0">
                <a:solidFill>
                  <a:srgbClr val="0172B1"/>
                </a:solidFill>
                <a:latin typeface="思源黑体 CN Medium" panose="020B0600000000000000" charset="-122"/>
                <a:ea typeface="思源黑体 CN Medium" panose="020B0600000000000000" charset="-122"/>
              </a:rPr>
              <a:t>high development time and cost</a:t>
            </a:r>
            <a:endParaRPr lang="zh-CN" altLang="en-US" sz="1600" smtClean="0">
              <a:solidFill>
                <a:srgbClr val="0172B1"/>
              </a:solidFill>
              <a:latin typeface="思源黑体 CN Medium" panose="020B0600000000000000" charset="-122"/>
              <a:ea typeface="思源黑体 CN Medium" panose="020B0600000000000000" charset="-122"/>
            </a:endParaRPr>
          </a:p>
        </p:txBody>
      </p:sp>
      <p:sp>
        <p:nvSpPr>
          <p:cNvPr id="64" name="矩形 63"/>
          <p:cNvSpPr/>
          <p:nvPr>
            <p:custDataLst>
              <p:tags r:id="rId10"/>
            </p:custDataLst>
          </p:nvPr>
        </p:nvSpPr>
        <p:spPr>
          <a:xfrm>
            <a:off x="8087360" y="2302510"/>
            <a:ext cx="3876675" cy="645160"/>
          </a:xfrm>
          <a:prstGeom prst="rect">
            <a:avLst/>
          </a:prstGeom>
        </p:spPr>
        <p:txBody>
          <a:bodyPr wrap="square">
            <a:spAutoFit/>
            <a:scene3d>
              <a:camera prst="orthographicFront"/>
              <a:lightRig rig="threePt" dir="t"/>
            </a:scene3d>
            <a:sp3d contourW="12700"/>
          </a:bodyPr>
          <a:p>
            <a:pPr algn="l">
              <a:lnSpc>
                <a:spcPct val="120000"/>
              </a:lnSpc>
            </a:pPr>
            <a:r>
              <a:rPr lang="zh-CN" altLang="en-US" sz="1000" smtClean="0">
                <a:solidFill>
                  <a:schemeClr val="tx1">
                    <a:lumMod val="75000"/>
                    <a:lumOff val="25000"/>
                  </a:schemeClr>
                </a:solidFill>
                <a:latin typeface="微软雅黑" panose="020B0503020204020204" charset="-122"/>
                <a:ea typeface="微软雅黑" panose="020B0503020204020204" charset="-122"/>
              </a:rPr>
              <a:t>Can be combined with AI algorithms to learn various types of false positive samples and continuously reduce them</a:t>
            </a:r>
            <a:endParaRPr lang="zh-CN" altLang="en-US" sz="1000" smtClean="0">
              <a:solidFill>
                <a:schemeClr val="tx1">
                  <a:lumMod val="75000"/>
                  <a:lumOff val="25000"/>
                </a:schemeClr>
              </a:solidFill>
              <a:latin typeface="微软雅黑" panose="020B0503020204020204" charset="-122"/>
              <a:ea typeface="微软雅黑" panose="020B0503020204020204" charset="-122"/>
            </a:endParaRPr>
          </a:p>
          <a:p>
            <a:pPr algn="l">
              <a:lnSpc>
                <a:spcPct val="120000"/>
              </a:lnSpc>
            </a:pPr>
            <a:r>
              <a:rPr lang="zh-CN" altLang="en-US" sz="1000" smtClean="0">
                <a:solidFill>
                  <a:schemeClr val="tx1">
                    <a:lumMod val="75000"/>
                    <a:lumOff val="25000"/>
                  </a:schemeClr>
                </a:solidFill>
                <a:latin typeface="微软雅黑" panose="020B0503020204020204" charset="-122"/>
                <a:ea typeface="微软雅黑" panose="020B0503020204020204" charset="-122"/>
              </a:rPr>
              <a:t>Low false alarm rate</a:t>
            </a:r>
            <a:endParaRPr lang="zh-CN" altLang="en-US" sz="1000" smtClean="0">
              <a:solidFill>
                <a:schemeClr val="tx1">
                  <a:lumMod val="75000"/>
                  <a:lumOff val="25000"/>
                </a:schemeClr>
              </a:solidFill>
              <a:latin typeface="微软雅黑" panose="020B0503020204020204" charset="-122"/>
              <a:ea typeface="微软雅黑" panose="020B0503020204020204" charset="-122"/>
            </a:endParaRPr>
          </a:p>
        </p:txBody>
      </p:sp>
      <p:sp>
        <p:nvSpPr>
          <p:cNvPr id="65" name="矩形 64"/>
          <p:cNvSpPr/>
          <p:nvPr>
            <p:custDataLst>
              <p:tags r:id="rId11"/>
            </p:custDataLst>
          </p:nvPr>
        </p:nvSpPr>
        <p:spPr>
          <a:xfrm>
            <a:off x="8063230" y="1766570"/>
            <a:ext cx="3686810" cy="583565"/>
          </a:xfrm>
          <a:prstGeom prst="rect">
            <a:avLst/>
          </a:prstGeom>
        </p:spPr>
        <p:txBody>
          <a:bodyPr wrap="square">
            <a:spAutoFit/>
            <a:scene3d>
              <a:camera prst="orthographicFront"/>
              <a:lightRig rig="threePt" dir="t"/>
            </a:scene3d>
            <a:sp3d contourW="12700"/>
          </a:bodyPr>
          <a:p>
            <a:pPr>
              <a:lnSpc>
                <a:spcPct val="100000"/>
              </a:lnSpc>
            </a:pPr>
            <a:r>
              <a:rPr lang="zh-CN" altLang="en-US" sz="1600" smtClean="0">
                <a:latin typeface="思源黑体 CN Medium" panose="020B0600000000000000" charset="-122"/>
                <a:ea typeface="思源黑体 CN Medium" panose="020B0600000000000000" charset="-122"/>
              </a:rPr>
              <a:t>Resolve </a:t>
            </a:r>
            <a:r>
              <a:rPr lang="zh-CN" altLang="en-US" sz="1600" smtClean="0">
                <a:solidFill>
                  <a:srgbClr val="0172B1"/>
                </a:solidFill>
                <a:latin typeface="思源黑体 CN Medium" panose="020B0600000000000000" charset="-122"/>
                <a:ea typeface="思源黑体 CN Medium" panose="020B0600000000000000" charset="-122"/>
              </a:rPr>
              <a:t>multiple system vulnerabilities</a:t>
            </a:r>
            <a:endParaRPr lang="zh-CN" altLang="en-US" sz="1600" smtClean="0">
              <a:solidFill>
                <a:srgbClr val="0172B1"/>
              </a:solidFill>
              <a:latin typeface="思源黑体 CN Medium" panose="020B0600000000000000" charset="-122"/>
              <a:ea typeface="思源黑体 CN Medium" panose="020B0600000000000000" charset="-122"/>
            </a:endParaRPr>
          </a:p>
        </p:txBody>
      </p:sp>
      <p:sp>
        <p:nvSpPr>
          <p:cNvPr id="66" name="矩形 65"/>
          <p:cNvSpPr/>
          <p:nvPr>
            <p:custDataLst>
              <p:tags r:id="rId12"/>
            </p:custDataLst>
          </p:nvPr>
        </p:nvSpPr>
        <p:spPr>
          <a:xfrm>
            <a:off x="410846" y="3639487"/>
            <a:ext cx="3268980" cy="491490"/>
          </a:xfrm>
          <a:prstGeom prst="rect">
            <a:avLst/>
          </a:prstGeom>
        </p:spPr>
        <p:txBody>
          <a:bodyPr wrap="square">
            <a:spAutoFit/>
            <a:scene3d>
              <a:camera prst="orthographicFront"/>
              <a:lightRig rig="threePt" dir="t"/>
            </a:scene3d>
            <a:sp3d contourW="12700"/>
          </a:bodyPr>
          <a:p>
            <a:pPr algn="r">
              <a:lnSpc>
                <a:spcPct val="130000"/>
              </a:lnSpc>
            </a:pPr>
            <a:r>
              <a:rPr lang="zh-CN" altLang="en-US" sz="1000" smtClean="0">
                <a:solidFill>
                  <a:schemeClr val="tx1">
                    <a:lumMod val="75000"/>
                    <a:lumOff val="25000"/>
                  </a:schemeClr>
                </a:solidFill>
                <a:latin typeface="微软雅黑" panose="020B0503020204020204" charset="-122"/>
                <a:ea typeface="微软雅黑" panose="020B0503020204020204" charset="-122"/>
              </a:rPr>
              <a:t>Unified software version, applicable to 90% of visual inspection needs on the market</a:t>
            </a:r>
            <a:endParaRPr lang="zh-CN" altLang="en-US" sz="1000" smtClean="0">
              <a:solidFill>
                <a:schemeClr val="tx1">
                  <a:lumMod val="75000"/>
                  <a:lumOff val="25000"/>
                </a:schemeClr>
              </a:solidFill>
              <a:latin typeface="微软雅黑" panose="020B0503020204020204" charset="-122"/>
              <a:ea typeface="微软雅黑" panose="020B0503020204020204" charset="-122"/>
            </a:endParaRPr>
          </a:p>
        </p:txBody>
      </p:sp>
      <p:sp>
        <p:nvSpPr>
          <p:cNvPr id="67" name="矩形 66"/>
          <p:cNvSpPr/>
          <p:nvPr>
            <p:custDataLst>
              <p:tags r:id="rId13"/>
            </p:custDataLst>
          </p:nvPr>
        </p:nvSpPr>
        <p:spPr>
          <a:xfrm>
            <a:off x="347345" y="3284220"/>
            <a:ext cx="3332480" cy="386080"/>
          </a:xfrm>
          <a:prstGeom prst="rect">
            <a:avLst/>
          </a:prstGeom>
        </p:spPr>
        <p:txBody>
          <a:bodyPr wrap="square">
            <a:spAutoFit/>
            <a:scene3d>
              <a:camera prst="orthographicFront"/>
              <a:lightRig rig="threePt" dir="t"/>
            </a:scene3d>
            <a:sp3d contourW="12700"/>
          </a:bodyPr>
          <a:p>
            <a:pPr algn="r">
              <a:lnSpc>
                <a:spcPct val="120000"/>
              </a:lnSpc>
            </a:pPr>
            <a:r>
              <a:rPr lang="zh-CN" altLang="en-US" sz="1600" smtClean="0">
                <a:latin typeface="思源黑体 CN Medium" panose="020B0600000000000000" charset="-122"/>
                <a:ea typeface="思源黑体 CN Medium" panose="020B0600000000000000" charset="-122"/>
              </a:rPr>
              <a:t>Resolve </a:t>
            </a:r>
            <a:r>
              <a:rPr lang="zh-CN" altLang="en-US" sz="1600" smtClean="0">
                <a:solidFill>
                  <a:srgbClr val="0172B1"/>
                </a:solidFill>
                <a:latin typeface="思源黑体 CN Medium" panose="020B0600000000000000" charset="-122"/>
                <a:ea typeface="思源黑体 CN Medium" panose="020B0600000000000000" charset="-122"/>
              </a:rPr>
              <a:t>version</a:t>
            </a:r>
            <a:r>
              <a:rPr lang="en-US" altLang="zh-CN" sz="1600" smtClean="0">
                <a:solidFill>
                  <a:srgbClr val="0172B1"/>
                </a:solidFill>
                <a:latin typeface="思源黑体 CN Medium" panose="020B0600000000000000" charset="-122"/>
                <a:ea typeface="思源黑体 CN Medium" panose="020B0600000000000000" charset="-122"/>
              </a:rPr>
              <a:t> </a:t>
            </a:r>
            <a:r>
              <a:rPr lang="zh-CN" altLang="en-US" sz="1600" smtClean="0">
                <a:solidFill>
                  <a:srgbClr val="0172B1"/>
                </a:solidFill>
                <a:latin typeface="思源黑体 CN Medium" panose="020B0600000000000000" charset="-122"/>
                <a:ea typeface="思源黑体 CN Medium" panose="020B0600000000000000" charset="-122"/>
              </a:rPr>
              <a:t>fragmentation</a:t>
            </a:r>
            <a:endParaRPr lang="zh-CN" altLang="en-US" sz="1600" smtClean="0">
              <a:solidFill>
                <a:srgbClr val="0172B1"/>
              </a:solidFill>
              <a:latin typeface="思源黑体 CN Medium" panose="020B0600000000000000" charset="-122"/>
              <a:ea typeface="思源黑体 CN Medium" panose="020B0600000000000000" charset="-122"/>
            </a:endParaRPr>
          </a:p>
        </p:txBody>
      </p:sp>
      <p:sp>
        <p:nvSpPr>
          <p:cNvPr id="68" name="矩形 67"/>
          <p:cNvSpPr/>
          <p:nvPr>
            <p:custDataLst>
              <p:tags r:id="rId14"/>
            </p:custDataLst>
          </p:nvPr>
        </p:nvSpPr>
        <p:spPr>
          <a:xfrm>
            <a:off x="8087360" y="3639185"/>
            <a:ext cx="3822065" cy="783590"/>
          </a:xfrm>
          <a:prstGeom prst="rect">
            <a:avLst/>
          </a:prstGeom>
        </p:spPr>
        <p:txBody>
          <a:bodyPr wrap="square">
            <a:spAutoFit/>
            <a:scene3d>
              <a:camera prst="orthographicFront"/>
              <a:lightRig rig="threePt" dir="t"/>
            </a:scene3d>
            <a:sp3d contourW="12700"/>
          </a:bodyPr>
          <a:p>
            <a:pPr>
              <a:lnSpc>
                <a:spcPct val="150000"/>
              </a:lnSpc>
            </a:pPr>
            <a:r>
              <a:rPr lang="zh-CN" altLang="en-US" sz="1000" smtClean="0">
                <a:solidFill>
                  <a:schemeClr val="tx1">
                    <a:lumMod val="75000"/>
                    <a:lumOff val="25000"/>
                  </a:schemeClr>
                </a:solidFill>
                <a:latin typeface="微软雅黑" panose="020B0503020204020204" charset="-122"/>
                <a:ea typeface="微软雅黑" panose="020B0503020204020204" charset="-122"/>
                <a:sym typeface="+mn-ea"/>
              </a:rPr>
              <a:t>Can be combined with AI algorithms to learn various types of false positive samples and continuously reduce false positive rates</a:t>
            </a:r>
            <a:endParaRPr lang="zh-CN" altLang="en-US" sz="1000" smtClean="0">
              <a:solidFill>
                <a:schemeClr val="tx1">
                  <a:lumMod val="75000"/>
                  <a:lumOff val="25000"/>
                </a:schemeClr>
              </a:solidFill>
              <a:latin typeface="微软雅黑" panose="020B0503020204020204" charset="-122"/>
              <a:ea typeface="微软雅黑" panose="020B0503020204020204" charset="-122"/>
              <a:sym typeface="+mn-ea"/>
            </a:endParaRPr>
          </a:p>
        </p:txBody>
      </p:sp>
      <p:sp>
        <p:nvSpPr>
          <p:cNvPr id="69" name="矩形 68"/>
          <p:cNvSpPr/>
          <p:nvPr>
            <p:custDataLst>
              <p:tags r:id="rId15"/>
            </p:custDataLst>
          </p:nvPr>
        </p:nvSpPr>
        <p:spPr>
          <a:xfrm>
            <a:off x="8063230" y="3027045"/>
            <a:ext cx="3890645" cy="583565"/>
          </a:xfrm>
          <a:prstGeom prst="rect">
            <a:avLst/>
          </a:prstGeom>
        </p:spPr>
        <p:txBody>
          <a:bodyPr wrap="square">
            <a:spAutoFit/>
            <a:scene3d>
              <a:camera prst="orthographicFront"/>
              <a:lightRig rig="threePt" dir="t"/>
            </a:scene3d>
            <a:sp3d contourW="12700"/>
          </a:bodyPr>
          <a:p>
            <a:pPr>
              <a:lnSpc>
                <a:spcPct val="100000"/>
              </a:lnSpc>
            </a:pPr>
            <a:r>
              <a:rPr lang="zh-CN" altLang="en-US" sz="1600" smtClean="0">
                <a:latin typeface="思源黑体 CN Medium" panose="020B0600000000000000" charset="-122"/>
                <a:ea typeface="思源黑体 CN Medium" panose="020B0600000000000000" charset="-122"/>
                <a:sym typeface="+mn-ea"/>
              </a:rPr>
              <a:t>Resolve</a:t>
            </a:r>
            <a:r>
              <a:rPr lang="zh-CN" altLang="en-US" sz="1600" smtClean="0">
                <a:solidFill>
                  <a:srgbClr val="0172B1"/>
                </a:solidFill>
                <a:latin typeface="思源黑体 CN Medium" panose="020B0600000000000000" charset="-122"/>
                <a:ea typeface="思源黑体 CN Medium" panose="020B0600000000000000" charset="-122"/>
              </a:rPr>
              <a:t> the problem of low detection accuracy and easy false detection</a:t>
            </a:r>
            <a:endParaRPr lang="zh-CN" altLang="en-US" sz="1600" smtClean="0">
              <a:solidFill>
                <a:srgbClr val="0172B1"/>
              </a:solidFill>
              <a:latin typeface="思源黑体 CN Medium" panose="020B0600000000000000" charset="-122"/>
              <a:ea typeface="思源黑体 CN Medium" panose="020B0600000000000000" charset="-122"/>
            </a:endParaRPr>
          </a:p>
        </p:txBody>
      </p:sp>
      <p:sp>
        <p:nvSpPr>
          <p:cNvPr id="70" name="矩形 69"/>
          <p:cNvSpPr/>
          <p:nvPr>
            <p:custDataLst>
              <p:tags r:id="rId16"/>
            </p:custDataLst>
          </p:nvPr>
        </p:nvSpPr>
        <p:spPr>
          <a:xfrm>
            <a:off x="410846" y="5023848"/>
            <a:ext cx="3268980" cy="491490"/>
          </a:xfrm>
          <a:prstGeom prst="rect">
            <a:avLst/>
          </a:prstGeom>
        </p:spPr>
        <p:txBody>
          <a:bodyPr wrap="square">
            <a:spAutoFit/>
            <a:scene3d>
              <a:camera prst="orthographicFront"/>
              <a:lightRig rig="threePt" dir="t"/>
            </a:scene3d>
            <a:sp3d contourW="12700"/>
          </a:bodyPr>
          <a:p>
            <a:pPr algn="r">
              <a:lnSpc>
                <a:spcPct val="130000"/>
              </a:lnSpc>
            </a:pPr>
            <a:r>
              <a:rPr lang="zh-CN" altLang="en-US" sz="1000" smtClean="0">
                <a:solidFill>
                  <a:schemeClr val="tx1">
                    <a:lumMod val="75000"/>
                    <a:lumOff val="25000"/>
                  </a:schemeClr>
                </a:solidFill>
                <a:latin typeface="微软雅黑" panose="020B0503020204020204" charset="-122"/>
                <a:ea typeface="微软雅黑" panose="020B0503020204020204" charset="-122"/>
              </a:rPr>
              <a:t>Summarize user operating habits and make the operation more user-friendly</a:t>
            </a:r>
            <a:endParaRPr lang="zh-CN" altLang="en-US" sz="1000" smtClean="0">
              <a:solidFill>
                <a:schemeClr val="tx1">
                  <a:lumMod val="75000"/>
                  <a:lumOff val="25000"/>
                </a:schemeClr>
              </a:solidFill>
              <a:latin typeface="微软雅黑" panose="020B0503020204020204" charset="-122"/>
              <a:ea typeface="微软雅黑" panose="020B0503020204020204" charset="-122"/>
            </a:endParaRPr>
          </a:p>
        </p:txBody>
      </p:sp>
      <p:sp>
        <p:nvSpPr>
          <p:cNvPr id="71" name="矩形 70"/>
          <p:cNvSpPr/>
          <p:nvPr>
            <p:custDataLst>
              <p:tags r:id="rId17"/>
            </p:custDataLst>
          </p:nvPr>
        </p:nvSpPr>
        <p:spPr>
          <a:xfrm>
            <a:off x="208915" y="4544695"/>
            <a:ext cx="3470910" cy="583565"/>
          </a:xfrm>
          <a:prstGeom prst="rect">
            <a:avLst/>
          </a:prstGeom>
        </p:spPr>
        <p:txBody>
          <a:bodyPr wrap="square">
            <a:spAutoFit/>
            <a:scene3d>
              <a:camera prst="orthographicFront"/>
              <a:lightRig rig="threePt" dir="t"/>
            </a:scene3d>
            <a:sp3d contourW="12700"/>
          </a:bodyPr>
          <a:p>
            <a:pPr algn="r">
              <a:lnSpc>
                <a:spcPct val="100000"/>
              </a:lnSpc>
            </a:pPr>
            <a:r>
              <a:rPr lang="zh-CN" altLang="en-US" sz="1600" smtClean="0">
                <a:latin typeface="思源黑体 CN Medium" panose="020B0600000000000000" charset="-122"/>
                <a:ea typeface="思源黑体 CN Medium" panose="020B0600000000000000" charset="-122"/>
              </a:rPr>
              <a:t>Resolve</a:t>
            </a:r>
            <a:r>
              <a:rPr lang="zh-CN" altLang="en-US" sz="1600" smtClean="0">
                <a:solidFill>
                  <a:srgbClr val="0172B1"/>
                </a:solidFill>
                <a:latin typeface="思源黑体 CN Medium" panose="020B0600000000000000" charset="-122"/>
                <a:ea typeface="思源黑体 CN Medium" panose="020B0600000000000000" charset="-122"/>
              </a:rPr>
              <a:t> inconsistent operation methods</a:t>
            </a:r>
            <a:endParaRPr lang="zh-CN" altLang="en-US" sz="1600" smtClean="0">
              <a:solidFill>
                <a:srgbClr val="0172B1"/>
              </a:solidFill>
              <a:latin typeface="思源黑体 CN Medium" panose="020B0600000000000000" charset="-122"/>
              <a:ea typeface="思源黑体 CN Medium" panose="020B0600000000000000" charset="-122"/>
            </a:endParaRPr>
          </a:p>
        </p:txBody>
      </p:sp>
      <p:sp>
        <p:nvSpPr>
          <p:cNvPr id="72" name="矩形 71"/>
          <p:cNvSpPr/>
          <p:nvPr>
            <p:custDataLst>
              <p:tags r:id="rId18"/>
            </p:custDataLst>
          </p:nvPr>
        </p:nvSpPr>
        <p:spPr>
          <a:xfrm>
            <a:off x="8087360" y="4976495"/>
            <a:ext cx="3662680" cy="691515"/>
          </a:xfrm>
          <a:prstGeom prst="rect">
            <a:avLst/>
          </a:prstGeom>
        </p:spPr>
        <p:txBody>
          <a:bodyPr wrap="square">
            <a:spAutoFit/>
            <a:scene3d>
              <a:camera prst="orthographicFront"/>
              <a:lightRig rig="threePt" dir="t"/>
            </a:scene3d>
            <a:sp3d contourW="12700"/>
          </a:bodyPr>
          <a:p>
            <a:pPr algn="l">
              <a:lnSpc>
                <a:spcPct val="130000"/>
              </a:lnSpc>
            </a:pPr>
            <a:r>
              <a:rPr lang="zh-CN" altLang="en-US" sz="1000" smtClean="0">
                <a:solidFill>
                  <a:schemeClr val="tx1">
                    <a:lumMod val="75000"/>
                    <a:lumOff val="25000"/>
                  </a:schemeClr>
                </a:solidFill>
                <a:latin typeface="微软雅黑" panose="020B0503020204020204" charset="-122"/>
                <a:ea typeface="微软雅黑" panose="020B0503020204020204" charset="-122"/>
              </a:rPr>
              <a:t>The operation interface is decentralized and simplified, allowing users to set and modify visual inspection schemes on their own</a:t>
            </a:r>
            <a:endParaRPr lang="zh-CN" altLang="en-US" sz="1000" smtClean="0">
              <a:solidFill>
                <a:schemeClr val="tx1">
                  <a:lumMod val="75000"/>
                  <a:lumOff val="25000"/>
                </a:schemeClr>
              </a:solidFill>
              <a:latin typeface="微软雅黑" panose="020B0503020204020204" charset="-122"/>
              <a:ea typeface="微软雅黑" panose="020B0503020204020204" charset="-122"/>
            </a:endParaRPr>
          </a:p>
        </p:txBody>
      </p:sp>
      <p:sp>
        <p:nvSpPr>
          <p:cNvPr id="73" name="矩形 72"/>
          <p:cNvSpPr/>
          <p:nvPr>
            <p:custDataLst>
              <p:tags r:id="rId19"/>
            </p:custDataLst>
          </p:nvPr>
        </p:nvSpPr>
        <p:spPr>
          <a:xfrm>
            <a:off x="8063230" y="4544695"/>
            <a:ext cx="4333240" cy="521970"/>
          </a:xfrm>
          <a:prstGeom prst="rect">
            <a:avLst/>
          </a:prstGeom>
        </p:spPr>
        <p:txBody>
          <a:bodyPr wrap="square">
            <a:spAutoFit/>
            <a:scene3d>
              <a:camera prst="orthographicFront"/>
              <a:lightRig rig="threePt" dir="t"/>
            </a:scene3d>
            <a:sp3d contourW="12700"/>
          </a:bodyPr>
          <a:p>
            <a:pPr>
              <a:lnSpc>
                <a:spcPct val="100000"/>
              </a:lnSpc>
            </a:pPr>
            <a:r>
              <a:rPr lang="zh-CN" altLang="en-US" sz="1400" smtClean="0">
                <a:latin typeface="思源黑体 CN Medium" panose="020B0600000000000000" charset="-122"/>
                <a:ea typeface="思源黑体 CN Medium" panose="020B0600000000000000" charset="-122"/>
                <a:sym typeface="+mn-ea"/>
              </a:rPr>
              <a:t>Resolve</a:t>
            </a:r>
            <a:r>
              <a:rPr lang="zh-CN" altLang="en-US" sz="1400" smtClean="0">
                <a:solidFill>
                  <a:srgbClr val="0172B1"/>
                </a:solidFill>
                <a:latin typeface="思源黑体 CN Medium" panose="020B0600000000000000" charset="-122"/>
                <a:ea typeface="思源黑体 CN Medium" panose="020B0600000000000000" charset="-122"/>
              </a:rPr>
              <a:t> the requirement for professional personnel to set up testing engineering</a:t>
            </a:r>
            <a:endParaRPr lang="zh-CN" altLang="en-US" sz="1400" smtClean="0">
              <a:solidFill>
                <a:srgbClr val="0172B1"/>
              </a:solidFill>
              <a:latin typeface="思源黑体 CN Medium" panose="020B0600000000000000" charset="-122"/>
              <a:ea typeface="思源黑体 CN Medium" panose="020B0600000000000000" charset="-122"/>
            </a:endParaRPr>
          </a:p>
        </p:txBody>
      </p:sp>
      <p:pic>
        <p:nvPicPr>
          <p:cNvPr id="5" name="图片 4" descr="齿轮"/>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971263" y="2348405"/>
            <a:ext cx="465455" cy="465455"/>
          </a:xfrm>
          <a:prstGeom prst="rect">
            <a:avLst/>
          </a:prstGeom>
        </p:spPr>
      </p:pic>
      <p:pic>
        <p:nvPicPr>
          <p:cNvPr id="9" name="图片 8" descr="版本管理"/>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307840" y="3436620"/>
            <a:ext cx="543560" cy="543560"/>
          </a:xfrm>
          <a:prstGeom prst="rect">
            <a:avLst/>
          </a:prstGeom>
        </p:spPr>
      </p:pic>
      <p:pic>
        <p:nvPicPr>
          <p:cNvPr id="10" name="图片 9" descr="电脑显示器文件"/>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971415" y="4620895"/>
            <a:ext cx="476885" cy="476885"/>
          </a:xfrm>
          <a:prstGeom prst="rect">
            <a:avLst/>
          </a:prstGeom>
        </p:spPr>
      </p:pic>
      <p:pic>
        <p:nvPicPr>
          <p:cNvPr id="13" name="图片 12" descr="文件程序算法"/>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280785" y="2333625"/>
            <a:ext cx="515620" cy="515620"/>
          </a:xfrm>
          <a:prstGeom prst="rect">
            <a:avLst/>
          </a:prstGeom>
        </p:spPr>
      </p:pic>
      <p:pic>
        <p:nvPicPr>
          <p:cNvPr id="14" name="图片 13" descr="产品模型"/>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6978650" y="3427095"/>
            <a:ext cx="495300" cy="495300"/>
          </a:xfrm>
          <a:prstGeom prst="rect">
            <a:avLst/>
          </a:prstGeom>
        </p:spPr>
      </p:pic>
      <p:pic>
        <p:nvPicPr>
          <p:cNvPr id="15" name="图片 14" descr="应用程序点击"/>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6348730" y="4639945"/>
            <a:ext cx="457200" cy="4572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 name="圆角矩形 117"/>
          <p:cNvSpPr/>
          <p:nvPr>
            <p:custDataLst>
              <p:tags r:id="rId1"/>
            </p:custDataLst>
          </p:nvPr>
        </p:nvSpPr>
        <p:spPr>
          <a:xfrm>
            <a:off x="5037455" y="3542665"/>
            <a:ext cx="2118360" cy="524510"/>
          </a:xfrm>
          <a:prstGeom prst="roundRect">
            <a:avLst>
              <a:gd name="adj" fmla="val 5000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p>
            <a:pPr algn="ctr"/>
            <a:r>
              <a:rPr lang="en-US" altLang="zh-CN" sz="2000">
                <a:latin typeface="思源黑体 CN Medium" panose="020B0600000000000000" charset="-122"/>
                <a:ea typeface="思源黑体 CN Medium" panose="020B0600000000000000" charset="-122"/>
              </a:rPr>
              <a:t>part 3</a:t>
            </a:r>
            <a:endParaRPr lang="en-US" altLang="zh-CN" sz="2000">
              <a:latin typeface="思源黑体 CN Medium" panose="020B0600000000000000" charset="-122"/>
              <a:ea typeface="思源黑体 CN Medium" panose="020B0600000000000000" charset="-122"/>
            </a:endParaRPr>
          </a:p>
        </p:txBody>
      </p:sp>
      <p:sp>
        <p:nvSpPr>
          <p:cNvPr id="2" name="文本框 1"/>
          <p:cNvSpPr txBox="1"/>
          <p:nvPr>
            <p:custDataLst>
              <p:tags r:id="rId2"/>
            </p:custDataLst>
          </p:nvPr>
        </p:nvSpPr>
        <p:spPr>
          <a:xfrm>
            <a:off x="1038225" y="1485900"/>
            <a:ext cx="10107295" cy="1938020"/>
          </a:xfrm>
          <a:prstGeom prst="rect">
            <a:avLst/>
          </a:prstGeom>
          <a:noFill/>
        </p:spPr>
        <p:txBody>
          <a:bodyPr wrap="square" rtlCol="0">
            <a:spAutoFit/>
          </a:bodyPr>
          <a:p>
            <a:pPr algn="ctr"/>
            <a:r>
              <a:rPr lang="zh-CN" altLang="en-US" sz="6000">
                <a:solidFill>
                  <a:srgbClr val="404040"/>
                </a:solidFill>
                <a:latin typeface="思源黑体 CN Medium" panose="020B0600000000000000" charset="-122"/>
                <a:ea typeface="思源黑体 CN Medium" panose="020B0600000000000000" charset="-122"/>
              </a:rPr>
              <a:t>Reasonable application of algorithms</a:t>
            </a:r>
            <a:endParaRPr lang="zh-CN" altLang="en-US" sz="6000">
              <a:solidFill>
                <a:srgbClr val="404040"/>
              </a:solidFill>
              <a:latin typeface="思源黑体 CN Medium" panose="020B0600000000000000" charset="-122"/>
              <a:ea typeface="思源黑体 CN Medium" panose="020B0600000000000000"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1"/>
          <p:cNvSpPr txBox="1">
            <a:spLocks noChangeArrowheads="1"/>
          </p:cNvSpPr>
          <p:nvPr>
            <p:custDataLst>
              <p:tags r:id="rId1"/>
            </p:custDataLst>
          </p:nvPr>
        </p:nvSpPr>
        <p:spPr bwMode="auto">
          <a:xfrm>
            <a:off x="820420" y="1594485"/>
            <a:ext cx="1086802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just">
              <a:lnSpc>
                <a:spcPct val="130000"/>
              </a:lnSpc>
              <a:spcBef>
                <a:spcPct val="20000"/>
              </a:spcBef>
            </a:pPr>
            <a:r>
              <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rPr>
              <a:t>Fuzzy processing, Canny, closed operation, contrast, erosion, interference control, median filtering, grayscale stretching, Gaussian filtering, open operation, binarization, brightness correction, line defect extraction, speckle filtering, local thresholding, ROBERTS, PREWITT, etc. belong to median filtering, while Gaussian filtering belongs to low-pass filtering. The edges, jumping parts, and granular noise of an image represent the high-frequency components of the image signal, while the large background area represents the low-frequency signal of the image signal. Filtering out its high-frequency parts can remove the noise.</a:t>
            </a:r>
            <a:endParaRPr lang="zh-CN" altLang="en-US" sz="1200">
              <a:solidFill>
                <a:srgbClr val="404040"/>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63" name="组合 62"/>
          <p:cNvGrpSpPr/>
          <p:nvPr/>
        </p:nvGrpSpPr>
        <p:grpSpPr>
          <a:xfrm>
            <a:off x="820420" y="2882900"/>
            <a:ext cx="4442460" cy="1036320"/>
            <a:chOff x="10324" y="2485"/>
            <a:chExt cx="6996" cy="1632"/>
          </a:xfrm>
        </p:grpSpPr>
        <p:sp>
          <p:nvSpPr>
            <p:cNvPr id="33" name="1"/>
            <p:cNvSpPr txBox="1">
              <a:spLocks noChangeArrowheads="1"/>
            </p:cNvSpPr>
            <p:nvPr>
              <p:custDataLst>
                <p:tags r:id="rId2"/>
              </p:custDataLst>
            </p:nvPr>
          </p:nvSpPr>
          <p:spPr bwMode="auto">
            <a:xfrm>
              <a:off x="11531" y="2485"/>
              <a:ext cx="5789"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just">
                <a:lnSpc>
                  <a:spcPct val="140000"/>
                </a:lnSpc>
              </a:pPr>
              <a:r>
                <a:rPr lang="zh-CN" altLang="en-US" sz="1400" b="1" smtClean="0">
                  <a:solidFill>
                    <a:schemeClr val="tx1">
                      <a:lumMod val="75000"/>
                      <a:lumOff val="25000"/>
                    </a:schemeClr>
                  </a:solidFill>
                  <a:latin typeface="思源黑体 CN Medium" panose="020B0600000000000000" charset="-122"/>
                  <a:ea typeface="思源黑体 CN Medium" panose="020B0600000000000000" charset="-122"/>
                  <a:sym typeface="Arial" panose="020B0604020202020204" pitchFamily="34" charset="0"/>
                </a:rPr>
                <a:t>Binarization</a:t>
              </a:r>
              <a:endParaRPr lang="zh-CN" altLang="en-US" sz="1400" b="1" smtClean="0">
                <a:solidFill>
                  <a:schemeClr val="tx1">
                    <a:lumMod val="75000"/>
                    <a:lumOff val="25000"/>
                  </a:schemeClr>
                </a:solidFill>
                <a:latin typeface="思源黑体 CN Medium" panose="020B0600000000000000" charset="-122"/>
                <a:ea typeface="思源黑体 CN Medium" panose="020B0600000000000000" charset="-122"/>
                <a:sym typeface="Arial" panose="020B0604020202020204" pitchFamily="34" charset="0"/>
              </a:endParaRPr>
            </a:p>
            <a:p>
              <a:pPr algn="just">
                <a:lnSpc>
                  <a:spcPct val="130000"/>
                </a:lnSpc>
              </a:pPr>
              <a:r>
                <a:rPr lang="zh-CN" altLang="en-US" sz="12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rPr>
                <a:t>Setting the grayscale values of pixels in the image to 0 or 255 results in a visual effect of only black and white in the entire image.</a:t>
              </a:r>
              <a:endParaRPr lang="zh-CN" altLang="en-US" sz="12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15" name="组合 14"/>
            <p:cNvGrpSpPr/>
            <p:nvPr/>
          </p:nvGrpSpPr>
          <p:grpSpPr>
            <a:xfrm rot="0">
              <a:off x="10324" y="2773"/>
              <a:ext cx="1056" cy="1056"/>
              <a:chOff x="1804" y="6955"/>
              <a:chExt cx="1056" cy="1056"/>
            </a:xfrm>
          </p:grpSpPr>
          <p:sp>
            <p:nvSpPr>
              <p:cNvPr id="11" name="椭圆 10"/>
              <p:cNvSpPr/>
              <p:nvPr>
                <p:custDataLst>
                  <p:tags r:id="rId3"/>
                </p:custDataLst>
              </p:nvPr>
            </p:nvSpPr>
            <p:spPr>
              <a:xfrm>
                <a:off x="1804" y="6955"/>
                <a:ext cx="1057" cy="1057"/>
              </a:xfrm>
              <a:prstGeom prst="ellipse">
                <a:avLst/>
              </a:prstGeom>
              <a:solidFill>
                <a:srgbClr val="0172B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14" name="组合 13"/>
              <p:cNvGrpSpPr/>
              <p:nvPr/>
            </p:nvGrpSpPr>
            <p:grpSpPr>
              <a:xfrm>
                <a:off x="1902" y="7093"/>
                <a:ext cx="821" cy="780"/>
                <a:chOff x="1902" y="7093"/>
                <a:chExt cx="821" cy="780"/>
              </a:xfrm>
            </p:grpSpPr>
            <p:sp>
              <p:nvSpPr>
                <p:cNvPr id="8" name="椭圆 7"/>
                <p:cNvSpPr/>
                <p:nvPr/>
              </p:nvSpPr>
              <p:spPr>
                <a:xfrm>
                  <a:off x="1943" y="7093"/>
                  <a:ext cx="780" cy="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饼形 8"/>
                <p:cNvSpPr/>
                <p:nvPr/>
              </p:nvSpPr>
              <p:spPr>
                <a:xfrm flipH="1">
                  <a:off x="1902" y="7126"/>
                  <a:ext cx="781" cy="715"/>
                </a:xfrm>
                <a:prstGeom prst="pie">
                  <a:avLst>
                    <a:gd name="adj1" fmla="val 5430102"/>
                    <a:gd name="adj2" fmla="val 16200000"/>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grpSp>
      </p:grpSp>
      <p:grpSp>
        <p:nvGrpSpPr>
          <p:cNvPr id="64" name="组合 63"/>
          <p:cNvGrpSpPr/>
          <p:nvPr/>
        </p:nvGrpSpPr>
        <p:grpSpPr>
          <a:xfrm>
            <a:off x="820420" y="4051300"/>
            <a:ext cx="4442460" cy="1036320"/>
            <a:chOff x="10324" y="2485"/>
            <a:chExt cx="6996" cy="1632"/>
          </a:xfrm>
        </p:grpSpPr>
        <p:sp>
          <p:nvSpPr>
            <p:cNvPr id="65" name="1"/>
            <p:cNvSpPr txBox="1">
              <a:spLocks noChangeArrowheads="1"/>
            </p:cNvSpPr>
            <p:nvPr>
              <p:custDataLst>
                <p:tags r:id="rId4"/>
              </p:custDataLst>
            </p:nvPr>
          </p:nvSpPr>
          <p:spPr bwMode="auto">
            <a:xfrm>
              <a:off x="11531" y="2485"/>
              <a:ext cx="5789"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just">
                <a:lnSpc>
                  <a:spcPct val="150000"/>
                </a:lnSpc>
              </a:pPr>
              <a:r>
                <a:rPr lang="zh-CN" altLang="en-US" sz="1400" b="1" smtClean="0">
                  <a:solidFill>
                    <a:schemeClr val="tx1">
                      <a:lumMod val="75000"/>
                      <a:lumOff val="25000"/>
                    </a:schemeClr>
                  </a:solidFill>
                  <a:latin typeface="思源黑体 CN Medium" panose="020B0600000000000000" charset="-122"/>
                  <a:ea typeface="思源黑体 CN Medium" panose="020B0600000000000000" charset="-122"/>
                  <a:sym typeface="Arial" panose="020B0604020202020204" pitchFamily="34" charset="0"/>
                </a:rPr>
                <a:t>Canny edge algorithm</a:t>
              </a:r>
              <a:endParaRPr lang="zh-CN" altLang="en-US" sz="1400" b="1" smtClean="0">
                <a:solidFill>
                  <a:schemeClr val="tx1">
                    <a:lumMod val="75000"/>
                    <a:lumOff val="25000"/>
                  </a:schemeClr>
                </a:solidFill>
                <a:latin typeface="思源黑体 CN Medium" panose="020B0600000000000000" charset="-122"/>
                <a:ea typeface="思源黑体 CN Medium" panose="020B0600000000000000" charset="-122"/>
                <a:sym typeface="Arial" panose="020B0604020202020204" pitchFamily="34" charset="0"/>
              </a:endParaRPr>
            </a:p>
            <a:p>
              <a:pPr algn="just">
                <a:lnSpc>
                  <a:spcPct val="120000"/>
                </a:lnSpc>
              </a:pPr>
              <a:r>
                <a:rPr lang="zh-CN" altLang="en-US" sz="12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rPr>
                <a:t>The edge detection algorithm significantly reduces the data size of the image while retaining the original image attributes.</a:t>
              </a:r>
              <a:endParaRPr lang="zh-CN" altLang="en-US" sz="12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66" name="组合 65"/>
            <p:cNvGrpSpPr/>
            <p:nvPr/>
          </p:nvGrpSpPr>
          <p:grpSpPr>
            <a:xfrm rot="0">
              <a:off x="10324" y="2773"/>
              <a:ext cx="1057" cy="1057"/>
              <a:chOff x="1804" y="6955"/>
              <a:chExt cx="1057" cy="1057"/>
            </a:xfrm>
          </p:grpSpPr>
          <p:sp>
            <p:nvSpPr>
              <p:cNvPr id="67" name="椭圆 66"/>
              <p:cNvSpPr/>
              <p:nvPr>
                <p:custDataLst>
                  <p:tags r:id="rId5"/>
                </p:custDataLst>
              </p:nvPr>
            </p:nvSpPr>
            <p:spPr>
              <a:xfrm>
                <a:off x="1804" y="6955"/>
                <a:ext cx="1057" cy="1057"/>
              </a:xfrm>
              <a:prstGeom prst="ellipse">
                <a:avLst/>
              </a:prstGeom>
              <a:solidFill>
                <a:srgbClr val="0172B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9" name="椭圆 68"/>
              <p:cNvSpPr/>
              <p:nvPr/>
            </p:nvSpPr>
            <p:spPr>
              <a:xfrm>
                <a:off x="1943" y="7093"/>
                <a:ext cx="780" cy="780"/>
              </a:xfrm>
              <a:prstGeom prst="ellipse">
                <a:avLst/>
              </a:prstGeom>
              <a:noFill/>
              <a:ln w="698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grpSp>
        <p:nvGrpSpPr>
          <p:cNvPr id="85" name="组合 84"/>
          <p:cNvGrpSpPr/>
          <p:nvPr/>
        </p:nvGrpSpPr>
        <p:grpSpPr>
          <a:xfrm>
            <a:off x="820420" y="5219700"/>
            <a:ext cx="4442460" cy="1355090"/>
            <a:chOff x="1292" y="8865"/>
            <a:chExt cx="6996" cy="2134"/>
          </a:xfrm>
        </p:grpSpPr>
        <p:sp>
          <p:nvSpPr>
            <p:cNvPr id="72" name="1"/>
            <p:cNvSpPr txBox="1">
              <a:spLocks noChangeArrowheads="1"/>
            </p:cNvSpPr>
            <p:nvPr>
              <p:custDataLst>
                <p:tags r:id="rId6"/>
              </p:custDataLst>
            </p:nvPr>
          </p:nvSpPr>
          <p:spPr bwMode="auto">
            <a:xfrm>
              <a:off x="2499" y="8865"/>
              <a:ext cx="5789" cy="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just">
                <a:lnSpc>
                  <a:spcPct val="150000"/>
                </a:lnSpc>
              </a:pPr>
              <a:r>
                <a:rPr lang="zh-CN" altLang="en-US" sz="1400" b="1" smtClean="0">
                  <a:solidFill>
                    <a:schemeClr val="tx1">
                      <a:lumMod val="75000"/>
                      <a:lumOff val="25000"/>
                    </a:schemeClr>
                  </a:solidFill>
                  <a:latin typeface="思源黑体 CN Medium" panose="020B0600000000000000" charset="-122"/>
                  <a:ea typeface="思源黑体 CN Medium" panose="020B0600000000000000" charset="-122"/>
                  <a:sym typeface="Arial" panose="020B0604020202020204" pitchFamily="34" charset="0"/>
                </a:rPr>
                <a:t>Gray scale stretching</a:t>
              </a:r>
              <a:endParaRPr lang="zh-CN" altLang="en-US" sz="1400" b="1" smtClean="0">
                <a:solidFill>
                  <a:schemeClr val="tx1">
                    <a:lumMod val="75000"/>
                    <a:lumOff val="25000"/>
                  </a:schemeClr>
                </a:solidFill>
                <a:latin typeface="思源黑体 CN Medium" panose="020B0600000000000000" charset="-122"/>
                <a:ea typeface="思源黑体 CN Medium" panose="020B0600000000000000" charset="-122"/>
                <a:sym typeface="Arial" panose="020B0604020202020204" pitchFamily="34" charset="0"/>
              </a:endParaRPr>
            </a:p>
            <a:p>
              <a:pPr algn="just">
                <a:lnSpc>
                  <a:spcPct val="110000"/>
                </a:lnSpc>
              </a:pPr>
              <a:r>
                <a:rPr lang="zh-CN" altLang="en-US" sz="12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rPr>
                <a:t>Also known as contrast stretching, it is the most basic type of grayscale transformation that uses the simplest piecewise linear transformation function. Its main idea is to improve the dynamic range of grayscale levels during image processing.</a:t>
              </a:r>
              <a:endParaRPr lang="zh-CN" altLang="en-US" sz="12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74" name="椭圆 73"/>
            <p:cNvSpPr/>
            <p:nvPr>
              <p:custDataLst>
                <p:tags r:id="rId7"/>
              </p:custDataLst>
            </p:nvPr>
          </p:nvSpPr>
          <p:spPr>
            <a:xfrm>
              <a:off x="1292" y="9153"/>
              <a:ext cx="1057" cy="1057"/>
            </a:xfrm>
            <a:prstGeom prst="ellipse">
              <a:avLst/>
            </a:prstGeom>
            <a:solidFill>
              <a:srgbClr val="0172B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6" name="椭圆 75"/>
            <p:cNvSpPr/>
            <p:nvPr/>
          </p:nvSpPr>
          <p:spPr>
            <a:xfrm>
              <a:off x="1431" y="9291"/>
              <a:ext cx="780" cy="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82" name="组合 81"/>
            <p:cNvGrpSpPr/>
            <p:nvPr/>
          </p:nvGrpSpPr>
          <p:grpSpPr>
            <a:xfrm>
              <a:off x="1470" y="9324"/>
              <a:ext cx="700" cy="708"/>
              <a:chOff x="1390" y="9324"/>
              <a:chExt cx="780" cy="714"/>
            </a:xfrm>
          </p:grpSpPr>
          <p:sp>
            <p:nvSpPr>
              <p:cNvPr id="77" name="饼形 76"/>
              <p:cNvSpPr/>
              <p:nvPr/>
            </p:nvSpPr>
            <p:spPr>
              <a:xfrm flipH="1">
                <a:off x="1390" y="9324"/>
                <a:ext cx="781" cy="715"/>
              </a:xfrm>
              <a:prstGeom prst="pie">
                <a:avLst>
                  <a:gd name="adj1" fmla="val 5430102"/>
                  <a:gd name="adj2" fmla="val 16200000"/>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79" name="饼形 78"/>
              <p:cNvSpPr/>
              <p:nvPr>
                <p:custDataLst>
                  <p:tags r:id="rId8"/>
                </p:custDataLst>
              </p:nvPr>
            </p:nvSpPr>
            <p:spPr>
              <a:xfrm>
                <a:off x="1390" y="9324"/>
                <a:ext cx="781" cy="715"/>
              </a:xfrm>
              <a:prstGeom prst="pie">
                <a:avLst>
                  <a:gd name="adj1" fmla="val 538557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grpSp>
      <p:grpSp>
        <p:nvGrpSpPr>
          <p:cNvPr id="86" name="组合 85"/>
          <p:cNvGrpSpPr/>
          <p:nvPr/>
        </p:nvGrpSpPr>
        <p:grpSpPr>
          <a:xfrm>
            <a:off x="6671310" y="2882900"/>
            <a:ext cx="4442460" cy="1036320"/>
            <a:chOff x="10324" y="2485"/>
            <a:chExt cx="6996" cy="1632"/>
          </a:xfrm>
        </p:grpSpPr>
        <p:sp>
          <p:nvSpPr>
            <p:cNvPr id="87" name="1"/>
            <p:cNvSpPr txBox="1">
              <a:spLocks noChangeArrowheads="1"/>
            </p:cNvSpPr>
            <p:nvPr>
              <p:custDataLst>
                <p:tags r:id="rId9"/>
              </p:custDataLst>
            </p:nvPr>
          </p:nvSpPr>
          <p:spPr bwMode="auto">
            <a:xfrm>
              <a:off x="11531" y="2485"/>
              <a:ext cx="5789"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just">
                <a:lnSpc>
                  <a:spcPct val="150000"/>
                </a:lnSpc>
              </a:pPr>
              <a:r>
                <a:rPr lang="zh-CN" altLang="en-US" sz="1400" b="1" smtClean="0">
                  <a:solidFill>
                    <a:schemeClr val="tx1">
                      <a:lumMod val="75000"/>
                      <a:lumOff val="25000"/>
                    </a:schemeClr>
                  </a:solidFill>
                  <a:latin typeface="思源黑体 CN Medium" panose="020B0600000000000000" charset="-122"/>
                  <a:ea typeface="思源黑体 CN Medium" panose="020B0600000000000000" charset="-122"/>
                  <a:sym typeface="Arial" panose="020B0604020202020204" pitchFamily="34" charset="0"/>
                </a:rPr>
                <a:t>Open operation</a:t>
              </a:r>
              <a:endParaRPr lang="zh-CN" altLang="en-US" sz="1400" b="1" smtClean="0">
                <a:solidFill>
                  <a:schemeClr val="tx1">
                    <a:lumMod val="75000"/>
                    <a:lumOff val="25000"/>
                  </a:schemeClr>
                </a:solidFill>
                <a:latin typeface="思源黑体 CN Medium" panose="020B0600000000000000" charset="-122"/>
                <a:ea typeface="思源黑体 CN Medium" panose="020B0600000000000000" charset="-122"/>
                <a:sym typeface="Arial" panose="020B0604020202020204" pitchFamily="34" charset="0"/>
              </a:endParaRPr>
            </a:p>
            <a:p>
              <a:pPr algn="just">
                <a:lnSpc>
                  <a:spcPct val="150000"/>
                </a:lnSpc>
              </a:pPr>
              <a:r>
                <a:rPr lang="zh-CN" altLang="en-US" sz="12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rPr>
                <a:t>Corrosion followed by expansion can eliminate small white spots (noise) outside the image area.</a:t>
              </a:r>
              <a:endParaRPr lang="zh-CN" altLang="en-US" sz="12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endParaRPr>
            </a:p>
          </p:txBody>
        </p:sp>
        <p:grpSp>
          <p:nvGrpSpPr>
            <p:cNvPr id="88" name="组合 87"/>
            <p:cNvGrpSpPr/>
            <p:nvPr/>
          </p:nvGrpSpPr>
          <p:grpSpPr>
            <a:xfrm rot="0">
              <a:off x="10324" y="2773"/>
              <a:ext cx="1057" cy="1057"/>
              <a:chOff x="1804" y="6955"/>
              <a:chExt cx="1057" cy="1057"/>
            </a:xfrm>
          </p:grpSpPr>
          <p:sp>
            <p:nvSpPr>
              <p:cNvPr id="89" name="椭圆 88"/>
              <p:cNvSpPr/>
              <p:nvPr>
                <p:custDataLst>
                  <p:tags r:id="rId10"/>
                </p:custDataLst>
              </p:nvPr>
            </p:nvSpPr>
            <p:spPr>
              <a:xfrm>
                <a:off x="1804" y="6955"/>
                <a:ext cx="1057" cy="1057"/>
              </a:xfrm>
              <a:prstGeom prst="ellipse">
                <a:avLst/>
              </a:prstGeom>
              <a:solidFill>
                <a:srgbClr val="0172B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1" name="椭圆 90"/>
              <p:cNvSpPr/>
              <p:nvPr/>
            </p:nvSpPr>
            <p:spPr>
              <a:xfrm>
                <a:off x="2010" y="7146"/>
                <a:ext cx="638" cy="6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5" name="椭圆 104"/>
              <p:cNvSpPr/>
              <p:nvPr/>
            </p:nvSpPr>
            <p:spPr>
              <a:xfrm>
                <a:off x="2459" y="7146"/>
                <a:ext cx="189" cy="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6" name="椭圆 105"/>
              <p:cNvSpPr/>
              <p:nvPr/>
            </p:nvSpPr>
            <p:spPr>
              <a:xfrm>
                <a:off x="2534" y="7652"/>
                <a:ext cx="189" cy="1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7" name="椭圆 106"/>
              <p:cNvSpPr/>
              <p:nvPr/>
            </p:nvSpPr>
            <p:spPr>
              <a:xfrm>
                <a:off x="1943" y="7685"/>
                <a:ext cx="120" cy="1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8" name="椭圆 107"/>
              <p:cNvSpPr/>
              <p:nvPr/>
            </p:nvSpPr>
            <p:spPr>
              <a:xfrm>
                <a:off x="1890" y="7335"/>
                <a:ext cx="120" cy="1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9" name="椭圆 108"/>
              <p:cNvSpPr/>
              <p:nvPr/>
            </p:nvSpPr>
            <p:spPr>
              <a:xfrm>
                <a:off x="2339" y="7688"/>
                <a:ext cx="120" cy="1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94" name="1"/>
          <p:cNvSpPr txBox="1">
            <a:spLocks noChangeArrowheads="1"/>
          </p:cNvSpPr>
          <p:nvPr>
            <p:custDataLst>
              <p:tags r:id="rId11"/>
            </p:custDataLst>
          </p:nvPr>
        </p:nvSpPr>
        <p:spPr bwMode="auto">
          <a:xfrm>
            <a:off x="7437755" y="4051300"/>
            <a:ext cx="3676015" cy="103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just">
              <a:lnSpc>
                <a:spcPct val="150000"/>
              </a:lnSpc>
            </a:pPr>
            <a:r>
              <a:rPr lang="zh-CN" altLang="en-US" sz="1400" b="1" smtClean="0">
                <a:solidFill>
                  <a:schemeClr val="tx1">
                    <a:lumMod val="75000"/>
                    <a:lumOff val="25000"/>
                  </a:schemeClr>
                </a:solidFill>
                <a:latin typeface="思源黑体 CN Medium" panose="020B0600000000000000" charset="-122"/>
                <a:ea typeface="思源黑体 CN Medium" panose="020B0600000000000000" charset="-122"/>
                <a:sym typeface="Arial" panose="020B0604020202020204" pitchFamily="34" charset="0"/>
              </a:rPr>
              <a:t>Closing Operation</a:t>
            </a:r>
            <a:endParaRPr lang="zh-CN" altLang="en-US" sz="1400" b="1" smtClean="0">
              <a:solidFill>
                <a:schemeClr val="tx1">
                  <a:lumMod val="75000"/>
                  <a:lumOff val="25000"/>
                </a:schemeClr>
              </a:solidFill>
              <a:latin typeface="思源黑体 CN Medium" panose="020B0600000000000000" charset="-122"/>
              <a:ea typeface="思源黑体 CN Medium" panose="020B0600000000000000" charset="-122"/>
              <a:sym typeface="Arial" panose="020B0604020202020204" pitchFamily="34" charset="0"/>
            </a:endParaRPr>
          </a:p>
          <a:p>
            <a:pPr algn="just">
              <a:lnSpc>
                <a:spcPct val="130000"/>
              </a:lnSpc>
            </a:pPr>
            <a:r>
              <a:rPr lang="zh-CN" altLang="en-US" sz="12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rPr>
              <a:t>Expanding first and then corroding can eliminate small black spots (noise) in the image area.</a:t>
            </a:r>
            <a:endParaRPr lang="zh-CN" altLang="en-US" sz="12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96" name="椭圆 95"/>
          <p:cNvSpPr/>
          <p:nvPr>
            <p:custDataLst>
              <p:tags r:id="rId12"/>
            </p:custDataLst>
          </p:nvPr>
        </p:nvSpPr>
        <p:spPr>
          <a:xfrm>
            <a:off x="6671310" y="4234180"/>
            <a:ext cx="671195" cy="671195"/>
          </a:xfrm>
          <a:prstGeom prst="ellipse">
            <a:avLst/>
          </a:prstGeom>
          <a:solidFill>
            <a:srgbClr val="0172B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7" name="椭圆 96"/>
          <p:cNvSpPr/>
          <p:nvPr/>
        </p:nvSpPr>
        <p:spPr>
          <a:xfrm>
            <a:off x="6759575" y="4321810"/>
            <a:ext cx="495300" cy="495300"/>
          </a:xfrm>
          <a:prstGeom prst="ellipse">
            <a:avLst/>
          </a:prstGeom>
          <a:solidFill>
            <a:schemeClr val="bg1"/>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8" name="组合 97"/>
          <p:cNvGrpSpPr/>
          <p:nvPr/>
        </p:nvGrpSpPr>
        <p:grpSpPr>
          <a:xfrm>
            <a:off x="6671310" y="5219700"/>
            <a:ext cx="4442460" cy="1353820"/>
            <a:chOff x="1292" y="8865"/>
            <a:chExt cx="6996" cy="2132"/>
          </a:xfrm>
        </p:grpSpPr>
        <p:sp>
          <p:nvSpPr>
            <p:cNvPr id="99" name="1"/>
            <p:cNvSpPr txBox="1">
              <a:spLocks noChangeArrowheads="1"/>
            </p:cNvSpPr>
            <p:nvPr>
              <p:custDataLst>
                <p:tags r:id="rId13"/>
              </p:custDataLst>
            </p:nvPr>
          </p:nvSpPr>
          <p:spPr bwMode="auto">
            <a:xfrm>
              <a:off x="2499" y="8865"/>
              <a:ext cx="5789" cy="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gn="just">
                <a:lnSpc>
                  <a:spcPct val="150000"/>
                </a:lnSpc>
              </a:pPr>
              <a:r>
                <a:rPr lang="en-US" altLang="zh-CN" sz="1400" b="1" smtClean="0">
                  <a:solidFill>
                    <a:schemeClr val="tx1">
                      <a:lumMod val="75000"/>
                      <a:lumOff val="25000"/>
                    </a:schemeClr>
                  </a:solidFill>
                  <a:latin typeface="思源黑体 CN Medium" panose="020B0600000000000000" charset="-122"/>
                  <a:ea typeface="思源黑体 CN Medium" panose="020B0600000000000000" charset="-122"/>
                  <a:sym typeface="Arial" panose="020B0604020202020204" pitchFamily="34" charset="0"/>
                </a:rPr>
                <a:t>R</a:t>
              </a:r>
              <a:r>
                <a:rPr lang="zh-CN" altLang="en-US" sz="1400" b="1" smtClean="0">
                  <a:solidFill>
                    <a:schemeClr val="tx1">
                      <a:lumMod val="75000"/>
                      <a:lumOff val="25000"/>
                    </a:schemeClr>
                  </a:solidFill>
                  <a:latin typeface="思源黑体 CN Medium" panose="020B0600000000000000" charset="-122"/>
                  <a:ea typeface="思源黑体 CN Medium" panose="020B0600000000000000" charset="-122"/>
                  <a:sym typeface="Arial" panose="020B0604020202020204" pitchFamily="34" charset="0"/>
                </a:rPr>
                <a:t>oberts operator</a:t>
              </a:r>
              <a:endParaRPr lang="zh-CN" altLang="en-US" sz="1400" b="1" smtClean="0">
                <a:solidFill>
                  <a:schemeClr val="tx1">
                    <a:lumMod val="75000"/>
                    <a:lumOff val="25000"/>
                  </a:schemeClr>
                </a:solidFill>
                <a:latin typeface="思源黑体 CN Medium" panose="020B0600000000000000" charset="-122"/>
                <a:ea typeface="思源黑体 CN Medium" panose="020B0600000000000000" charset="-122"/>
                <a:sym typeface="Arial" panose="020B0604020202020204" pitchFamily="34" charset="0"/>
              </a:endParaRPr>
            </a:p>
            <a:p>
              <a:pPr algn="just">
                <a:lnSpc>
                  <a:spcPct val="130000"/>
                </a:lnSpc>
              </a:pPr>
              <a:r>
                <a:rPr lang="zh-CN" altLang="en-US" sz="12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rPr>
                <a:t>The processing effect is better for images with steep and low noise. From the actual effect of image processing, the calculation is simple and the edge localization is accurate.</a:t>
              </a:r>
              <a:endParaRPr lang="zh-CN" altLang="en-US" sz="12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100" name="椭圆 99"/>
            <p:cNvSpPr/>
            <p:nvPr>
              <p:custDataLst>
                <p:tags r:id="rId14"/>
              </p:custDataLst>
            </p:nvPr>
          </p:nvSpPr>
          <p:spPr>
            <a:xfrm>
              <a:off x="1292" y="9153"/>
              <a:ext cx="1057" cy="1057"/>
            </a:xfrm>
            <a:prstGeom prst="ellipse">
              <a:avLst/>
            </a:prstGeom>
            <a:solidFill>
              <a:srgbClr val="0172B1"/>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1" name="椭圆 100"/>
            <p:cNvSpPr/>
            <p:nvPr/>
          </p:nvSpPr>
          <p:spPr>
            <a:xfrm>
              <a:off x="1431" y="9291"/>
              <a:ext cx="780" cy="780"/>
            </a:xfrm>
            <a:prstGeom prst="ellipse">
              <a:avLst/>
            </a:prstGeom>
            <a:noFill/>
            <a:ln w="28575"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10" name="椭圆 109"/>
          <p:cNvSpPr/>
          <p:nvPr/>
        </p:nvSpPr>
        <p:spPr>
          <a:xfrm>
            <a:off x="6990080" y="4416425"/>
            <a:ext cx="75565" cy="75565"/>
          </a:xfrm>
          <a:prstGeom prst="ellipse">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1" name="椭圆 110"/>
          <p:cNvSpPr/>
          <p:nvPr/>
        </p:nvSpPr>
        <p:spPr>
          <a:xfrm>
            <a:off x="6835775" y="4486275"/>
            <a:ext cx="154305" cy="154305"/>
          </a:xfrm>
          <a:prstGeom prst="ellipse">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2" name="椭圆 111"/>
          <p:cNvSpPr/>
          <p:nvPr/>
        </p:nvSpPr>
        <p:spPr>
          <a:xfrm>
            <a:off x="7052945" y="4492625"/>
            <a:ext cx="118745" cy="118745"/>
          </a:xfrm>
          <a:prstGeom prst="ellipse">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3" name="椭圆 112"/>
          <p:cNvSpPr/>
          <p:nvPr/>
        </p:nvSpPr>
        <p:spPr>
          <a:xfrm>
            <a:off x="6892290" y="4640580"/>
            <a:ext cx="97790" cy="97790"/>
          </a:xfrm>
          <a:prstGeom prst="ellipse">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4" name="椭圆 113"/>
          <p:cNvSpPr/>
          <p:nvPr/>
        </p:nvSpPr>
        <p:spPr>
          <a:xfrm>
            <a:off x="7065645" y="4640580"/>
            <a:ext cx="97790" cy="97790"/>
          </a:xfrm>
          <a:prstGeom prst="ellipse">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6" name="饼形 115"/>
          <p:cNvSpPr/>
          <p:nvPr/>
        </p:nvSpPr>
        <p:spPr>
          <a:xfrm>
            <a:off x="6759575" y="5490210"/>
            <a:ext cx="495300" cy="497840"/>
          </a:xfrm>
          <a:prstGeom prst="pie">
            <a:avLst>
              <a:gd name="adj1" fmla="val 5400000"/>
              <a:gd name="adj2" fmla="val 16200000"/>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cxnSp>
        <p:nvCxnSpPr>
          <p:cNvPr id="117" name="直接连接符 116"/>
          <p:cNvCxnSpPr/>
          <p:nvPr/>
        </p:nvCxnSpPr>
        <p:spPr>
          <a:xfrm>
            <a:off x="814705" y="2832100"/>
            <a:ext cx="10845800" cy="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1118870" y="1404620"/>
            <a:ext cx="9956165" cy="1938020"/>
          </a:xfrm>
          <a:prstGeom prst="rect">
            <a:avLst/>
          </a:prstGeom>
          <a:noFill/>
        </p:spPr>
        <p:txBody>
          <a:bodyPr wrap="square" rtlCol="0">
            <a:spAutoFit/>
          </a:bodyPr>
          <a:p>
            <a:pPr algn="ctr"/>
            <a:r>
              <a:rPr sz="6000">
                <a:solidFill>
                  <a:srgbClr val="404040"/>
                </a:solidFill>
                <a:latin typeface="思源黑体 CN Medium" panose="020B0600000000000000" charset="-122"/>
                <a:ea typeface="思源黑体 CN Medium" panose="020B0600000000000000" charset="-122"/>
              </a:rPr>
              <a:t>Reasonable application of AI algorithms</a:t>
            </a:r>
            <a:endParaRPr sz="6000">
              <a:solidFill>
                <a:srgbClr val="404040"/>
              </a:solidFill>
              <a:latin typeface="思源黑体 CN Medium" panose="020B0600000000000000" charset="-122"/>
              <a:ea typeface="思源黑体 CN Medium" panose="020B0600000000000000" charset="-122"/>
            </a:endParaRPr>
          </a:p>
        </p:txBody>
      </p:sp>
      <p:sp>
        <p:nvSpPr>
          <p:cNvPr id="4" name="圆角矩形 3"/>
          <p:cNvSpPr/>
          <p:nvPr>
            <p:custDataLst>
              <p:tags r:id="rId2"/>
            </p:custDataLst>
          </p:nvPr>
        </p:nvSpPr>
        <p:spPr>
          <a:xfrm>
            <a:off x="5037138" y="3411855"/>
            <a:ext cx="2118360" cy="524510"/>
          </a:xfrm>
          <a:prstGeom prst="roundRect">
            <a:avLst>
              <a:gd name="adj" fmla="val 5000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p>
            <a:pPr algn="ctr"/>
            <a:r>
              <a:rPr lang="en-US" altLang="zh-CN" sz="2000">
                <a:latin typeface="思源黑体 CN Medium" panose="020B0600000000000000" charset="-122"/>
                <a:ea typeface="思源黑体 CN Medium" panose="020B0600000000000000" charset="-122"/>
              </a:rPr>
              <a:t>part 4</a:t>
            </a:r>
            <a:endParaRPr lang="en-US" altLang="zh-CN" sz="2000">
              <a:latin typeface="思源黑体 CN Medium" panose="020B0600000000000000" charset="-122"/>
              <a:ea typeface="思源黑体 CN Medium" panose="020B0600000000000000"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09600" y="1758315"/>
            <a:ext cx="5157470" cy="1198880"/>
          </a:xfrm>
          <a:prstGeom prst="rect">
            <a:avLst/>
          </a:prstGeom>
          <a:noFill/>
        </p:spPr>
        <p:txBody>
          <a:bodyPr wrap="square" rtlCol="0">
            <a:spAutoFit/>
          </a:bodyPr>
          <a:p>
            <a:r>
              <a:rPr lang="zh-CN" altLang="en-US" sz="3600">
                <a:solidFill>
                  <a:srgbClr val="404040"/>
                </a:solidFill>
                <a:latin typeface="思源黑体 CN Medium" panose="020B0600000000000000" charset="-122"/>
                <a:ea typeface="思源黑体 CN Medium" panose="020B0600000000000000" charset="-122"/>
              </a:rPr>
              <a:t>Border patrol detection system</a:t>
            </a:r>
            <a:endParaRPr lang="zh-CN" altLang="en-US" sz="3600">
              <a:solidFill>
                <a:srgbClr val="404040"/>
              </a:solidFill>
              <a:latin typeface="思源黑体 CN Medium" panose="020B0600000000000000" charset="-122"/>
              <a:ea typeface="思源黑体 CN Medium" panose="020B0600000000000000" charset="-122"/>
            </a:endParaRPr>
          </a:p>
        </p:txBody>
      </p:sp>
      <p:sp>
        <p:nvSpPr>
          <p:cNvPr id="4" name="文本框 3"/>
          <p:cNvSpPr txBox="1"/>
          <p:nvPr/>
        </p:nvSpPr>
        <p:spPr>
          <a:xfrm>
            <a:off x="609600" y="2936875"/>
            <a:ext cx="5041265" cy="1516380"/>
          </a:xfrm>
          <a:prstGeom prst="rect">
            <a:avLst/>
          </a:prstGeom>
          <a:noFill/>
        </p:spPr>
        <p:txBody>
          <a:bodyPr wrap="square" rtlCol="0">
            <a:noAutofit/>
          </a:bodyPr>
          <a:p>
            <a:pPr algn="just">
              <a:lnSpc>
                <a:spcPct val="160000"/>
              </a:lnSpc>
            </a:pPr>
            <a:r>
              <a:rPr lang="zh-CN" altLang="en-US" sz="1200">
                <a:latin typeface="思源黑体 CN Normal" panose="020B0400000000000000" charset="-122"/>
                <a:ea typeface="思源黑体 CN Normal" panose="020B0400000000000000" charset="-122"/>
              </a:rPr>
              <a:t>The edge detection system is a customized program for display screen detection, which serves line scan cameras for non planar imaging. The data end uses mature detection algorithms from the general visual algorithm platform to achieve precise detection of high-precision linear images.</a:t>
            </a:r>
            <a:endParaRPr lang="zh-CN" altLang="en-US" sz="1200">
              <a:latin typeface="思源黑体 CN Normal" panose="020B0400000000000000" charset="-122"/>
              <a:ea typeface="思源黑体 CN Normal" panose="020B0400000000000000" charset="-122"/>
            </a:endParaRPr>
          </a:p>
        </p:txBody>
      </p:sp>
      <p:sp>
        <p:nvSpPr>
          <p:cNvPr id="5" name="矩形 4"/>
          <p:cNvSpPr/>
          <p:nvPr/>
        </p:nvSpPr>
        <p:spPr>
          <a:xfrm>
            <a:off x="646430" y="4854575"/>
            <a:ext cx="2209800" cy="636905"/>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latin typeface="思源黑体 CN Medium" panose="020B0600000000000000" charset="-122"/>
                <a:ea typeface="思源黑体 CN Medium" panose="020B0600000000000000" charset="-122"/>
              </a:rPr>
              <a:t>Border patrol management software</a:t>
            </a:r>
            <a:endParaRPr lang="zh-CN" altLang="en-US" sz="1400">
              <a:latin typeface="思源黑体 CN Medium" panose="020B0600000000000000" charset="-122"/>
              <a:ea typeface="思源黑体 CN Medium" panose="020B0600000000000000" charset="-122"/>
            </a:endParaRPr>
          </a:p>
        </p:txBody>
      </p:sp>
      <p:sp>
        <p:nvSpPr>
          <p:cNvPr id="6" name="矩形 5"/>
          <p:cNvSpPr/>
          <p:nvPr/>
        </p:nvSpPr>
        <p:spPr>
          <a:xfrm>
            <a:off x="3249930" y="4854575"/>
            <a:ext cx="2209800" cy="636905"/>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a:latin typeface="思源黑体 CN Medium" panose="020B0600000000000000" charset="-122"/>
                <a:ea typeface="思源黑体 CN Medium" panose="020B0600000000000000" charset="-122"/>
              </a:rPr>
              <a:t>Border patrol detection software</a:t>
            </a:r>
            <a:endParaRPr lang="zh-CN" altLang="en-US" sz="1400">
              <a:latin typeface="思源黑体 CN Medium" panose="020B0600000000000000" charset="-122"/>
              <a:ea typeface="思源黑体 CN Medium" panose="020B0600000000000000" charset="-122"/>
            </a:endParaRPr>
          </a:p>
        </p:txBody>
      </p:sp>
      <p:sp>
        <p:nvSpPr>
          <p:cNvPr id="7" name="五边形 6"/>
          <p:cNvSpPr/>
          <p:nvPr/>
        </p:nvSpPr>
        <p:spPr>
          <a:xfrm>
            <a:off x="5175250" y="2298700"/>
            <a:ext cx="427355" cy="241300"/>
          </a:xfrm>
          <a:prstGeom prst="homePlate">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5890895" y="1618615"/>
            <a:ext cx="6224905" cy="3668395"/>
          </a:xfrm>
          <a:prstGeom prst="rect">
            <a:avLst/>
          </a:prstGeom>
          <a:blipFill rotWithShape="1">
            <a:blip r:embed="rId1"/>
            <a:stretch>
              <a:fillRect t="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55650" y="1657350"/>
            <a:ext cx="11109325" cy="645160"/>
          </a:xfrm>
          <a:prstGeom prst="rect">
            <a:avLst/>
          </a:prstGeom>
          <a:noFill/>
        </p:spPr>
        <p:txBody>
          <a:bodyPr wrap="square" rtlCol="0">
            <a:spAutoFit/>
          </a:bodyPr>
          <a:p>
            <a:pPr marL="285750" indent="-285750">
              <a:buClr>
                <a:srgbClr val="0172B1"/>
              </a:buClr>
              <a:buFont typeface="Wingdings" panose="05000000000000000000" charset="0"/>
              <a:buChar char="Ø"/>
            </a:pPr>
            <a:r>
              <a:rPr lang="zh-CN" altLang="en-US">
                <a:solidFill>
                  <a:srgbClr val="404040"/>
                </a:solidFill>
                <a:latin typeface="思源黑体 CN Normal" panose="020B0400000000000000" charset="-122"/>
                <a:ea typeface="思源黑体 CN Normal" panose="020B0400000000000000" charset="-122"/>
              </a:rPr>
              <a:t>The detection software is responsible for the appearance measurement and defect detection of each edge of the display panel.</a:t>
            </a:r>
            <a:endParaRPr lang="zh-CN" altLang="en-US">
              <a:solidFill>
                <a:srgbClr val="404040"/>
              </a:solidFill>
              <a:latin typeface="思源黑体 CN Normal" panose="020B0400000000000000" charset="-122"/>
              <a:ea typeface="思源黑体 CN Normal" panose="020B0400000000000000" charset="-122"/>
            </a:endParaRPr>
          </a:p>
        </p:txBody>
      </p:sp>
      <p:sp>
        <p:nvSpPr>
          <p:cNvPr id="3" name="文本框 2"/>
          <p:cNvSpPr txBox="1"/>
          <p:nvPr/>
        </p:nvSpPr>
        <p:spPr>
          <a:xfrm>
            <a:off x="755650" y="2555240"/>
            <a:ext cx="4363085" cy="368300"/>
          </a:xfrm>
          <a:prstGeom prst="rect">
            <a:avLst/>
          </a:prstGeom>
          <a:noFill/>
        </p:spPr>
        <p:txBody>
          <a:bodyPr wrap="square" rtlCol="0">
            <a:spAutoFit/>
          </a:bodyPr>
          <a:p>
            <a:r>
              <a:rPr lang="zh-CN" altLang="en-US">
                <a:solidFill>
                  <a:srgbClr val="404040"/>
                </a:solidFill>
                <a:latin typeface="思源黑体 CN Medium" panose="020B0600000000000000" charset="-122"/>
                <a:ea typeface="思源黑体 CN Medium" panose="020B0600000000000000" charset="-122"/>
              </a:rPr>
              <a:t>Partial testing requirements</a:t>
            </a:r>
            <a:endParaRPr lang="zh-CN" altLang="en-US">
              <a:solidFill>
                <a:srgbClr val="404040"/>
              </a:solidFill>
              <a:latin typeface="思源黑体 CN Medium" panose="020B0600000000000000" charset="-122"/>
              <a:ea typeface="思源黑体 CN Medium" panose="020B0600000000000000" charset="-122"/>
            </a:endParaRPr>
          </a:p>
        </p:txBody>
      </p:sp>
      <p:grpSp>
        <p:nvGrpSpPr>
          <p:cNvPr id="10" name="组合 9"/>
          <p:cNvGrpSpPr/>
          <p:nvPr/>
        </p:nvGrpSpPr>
        <p:grpSpPr>
          <a:xfrm>
            <a:off x="755650" y="3081020"/>
            <a:ext cx="2655570" cy="2399665"/>
            <a:chOff x="1190" y="4456"/>
            <a:chExt cx="4182" cy="3779"/>
          </a:xfrm>
        </p:grpSpPr>
        <p:sp>
          <p:nvSpPr>
            <p:cNvPr id="4" name="矩形 3"/>
            <p:cNvSpPr/>
            <p:nvPr/>
          </p:nvSpPr>
          <p:spPr>
            <a:xfrm>
              <a:off x="1190" y="4456"/>
              <a:ext cx="4182" cy="2909"/>
            </a:xfrm>
            <a:prstGeom prst="rect">
              <a:avLst/>
            </a:prstGeom>
            <a:blipFill rotWithShape="1">
              <a:blip r:embed="rId1"/>
              <a:stretch>
                <a:fillRect l="-95000" t="-20000" r="-15000" b="-34000"/>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nvSpPr>
          <p:spPr>
            <a:xfrm>
              <a:off x="1190" y="7545"/>
              <a:ext cx="4182" cy="691"/>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rPr>
                <a:t>Appearance edge measurement</a:t>
              </a:r>
              <a:endParaRPr lang="zh-CN" altLang="en-US" sz="1200">
                <a:latin typeface="思源黑体 CN Medium" panose="020B0600000000000000" charset="-122"/>
                <a:ea typeface="思源黑体 CN Medium" panose="020B0600000000000000" charset="-122"/>
              </a:endParaRPr>
            </a:p>
          </p:txBody>
        </p:sp>
      </p:grpSp>
      <p:sp>
        <p:nvSpPr>
          <p:cNvPr id="9" name="五边形 8"/>
          <p:cNvSpPr/>
          <p:nvPr/>
        </p:nvSpPr>
        <p:spPr>
          <a:xfrm>
            <a:off x="3999865" y="2680335"/>
            <a:ext cx="285750" cy="163830"/>
          </a:xfrm>
          <a:prstGeom prst="homePlate">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1" name="组合 10"/>
          <p:cNvGrpSpPr/>
          <p:nvPr/>
        </p:nvGrpSpPr>
        <p:grpSpPr>
          <a:xfrm>
            <a:off x="3573780" y="3081020"/>
            <a:ext cx="2655570" cy="2399665"/>
            <a:chOff x="1190" y="4456"/>
            <a:chExt cx="4182" cy="3779"/>
          </a:xfrm>
        </p:grpSpPr>
        <p:sp>
          <p:nvSpPr>
            <p:cNvPr id="12" name="矩形 11"/>
            <p:cNvSpPr/>
            <p:nvPr/>
          </p:nvSpPr>
          <p:spPr>
            <a:xfrm>
              <a:off x="1190" y="4456"/>
              <a:ext cx="4182" cy="2909"/>
            </a:xfrm>
            <a:prstGeom prst="rect">
              <a:avLst/>
            </a:prstGeom>
            <a:blipFill rotWithShape="1">
              <a:blip r:embed="rId2"/>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1190" y="7545"/>
              <a:ext cx="4182" cy="691"/>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rPr>
                <a:t>Shell crack</a:t>
              </a:r>
              <a:endParaRPr lang="zh-CN" altLang="en-US" sz="1200">
                <a:latin typeface="思源黑体 CN Medium" panose="020B0600000000000000" charset="-122"/>
                <a:ea typeface="思源黑体 CN Medium" panose="020B0600000000000000" charset="-122"/>
              </a:endParaRPr>
            </a:p>
          </p:txBody>
        </p:sp>
      </p:grpSp>
      <p:grpSp>
        <p:nvGrpSpPr>
          <p:cNvPr id="15" name="组合 14"/>
          <p:cNvGrpSpPr/>
          <p:nvPr/>
        </p:nvGrpSpPr>
        <p:grpSpPr>
          <a:xfrm>
            <a:off x="6391910" y="3081020"/>
            <a:ext cx="2655570" cy="2399665"/>
            <a:chOff x="1190" y="4456"/>
            <a:chExt cx="4182" cy="3779"/>
          </a:xfrm>
        </p:grpSpPr>
        <p:sp>
          <p:nvSpPr>
            <p:cNvPr id="16" name="矩形 15"/>
            <p:cNvSpPr/>
            <p:nvPr/>
          </p:nvSpPr>
          <p:spPr>
            <a:xfrm>
              <a:off x="1190" y="4456"/>
              <a:ext cx="4182" cy="2909"/>
            </a:xfrm>
            <a:prstGeom prst="rect">
              <a:avLst/>
            </a:prstGeom>
            <a:blipFill rotWithShape="1">
              <a:blip r:embed="rId3"/>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nvSpPr>
          <p:spPr>
            <a:xfrm>
              <a:off x="1190" y="7545"/>
              <a:ext cx="4182" cy="691"/>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200">
                  <a:latin typeface="思源黑体 CN Medium" panose="020B0600000000000000" charset="-122"/>
                  <a:ea typeface="思源黑体 CN Medium" panose="020B0600000000000000" charset="-122"/>
                </a:rPr>
                <a:t>P</a:t>
              </a:r>
              <a:r>
                <a:rPr lang="zh-CN" altLang="en-US" sz="1200">
                  <a:latin typeface="思源黑体 CN Medium" panose="020B0600000000000000" charset="-122"/>
                  <a:ea typeface="思源黑体 CN Medium" panose="020B0600000000000000" charset="-122"/>
                </a:rPr>
                <a:t>eripheral fault</a:t>
              </a:r>
              <a:endParaRPr lang="zh-CN" altLang="en-US" sz="1200">
                <a:latin typeface="思源黑体 CN Medium" panose="020B0600000000000000" charset="-122"/>
                <a:ea typeface="思源黑体 CN Medium" panose="020B0600000000000000" charset="-122"/>
              </a:endParaRPr>
            </a:p>
          </p:txBody>
        </p:sp>
      </p:grpSp>
      <p:grpSp>
        <p:nvGrpSpPr>
          <p:cNvPr id="18" name="组合 17"/>
          <p:cNvGrpSpPr/>
          <p:nvPr/>
        </p:nvGrpSpPr>
        <p:grpSpPr>
          <a:xfrm>
            <a:off x="9210040" y="3081655"/>
            <a:ext cx="2655570" cy="2399665"/>
            <a:chOff x="1190" y="4456"/>
            <a:chExt cx="4182" cy="3779"/>
          </a:xfrm>
        </p:grpSpPr>
        <p:sp>
          <p:nvSpPr>
            <p:cNvPr id="19" name="矩形 18"/>
            <p:cNvSpPr/>
            <p:nvPr/>
          </p:nvSpPr>
          <p:spPr>
            <a:xfrm>
              <a:off x="1190" y="4456"/>
              <a:ext cx="4182" cy="2909"/>
            </a:xfrm>
            <a:prstGeom prst="rect">
              <a:avLst/>
            </a:prstGeom>
            <a:blipFill rotWithShape="1">
              <a:blip r:embed="rId4"/>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矩形 19"/>
            <p:cNvSpPr/>
            <p:nvPr/>
          </p:nvSpPr>
          <p:spPr>
            <a:xfrm>
              <a:off x="1190" y="7545"/>
              <a:ext cx="4182" cy="691"/>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rPr>
                <a:t>Minor scratches</a:t>
              </a:r>
              <a:endParaRPr lang="zh-CN" altLang="en-US" sz="1200">
                <a:latin typeface="思源黑体 CN Medium" panose="020B0600000000000000" charset="-122"/>
                <a:ea typeface="思源黑体 CN Medium" panose="020B0600000000000000" charset="-122"/>
              </a:endParaRPr>
            </a:p>
          </p:txBody>
        </p:sp>
      </p:grpSp>
      <p:cxnSp>
        <p:nvCxnSpPr>
          <p:cNvPr id="21" name="直接连接符 20"/>
          <p:cNvCxnSpPr/>
          <p:nvPr/>
        </p:nvCxnSpPr>
        <p:spPr>
          <a:xfrm>
            <a:off x="768985" y="2272030"/>
            <a:ext cx="6220460" cy="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custDataLst>
              <p:tags r:id="rId1"/>
            </p:custDataLst>
          </p:nvPr>
        </p:nvSpPr>
        <p:spPr>
          <a:xfrm>
            <a:off x="0" y="1576070"/>
            <a:ext cx="6096000" cy="286004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2" name="1"/>
          <p:cNvSpPr txBox="1">
            <a:spLocks noChangeArrowheads="1"/>
          </p:cNvSpPr>
          <p:nvPr>
            <p:custDataLst>
              <p:tags r:id="rId2"/>
            </p:custDataLst>
          </p:nvPr>
        </p:nvSpPr>
        <p:spPr bwMode="auto">
          <a:xfrm>
            <a:off x="526677" y="2369555"/>
            <a:ext cx="5179585" cy="199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a:lnSpc>
                <a:spcPct val="130000"/>
              </a:lnSpc>
              <a:spcBef>
                <a:spcPct val="20000"/>
              </a:spcBef>
            </a:pPr>
            <a:r>
              <a:rPr lang="zh-CN" altLang="en-US">
                <a:solidFill>
                  <a:schemeClr val="bg1"/>
                </a:solidFill>
                <a:latin typeface="思源黑体 CN Medium" panose="020B0600000000000000" charset="-122"/>
                <a:ea typeface="思源黑体 CN Medium" panose="020B0600000000000000" charset="-122"/>
                <a:cs typeface="思源黑体 CN Medium" panose="020B0600000000000000" charset="-122"/>
              </a:rPr>
              <a:t>Using universal visual algorithms to detect embedded AI deep learning</a:t>
            </a:r>
            <a:endParaRPr lang="zh-CN" altLang="en-US">
              <a:solidFill>
                <a:schemeClr val="bg1"/>
              </a:solidFill>
              <a:latin typeface="思源黑体 CN Medium" panose="020B0600000000000000" charset="-122"/>
              <a:ea typeface="思源黑体 CN Medium" panose="020B0600000000000000" charset="-122"/>
              <a:cs typeface="思源黑体 CN Medium" panose="020B0600000000000000" charset="-122"/>
            </a:endParaRPr>
          </a:p>
          <a:p>
            <a:pPr algn="just">
              <a:lnSpc>
                <a:spcPct val="130000"/>
              </a:lnSpc>
              <a:spcBef>
                <a:spcPct val="20000"/>
              </a:spcBef>
            </a:pPr>
            <a:r>
              <a:rPr lang="zh-CN" altLang="en-US" sz="1200">
                <a:solidFill>
                  <a:schemeClr val="bg1"/>
                </a:solidFill>
                <a:latin typeface="微软雅黑" panose="020B0503020204020204" charset="-122"/>
              </a:rPr>
              <a:t>The system will crop and classify linear high pixel images, which can perfectly match our company's mature detection algorithms.</a:t>
            </a:r>
            <a:endParaRPr lang="zh-CN" altLang="en-US" sz="1200">
              <a:solidFill>
                <a:schemeClr val="bg1"/>
              </a:solidFill>
              <a:latin typeface="微软雅黑" panose="020B0503020204020204" charset="-122"/>
            </a:endParaRPr>
          </a:p>
          <a:p>
            <a:pPr algn="just">
              <a:lnSpc>
                <a:spcPct val="130000"/>
              </a:lnSpc>
              <a:spcBef>
                <a:spcPct val="20000"/>
              </a:spcBef>
            </a:pPr>
            <a:r>
              <a:rPr lang="zh-CN" altLang="en-US" sz="1200">
                <a:solidFill>
                  <a:schemeClr val="bg1"/>
                </a:solidFill>
                <a:latin typeface="微软雅黑" panose="020B0503020204020204" charset="-122"/>
              </a:rPr>
              <a:t>By embedding AI deep learning into the algorithm and accumulating learning from continuously generated cases, the detection accuracy will continue to improve.</a:t>
            </a:r>
            <a:endParaRPr lang="zh-CN" altLang="en-US" sz="1200">
              <a:solidFill>
                <a:schemeClr val="bg1"/>
              </a:solidFill>
              <a:latin typeface="微软雅黑" panose="020B0503020204020204" charset="-122"/>
            </a:endParaRPr>
          </a:p>
        </p:txBody>
      </p:sp>
      <p:sp>
        <p:nvSpPr>
          <p:cNvPr id="3" name="矩形 2"/>
          <p:cNvSpPr/>
          <p:nvPr>
            <p:custDataLst>
              <p:tags r:id="rId3"/>
            </p:custDataLst>
          </p:nvPr>
        </p:nvSpPr>
        <p:spPr>
          <a:xfrm>
            <a:off x="6096000" y="1577340"/>
            <a:ext cx="6096000" cy="2858770"/>
          </a:xfrm>
          <a:prstGeom prst="rect">
            <a:avLst/>
          </a:prstGeom>
          <a:blipFill rotWithShape="1">
            <a:blip r:embed="rId4"/>
            <a:stretch>
              <a:fillRect b="-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9" name="文本框 8"/>
          <p:cNvSpPr txBox="1"/>
          <p:nvPr/>
        </p:nvSpPr>
        <p:spPr>
          <a:xfrm>
            <a:off x="526415" y="1786255"/>
            <a:ext cx="4064000" cy="583565"/>
          </a:xfrm>
          <a:prstGeom prst="rect">
            <a:avLst/>
          </a:prstGeom>
          <a:noFill/>
        </p:spPr>
        <p:txBody>
          <a:bodyPr wrap="square" rtlCol="0">
            <a:spAutoFit/>
          </a:bodyPr>
          <a:p>
            <a:r>
              <a:rPr lang="zh-CN" altLang="en-US" sz="3200">
                <a:solidFill>
                  <a:schemeClr val="bg1"/>
                </a:solidFill>
                <a:latin typeface="思源黑体 CN Medium" panose="020B0600000000000000" charset="-122"/>
                <a:ea typeface="思源黑体 CN Medium" panose="020B0600000000000000" charset="-122"/>
              </a:rPr>
              <a:t>Core advantages</a:t>
            </a:r>
            <a:endParaRPr lang="zh-CN" altLang="en-US" sz="3200">
              <a:solidFill>
                <a:schemeClr val="bg1"/>
              </a:solidFill>
              <a:latin typeface="思源黑体 CN Medium" panose="020B0600000000000000" charset="-122"/>
              <a:ea typeface="思源黑体 CN Medium" panose="020B0600000000000000" charset="-122"/>
            </a:endParaRPr>
          </a:p>
        </p:txBody>
      </p:sp>
      <p:cxnSp>
        <p:nvCxnSpPr>
          <p:cNvPr id="10" name="直接连接符 9"/>
          <p:cNvCxnSpPr/>
          <p:nvPr/>
        </p:nvCxnSpPr>
        <p:spPr>
          <a:xfrm>
            <a:off x="568325" y="2447290"/>
            <a:ext cx="383857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708025" y="4606925"/>
            <a:ext cx="4064000" cy="1849755"/>
            <a:chOff x="37" y="7255"/>
            <a:chExt cx="6400" cy="2913"/>
          </a:xfrm>
        </p:grpSpPr>
        <p:sp>
          <p:nvSpPr>
            <p:cNvPr id="11" name="椭圆 10"/>
            <p:cNvSpPr/>
            <p:nvPr/>
          </p:nvSpPr>
          <p:spPr>
            <a:xfrm>
              <a:off x="2555" y="7255"/>
              <a:ext cx="1363" cy="1363"/>
            </a:xfrm>
            <a:prstGeom prst="ellipse">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思源黑体 CN Medium" panose="020B0600000000000000" charset="-122"/>
                  <a:ea typeface="思源黑体 CN Medium" panose="020B0600000000000000" charset="-122"/>
                </a:rPr>
                <a:t>1</a:t>
              </a:r>
              <a:endParaRPr lang="en-US" altLang="zh-CN" sz="3600">
                <a:latin typeface="思源黑体 CN Medium" panose="020B0600000000000000" charset="-122"/>
                <a:ea typeface="思源黑体 CN Medium" panose="020B0600000000000000" charset="-122"/>
              </a:endParaRPr>
            </a:p>
          </p:txBody>
        </p:sp>
        <p:sp>
          <p:nvSpPr>
            <p:cNvPr id="12" name="文本框 11"/>
            <p:cNvSpPr txBox="1"/>
            <p:nvPr/>
          </p:nvSpPr>
          <p:spPr>
            <a:xfrm>
              <a:off x="37" y="8398"/>
              <a:ext cx="6400" cy="1770"/>
            </a:xfrm>
            <a:prstGeom prst="rect">
              <a:avLst/>
            </a:prstGeom>
            <a:noFill/>
          </p:spPr>
          <p:txBody>
            <a:bodyPr wrap="square" rtlCol="0">
              <a:spAutoFit/>
            </a:bodyPr>
            <a:p>
              <a:pPr algn="ctr">
                <a:lnSpc>
                  <a:spcPct val="160000"/>
                </a:lnSpc>
              </a:pPr>
              <a:r>
                <a:rPr lang="zh-CN" altLang="en-US">
                  <a:latin typeface="思源黑体 CN Medium" panose="020B0600000000000000" charset="-122"/>
                  <a:ea typeface="思源黑体 CN Medium" panose="020B0600000000000000" charset="-122"/>
                  <a:cs typeface="思源黑体 CN Medium" panose="020B0600000000000000" charset="-122"/>
                </a:rPr>
                <a:t>Mark positioning</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pPr algn="ctr">
                <a:lnSpc>
                  <a:spcPct val="160000"/>
                </a:lnSpc>
              </a:pPr>
              <a:r>
                <a:rPr lang="zh-CN" altLang="en-US" sz="1200">
                  <a:latin typeface="思源黑体 CN Normal" panose="020B0400000000000000" charset="-122"/>
                  <a:ea typeface="思源黑体 CN Normal" panose="020B0400000000000000" charset="-122"/>
                  <a:cs typeface="思源黑体 CN Normal" panose="020B0400000000000000" charset="-122"/>
                </a:rPr>
                <a:t>Support precise positioning of </a:t>
              </a:r>
              <a:endParaRPr lang="zh-CN" altLang="en-US" sz="1200">
                <a:latin typeface="思源黑体 CN Normal" panose="020B0400000000000000" charset="-122"/>
                <a:ea typeface="思源黑体 CN Normal" panose="020B0400000000000000" charset="-122"/>
                <a:cs typeface="思源黑体 CN Normal" panose="020B0400000000000000" charset="-122"/>
              </a:endParaRPr>
            </a:p>
            <a:p>
              <a:pPr algn="ctr">
                <a:lnSpc>
                  <a:spcPct val="160000"/>
                </a:lnSpc>
              </a:pPr>
              <a:r>
                <a:rPr lang="zh-CN" altLang="en-US" sz="1200">
                  <a:latin typeface="思源黑体 CN Normal" panose="020B0400000000000000" charset="-122"/>
                  <a:ea typeface="思源黑体 CN Normal" panose="020B0400000000000000" charset="-122"/>
                  <a:cs typeface="思源黑体 CN Normal" panose="020B0400000000000000" charset="-122"/>
                </a:rPr>
                <a:t>cross mark marks of specified size.</a:t>
              </a:r>
              <a:endParaRPr lang="zh-CN" altLang="en-US" sz="1200">
                <a:latin typeface="思源黑体 CN Normal" panose="020B0400000000000000" charset="-122"/>
                <a:ea typeface="思源黑体 CN Normal" panose="020B0400000000000000" charset="-122"/>
                <a:cs typeface="思源黑体 CN Normal" panose="020B0400000000000000" charset="-122"/>
              </a:endParaRPr>
            </a:p>
          </p:txBody>
        </p:sp>
      </p:grpSp>
      <p:grpSp>
        <p:nvGrpSpPr>
          <p:cNvPr id="19" name="组合 18"/>
          <p:cNvGrpSpPr/>
          <p:nvPr/>
        </p:nvGrpSpPr>
        <p:grpSpPr>
          <a:xfrm>
            <a:off x="4021455" y="4606925"/>
            <a:ext cx="4064000" cy="1849755"/>
            <a:chOff x="37" y="7255"/>
            <a:chExt cx="6400" cy="2913"/>
          </a:xfrm>
        </p:grpSpPr>
        <p:sp>
          <p:nvSpPr>
            <p:cNvPr id="20" name="椭圆 19"/>
            <p:cNvSpPr/>
            <p:nvPr/>
          </p:nvSpPr>
          <p:spPr>
            <a:xfrm>
              <a:off x="2555" y="7255"/>
              <a:ext cx="1363" cy="1363"/>
            </a:xfrm>
            <a:prstGeom prst="ellipse">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思源黑体 CN Medium" panose="020B0600000000000000" charset="-122"/>
                  <a:ea typeface="思源黑体 CN Medium" panose="020B0600000000000000" charset="-122"/>
                </a:rPr>
                <a:t>2</a:t>
              </a:r>
              <a:endParaRPr lang="en-US" altLang="zh-CN" sz="3600">
                <a:latin typeface="思源黑体 CN Medium" panose="020B0600000000000000" charset="-122"/>
                <a:ea typeface="思源黑体 CN Medium" panose="020B0600000000000000" charset="-122"/>
              </a:endParaRPr>
            </a:p>
          </p:txBody>
        </p:sp>
        <p:sp>
          <p:nvSpPr>
            <p:cNvPr id="21" name="文本框 20"/>
            <p:cNvSpPr txBox="1"/>
            <p:nvPr/>
          </p:nvSpPr>
          <p:spPr>
            <a:xfrm>
              <a:off x="37" y="8398"/>
              <a:ext cx="6400" cy="1770"/>
            </a:xfrm>
            <a:prstGeom prst="rect">
              <a:avLst/>
            </a:prstGeom>
            <a:noFill/>
          </p:spPr>
          <p:txBody>
            <a:bodyPr wrap="square" rtlCol="0">
              <a:spAutoFit/>
            </a:bodyPr>
            <a:p>
              <a:pPr algn="ctr">
                <a:lnSpc>
                  <a:spcPct val="160000"/>
                </a:lnSpc>
              </a:pPr>
              <a:r>
                <a:rPr lang="zh-CN" altLang="en-US">
                  <a:latin typeface="思源黑体 CN Medium" panose="020B0600000000000000" charset="-122"/>
                  <a:ea typeface="思源黑体 CN Medium" panose="020B0600000000000000" charset="-122"/>
                  <a:cs typeface="思源黑体 CN Medium" panose="020B0600000000000000" charset="-122"/>
                </a:rPr>
                <a:t>Appearance Measurement</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pPr algn="ctr">
                <a:lnSpc>
                  <a:spcPct val="160000"/>
                </a:lnSpc>
              </a:pPr>
              <a:r>
                <a:rPr lang="zh-CN" altLang="en-US" sz="1200">
                  <a:latin typeface="思源黑体 CN Normal" panose="020B0400000000000000" charset="-122"/>
                  <a:ea typeface="思源黑体 CN Normal" panose="020B0400000000000000" charset="-122"/>
                  <a:cs typeface="思源黑体 CN Medium" panose="020B0600000000000000" charset="-122"/>
                </a:rPr>
                <a:t>Support measurement of cutting </a:t>
              </a:r>
              <a:endParaRPr lang="zh-CN" altLang="en-US" sz="1200">
                <a:latin typeface="思源黑体 CN Normal" panose="020B0400000000000000" charset="-122"/>
                <a:ea typeface="思源黑体 CN Normal" panose="020B0400000000000000" charset="-122"/>
                <a:cs typeface="思源黑体 CN Medium" panose="020B0600000000000000" charset="-122"/>
              </a:endParaRPr>
            </a:p>
            <a:p>
              <a:pPr algn="ctr">
                <a:lnSpc>
                  <a:spcPct val="160000"/>
                </a:lnSpc>
              </a:pPr>
              <a:r>
                <a:rPr lang="zh-CN" altLang="en-US" sz="1200">
                  <a:latin typeface="思源黑体 CN Normal" panose="020B0400000000000000" charset="-122"/>
                  <a:ea typeface="思源黑体 CN Normal" panose="020B0400000000000000" charset="-122"/>
                  <a:cs typeface="思源黑体 CN Medium" panose="020B0600000000000000" charset="-122"/>
                </a:rPr>
                <a:t>accuracy and chamfering accuracy.</a:t>
              </a:r>
              <a:endParaRPr lang="zh-CN" altLang="en-US" sz="1200">
                <a:latin typeface="思源黑体 CN Normal" panose="020B0400000000000000" charset="-122"/>
                <a:ea typeface="思源黑体 CN Normal" panose="020B0400000000000000" charset="-122"/>
                <a:cs typeface="思源黑体 CN Medium" panose="020B0600000000000000" charset="-122"/>
              </a:endParaRPr>
            </a:p>
          </p:txBody>
        </p:sp>
      </p:grpSp>
      <p:grpSp>
        <p:nvGrpSpPr>
          <p:cNvPr id="22" name="组合 21"/>
          <p:cNvGrpSpPr/>
          <p:nvPr/>
        </p:nvGrpSpPr>
        <p:grpSpPr>
          <a:xfrm>
            <a:off x="7900670" y="4606925"/>
            <a:ext cx="3900805" cy="2219325"/>
            <a:chOff x="-744" y="7255"/>
            <a:chExt cx="6143" cy="3495"/>
          </a:xfrm>
        </p:grpSpPr>
        <p:sp>
          <p:nvSpPr>
            <p:cNvPr id="23" name="椭圆 22"/>
            <p:cNvSpPr/>
            <p:nvPr/>
          </p:nvSpPr>
          <p:spPr>
            <a:xfrm>
              <a:off x="1567" y="7255"/>
              <a:ext cx="1363" cy="1363"/>
            </a:xfrm>
            <a:prstGeom prst="ellipse">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latin typeface="思源黑体 CN Medium" panose="020B0600000000000000" charset="-122"/>
                  <a:ea typeface="思源黑体 CN Medium" panose="020B0600000000000000" charset="-122"/>
                </a:rPr>
                <a:t>3</a:t>
              </a:r>
              <a:endParaRPr lang="en-US" altLang="zh-CN" sz="3600">
                <a:latin typeface="思源黑体 CN Medium" panose="020B0600000000000000" charset="-122"/>
                <a:ea typeface="思源黑体 CN Medium" panose="020B0600000000000000" charset="-122"/>
              </a:endParaRPr>
            </a:p>
          </p:txBody>
        </p:sp>
        <p:sp>
          <p:nvSpPr>
            <p:cNvPr id="24" name="文本框 23"/>
            <p:cNvSpPr txBox="1"/>
            <p:nvPr/>
          </p:nvSpPr>
          <p:spPr>
            <a:xfrm>
              <a:off x="-744" y="8398"/>
              <a:ext cx="6143" cy="2352"/>
            </a:xfrm>
            <a:prstGeom prst="rect">
              <a:avLst/>
            </a:prstGeom>
            <a:noFill/>
          </p:spPr>
          <p:txBody>
            <a:bodyPr wrap="square" rtlCol="0">
              <a:spAutoFit/>
            </a:bodyPr>
            <a:p>
              <a:pPr algn="ctr">
                <a:lnSpc>
                  <a:spcPct val="160000"/>
                </a:lnSpc>
              </a:pPr>
              <a:r>
                <a:rPr lang="zh-CN" altLang="en-US">
                  <a:latin typeface="思源黑体 CN Medium" panose="020B0600000000000000" charset="-122"/>
                  <a:ea typeface="思源黑体 CN Medium" panose="020B0600000000000000" charset="-122"/>
                  <a:cs typeface="思源黑体 CN Medium" panose="020B0600000000000000" charset="-122"/>
                </a:rPr>
                <a:t>Viewing historical product data</a:t>
              </a:r>
              <a:endParaRPr lang="zh-CN" altLang="en-US">
                <a:latin typeface="思源黑体 CN Medium" panose="020B0600000000000000" charset="-122"/>
                <a:ea typeface="思源黑体 CN Medium" panose="020B0600000000000000" charset="-122"/>
                <a:cs typeface="思源黑体 CN Medium" panose="020B0600000000000000" charset="-122"/>
              </a:endParaRPr>
            </a:p>
            <a:p>
              <a:pPr algn="ctr">
                <a:lnSpc>
                  <a:spcPct val="130000"/>
                </a:lnSpc>
              </a:pPr>
              <a:r>
                <a:rPr lang="zh-CN" altLang="en-US" sz="1200">
                  <a:latin typeface="思源黑体 CN Normal" panose="020B0400000000000000" charset="-122"/>
                  <a:ea typeface="思源黑体 CN Normal" panose="020B0400000000000000" charset="-122"/>
                  <a:cs typeface="思源黑体 CN Medium" panose="020B0600000000000000" charset="-122"/>
                </a:rPr>
                <a:t>Filter and query the testing data of specified products based on production date, time period, product number, and testing results, and support exporting product drawing data.</a:t>
              </a:r>
              <a:endParaRPr lang="zh-CN" altLang="en-US" sz="1200">
                <a:latin typeface="思源黑体 CN Normal" panose="020B0400000000000000" charset="-122"/>
                <a:ea typeface="思源黑体 CN Normal" panose="020B0400000000000000" charset="-122"/>
                <a:cs typeface="思源黑体 CN Medium" panose="020B0600000000000000" charset="-122"/>
              </a:endParaRP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2" name="组合 31"/>
          <p:cNvGrpSpPr/>
          <p:nvPr/>
        </p:nvGrpSpPr>
        <p:grpSpPr>
          <a:xfrm>
            <a:off x="1015683" y="553085"/>
            <a:ext cx="4739005" cy="1135380"/>
            <a:chOff x="1601" y="2275"/>
            <a:chExt cx="7463" cy="1788"/>
          </a:xfrm>
        </p:grpSpPr>
        <p:sp>
          <p:nvSpPr>
            <p:cNvPr id="13" name="等腰三角形 12"/>
            <p:cNvSpPr/>
            <p:nvPr/>
          </p:nvSpPr>
          <p:spPr>
            <a:xfrm rot="5400000">
              <a:off x="1578" y="2471"/>
              <a:ext cx="330" cy="284"/>
            </a:xfrm>
            <a:prstGeom prst="triangle">
              <a:avLst/>
            </a:prstGeom>
            <a:solidFill>
              <a:srgbClr val="0172B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30" name="文本框 29"/>
            <p:cNvSpPr txBox="1"/>
            <p:nvPr/>
          </p:nvSpPr>
          <p:spPr>
            <a:xfrm>
              <a:off x="2156" y="2275"/>
              <a:ext cx="6400" cy="628"/>
            </a:xfrm>
            <a:prstGeom prst="rect">
              <a:avLst/>
            </a:prstGeom>
            <a:noFill/>
          </p:spPr>
          <p:txBody>
            <a:bodyPr wrap="square" rtlCol="0">
              <a:spAutoFit/>
            </a:bodyPr>
            <a:p>
              <a:r>
                <a:rPr lang="en-US" altLang="zh-CN" sz="2000">
                  <a:solidFill>
                    <a:srgbClr val="404040"/>
                  </a:solidFill>
                  <a:latin typeface="思源黑体 CN Medium" panose="020B0600000000000000" charset="-122"/>
                  <a:ea typeface="思源黑体 CN Medium" panose="020B0600000000000000" charset="-122"/>
                </a:rPr>
                <a:t>S</a:t>
              </a:r>
              <a:r>
                <a:rPr lang="zh-CN" altLang="en-US" sz="2000">
                  <a:solidFill>
                    <a:srgbClr val="404040"/>
                  </a:solidFill>
                  <a:latin typeface="思源黑体 CN Medium" panose="020B0600000000000000" charset="-122"/>
                  <a:ea typeface="思源黑体 CN Medium" panose="020B0600000000000000" charset="-122"/>
                </a:rPr>
                <a:t>oftware introduction</a:t>
              </a:r>
              <a:endParaRPr lang="zh-CN" altLang="en-US" sz="2000">
                <a:solidFill>
                  <a:srgbClr val="404040"/>
                </a:solidFill>
                <a:latin typeface="思源黑体 CN Medium" panose="020B0600000000000000" charset="-122"/>
                <a:ea typeface="思源黑体 CN Medium" panose="020B0600000000000000" charset="-122"/>
              </a:endParaRPr>
            </a:p>
          </p:txBody>
        </p:sp>
        <p:sp>
          <p:nvSpPr>
            <p:cNvPr id="31" name="文本框 30"/>
            <p:cNvSpPr txBox="1"/>
            <p:nvPr/>
          </p:nvSpPr>
          <p:spPr>
            <a:xfrm>
              <a:off x="2156" y="2962"/>
              <a:ext cx="6908" cy="1101"/>
            </a:xfrm>
            <a:prstGeom prst="rect">
              <a:avLst/>
            </a:prstGeom>
            <a:noFill/>
          </p:spPr>
          <p:txBody>
            <a:bodyPr wrap="square" rtlCol="0">
              <a:spAutoFit/>
            </a:bodyPr>
            <a:p>
              <a:pPr>
                <a:lnSpc>
                  <a:spcPct val="110000"/>
                </a:lnSpc>
              </a:pPr>
              <a:r>
                <a:rPr lang="zh-CN" altLang="en-US" sz="1200">
                  <a:solidFill>
                    <a:srgbClr val="797979"/>
                  </a:solidFill>
                  <a:latin typeface="思源黑体 CN Normal" panose="020B0400000000000000" charset="-122"/>
                  <a:ea typeface="思源黑体 CN Normal" panose="020B0400000000000000" charset="-122"/>
                </a:rPr>
                <a:t>General visual algorithm platform | Detailed explanation of main functions | Introduction to features | AI algorithm deep learning | 6 major advantages</a:t>
              </a:r>
              <a:endParaRPr lang="zh-CN" altLang="en-US" sz="1200">
                <a:solidFill>
                  <a:srgbClr val="797979"/>
                </a:solidFill>
                <a:latin typeface="思源黑体 CN Normal" panose="020B0400000000000000" charset="-122"/>
                <a:ea typeface="思源黑体 CN Normal" panose="020B0400000000000000" charset="-122"/>
              </a:endParaRPr>
            </a:p>
          </p:txBody>
        </p:sp>
      </p:grpSp>
      <p:grpSp>
        <p:nvGrpSpPr>
          <p:cNvPr id="37" name="组合 36"/>
          <p:cNvGrpSpPr/>
          <p:nvPr/>
        </p:nvGrpSpPr>
        <p:grpSpPr>
          <a:xfrm>
            <a:off x="1015683" y="1689735"/>
            <a:ext cx="6216650" cy="767080"/>
            <a:chOff x="1601" y="2275"/>
            <a:chExt cx="9790" cy="1208"/>
          </a:xfrm>
        </p:grpSpPr>
        <p:sp>
          <p:nvSpPr>
            <p:cNvPr id="38" name="等腰三角形 37"/>
            <p:cNvSpPr/>
            <p:nvPr>
              <p:custDataLst>
                <p:tags r:id="rId1"/>
              </p:custDataLst>
            </p:nvPr>
          </p:nvSpPr>
          <p:spPr>
            <a:xfrm rot="5400000">
              <a:off x="1578" y="2471"/>
              <a:ext cx="330" cy="284"/>
            </a:xfrm>
            <a:prstGeom prst="triangle">
              <a:avLst/>
            </a:prstGeom>
            <a:solidFill>
              <a:srgbClr val="0172B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39" name="文本框 38"/>
            <p:cNvSpPr txBox="1"/>
            <p:nvPr>
              <p:custDataLst>
                <p:tags r:id="rId2"/>
              </p:custDataLst>
            </p:nvPr>
          </p:nvSpPr>
          <p:spPr>
            <a:xfrm>
              <a:off x="2156" y="2275"/>
              <a:ext cx="9235" cy="628"/>
            </a:xfrm>
            <a:prstGeom prst="rect">
              <a:avLst/>
            </a:prstGeom>
            <a:noFill/>
          </p:spPr>
          <p:txBody>
            <a:bodyPr wrap="square" rtlCol="0">
              <a:spAutoFit/>
            </a:bodyPr>
            <a:p>
              <a:pPr lvl="0" defTabSz="609600">
                <a:defRPr/>
              </a:pPr>
              <a:r>
                <a:rPr kumimoji="1" lang="zh-CN" altLang="en-US" sz="2000" kern="0">
                  <a:solidFill>
                    <a:schemeClr val="tx1">
                      <a:lumMod val="75000"/>
                      <a:lumOff val="25000"/>
                    </a:schemeClr>
                  </a:solidFill>
                  <a:latin typeface="思源黑体 CN Medium" panose="020B0600000000000000" charset="-122"/>
                  <a:ea typeface="思源黑体 CN Medium" panose="020B0600000000000000" charset="-122"/>
                  <a:cs typeface="+mn-ea"/>
                  <a:sym typeface="Calibri" panose="020F0502020204030204" charset="0"/>
                </a:rPr>
                <a:t>Reasonable application of algorithms</a:t>
              </a:r>
              <a:endParaRPr kumimoji="1" lang="zh-CN" altLang="en-US" sz="2000" kern="0">
                <a:solidFill>
                  <a:schemeClr val="tx1">
                    <a:lumMod val="75000"/>
                    <a:lumOff val="25000"/>
                  </a:schemeClr>
                </a:solidFill>
                <a:latin typeface="思源黑体 CN Medium" panose="020B0600000000000000" charset="-122"/>
                <a:ea typeface="思源黑体 CN Medium" panose="020B0600000000000000" charset="-122"/>
                <a:cs typeface="+mn-ea"/>
                <a:sym typeface="Calibri" panose="020F0502020204030204" charset="0"/>
              </a:endParaRPr>
            </a:p>
          </p:txBody>
        </p:sp>
        <p:sp>
          <p:nvSpPr>
            <p:cNvPr id="40" name="文本框 39"/>
            <p:cNvSpPr txBox="1"/>
            <p:nvPr>
              <p:custDataLst>
                <p:tags r:id="rId3"/>
              </p:custDataLst>
            </p:nvPr>
          </p:nvSpPr>
          <p:spPr>
            <a:xfrm>
              <a:off x="2156" y="2962"/>
              <a:ext cx="6400" cy="521"/>
            </a:xfrm>
            <a:prstGeom prst="rect">
              <a:avLst/>
            </a:prstGeom>
            <a:noFill/>
          </p:spPr>
          <p:txBody>
            <a:bodyPr wrap="square" rtlCol="0">
              <a:spAutoFit/>
            </a:bodyPr>
            <a:p>
              <a:pPr marL="0" marR="0" lvl="0" indent="0" algn="l" defTabSz="609600" rtl="0" eaLnBrk="1" fontAlgn="auto" latinLnBrk="0" hangingPunct="1">
                <a:lnSpc>
                  <a:spcPct val="130000"/>
                </a:lnSpc>
                <a:spcBef>
                  <a:spcPts val="0"/>
                </a:spcBef>
                <a:spcAft>
                  <a:spcPts val="0"/>
                </a:spcAft>
                <a:buClrTx/>
                <a:buSzTx/>
                <a:buFontTx/>
                <a:buNone/>
                <a:defRPr/>
              </a:pPr>
              <a:r>
                <a:rPr lang="zh-CN" altLang="en-US" sz="1200" kern="0" noProof="0" dirty="0" smtClean="0">
                  <a:ln>
                    <a:noFill/>
                  </a:ln>
                  <a:solidFill>
                    <a:schemeClr val="tx1">
                      <a:lumMod val="75000"/>
                      <a:lumOff val="25000"/>
                      <a:alpha val="70000"/>
                    </a:schemeClr>
                  </a:solidFill>
                  <a:effectLst/>
                  <a:uLnTx/>
                  <a:uFillTx/>
                  <a:latin typeface="思源黑体 CN Normal" panose="020B0400000000000000" charset="-122"/>
                  <a:ea typeface="思源黑体 CN Normal" panose="020B0400000000000000" charset="-122"/>
                  <a:cs typeface="+mn-ea"/>
                  <a:sym typeface="Calibri" panose="020F0502020204030204" charset="0"/>
                </a:rPr>
                <a:t>preconditioning</a:t>
              </a:r>
              <a:endParaRPr lang="zh-CN" altLang="en-US" sz="1200" kern="0" noProof="0" dirty="0" smtClean="0">
                <a:ln>
                  <a:noFill/>
                </a:ln>
                <a:solidFill>
                  <a:schemeClr val="tx1">
                    <a:lumMod val="75000"/>
                    <a:lumOff val="25000"/>
                    <a:alpha val="70000"/>
                  </a:schemeClr>
                </a:solidFill>
                <a:effectLst/>
                <a:uLnTx/>
                <a:uFillTx/>
                <a:latin typeface="思源黑体 CN Normal" panose="020B0400000000000000" charset="-122"/>
                <a:ea typeface="思源黑体 CN Normal" panose="020B0400000000000000" charset="-122"/>
                <a:cs typeface="+mn-ea"/>
                <a:sym typeface="Calibri" panose="020F0502020204030204" charset="0"/>
              </a:endParaRPr>
            </a:p>
          </p:txBody>
        </p:sp>
      </p:grpSp>
      <p:grpSp>
        <p:nvGrpSpPr>
          <p:cNvPr id="41" name="组合 40"/>
          <p:cNvGrpSpPr/>
          <p:nvPr/>
        </p:nvGrpSpPr>
        <p:grpSpPr>
          <a:xfrm>
            <a:off x="1015683" y="3482975"/>
            <a:ext cx="4416425" cy="767080"/>
            <a:chOff x="1601" y="2275"/>
            <a:chExt cx="6955" cy="1208"/>
          </a:xfrm>
        </p:grpSpPr>
        <p:sp>
          <p:nvSpPr>
            <p:cNvPr id="42" name="等腰三角形 41"/>
            <p:cNvSpPr/>
            <p:nvPr>
              <p:custDataLst>
                <p:tags r:id="rId4"/>
              </p:custDataLst>
            </p:nvPr>
          </p:nvSpPr>
          <p:spPr>
            <a:xfrm rot="5400000">
              <a:off x="1578" y="2471"/>
              <a:ext cx="330" cy="284"/>
            </a:xfrm>
            <a:prstGeom prst="triangle">
              <a:avLst/>
            </a:prstGeom>
            <a:solidFill>
              <a:srgbClr val="0172B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43" name="文本框 42"/>
            <p:cNvSpPr txBox="1"/>
            <p:nvPr>
              <p:custDataLst>
                <p:tags r:id="rId5"/>
              </p:custDataLst>
            </p:nvPr>
          </p:nvSpPr>
          <p:spPr>
            <a:xfrm>
              <a:off x="2156" y="2275"/>
              <a:ext cx="6400" cy="628"/>
            </a:xfrm>
            <a:prstGeom prst="rect">
              <a:avLst/>
            </a:prstGeom>
            <a:noFill/>
          </p:spPr>
          <p:txBody>
            <a:bodyPr wrap="square" rtlCol="0">
              <a:spAutoFit/>
            </a:bodyPr>
            <a:p>
              <a:pPr lvl="0" defTabSz="609600">
                <a:defRPr/>
              </a:pPr>
              <a:r>
                <a:rPr kumimoji="1" lang="zh-CN" altLang="en-US" sz="2000" kern="0">
                  <a:solidFill>
                    <a:schemeClr val="tx1">
                      <a:lumMod val="75000"/>
                      <a:lumOff val="25000"/>
                    </a:schemeClr>
                  </a:solidFill>
                  <a:latin typeface="思源黑体 CN Medium" panose="020B0600000000000000" charset="-122"/>
                  <a:ea typeface="思源黑体 CN Medium" panose="020B0600000000000000" charset="-122"/>
                  <a:cs typeface="+mn-ea"/>
                  <a:sym typeface="Calibri" panose="020F0502020204030204" charset="0"/>
                </a:rPr>
                <a:t>Cooperative clients</a:t>
              </a:r>
              <a:endParaRPr kumimoji="1" lang="zh-CN" altLang="en-US" sz="2000" kern="0">
                <a:solidFill>
                  <a:schemeClr val="tx1">
                    <a:lumMod val="75000"/>
                    <a:lumOff val="25000"/>
                  </a:schemeClr>
                </a:solidFill>
                <a:latin typeface="思源黑体 CN Medium" panose="020B0600000000000000" charset="-122"/>
                <a:ea typeface="思源黑体 CN Medium" panose="020B0600000000000000" charset="-122"/>
                <a:cs typeface="+mn-ea"/>
                <a:sym typeface="Calibri" panose="020F0502020204030204" charset="0"/>
              </a:endParaRPr>
            </a:p>
          </p:txBody>
        </p:sp>
        <p:sp>
          <p:nvSpPr>
            <p:cNvPr id="44" name="文本框 43"/>
            <p:cNvSpPr txBox="1"/>
            <p:nvPr>
              <p:custDataLst>
                <p:tags r:id="rId6"/>
              </p:custDataLst>
            </p:nvPr>
          </p:nvSpPr>
          <p:spPr>
            <a:xfrm>
              <a:off x="2156" y="2962"/>
              <a:ext cx="6400" cy="521"/>
            </a:xfrm>
            <a:prstGeom prst="rect">
              <a:avLst/>
            </a:prstGeom>
            <a:noFill/>
          </p:spPr>
          <p:txBody>
            <a:bodyPr wrap="square" rtlCol="0">
              <a:spAutoFit/>
            </a:bodyPr>
            <a:p>
              <a:pPr marL="0" marR="0" lvl="0" indent="0" algn="l" defTabSz="609600" rtl="0" eaLnBrk="1" fontAlgn="auto" latinLnBrk="0" hangingPunct="1">
                <a:lnSpc>
                  <a:spcPct val="130000"/>
                </a:lnSpc>
                <a:spcBef>
                  <a:spcPts val="0"/>
                </a:spcBef>
                <a:spcAft>
                  <a:spcPts val="0"/>
                </a:spcAft>
                <a:buClrTx/>
                <a:buSzTx/>
                <a:buFontTx/>
                <a:buNone/>
                <a:defRPr/>
              </a:pPr>
              <a:r>
                <a:rPr lang="zh-CN" altLang="en-US" sz="1200" kern="0" noProof="0" dirty="0" smtClean="0">
                  <a:ln>
                    <a:noFill/>
                  </a:ln>
                  <a:solidFill>
                    <a:schemeClr val="tx1">
                      <a:lumMod val="75000"/>
                      <a:lumOff val="25000"/>
                      <a:alpha val="70000"/>
                    </a:schemeClr>
                  </a:solidFill>
                  <a:effectLst/>
                  <a:uLnTx/>
                  <a:uFillTx/>
                  <a:latin typeface="思源黑体 CN Normal" panose="020B0400000000000000" charset="-122"/>
                  <a:ea typeface="思源黑体 CN Normal" panose="020B0400000000000000" charset="-122"/>
                  <a:cs typeface="+mn-ea"/>
                  <a:sym typeface="Calibri" panose="020F0502020204030204" charset="0"/>
                </a:rPr>
                <a:t>Collaboration with multiple clients</a:t>
              </a:r>
              <a:endParaRPr lang="zh-CN" altLang="en-US" sz="1200" kern="0" noProof="0" dirty="0" smtClean="0">
                <a:ln>
                  <a:noFill/>
                </a:ln>
                <a:solidFill>
                  <a:schemeClr val="tx1">
                    <a:lumMod val="75000"/>
                    <a:lumOff val="25000"/>
                    <a:alpha val="70000"/>
                  </a:schemeClr>
                </a:solidFill>
                <a:effectLst/>
                <a:uLnTx/>
                <a:uFillTx/>
                <a:latin typeface="思源黑体 CN Normal" panose="020B0400000000000000" charset="-122"/>
                <a:ea typeface="思源黑体 CN Normal" panose="020B0400000000000000" charset="-122"/>
                <a:cs typeface="+mn-ea"/>
                <a:sym typeface="Calibri" panose="020F0502020204030204" charset="0"/>
              </a:endParaRPr>
            </a:p>
          </p:txBody>
        </p:sp>
      </p:grpSp>
      <p:grpSp>
        <p:nvGrpSpPr>
          <p:cNvPr id="2" name="组合 1"/>
          <p:cNvGrpSpPr/>
          <p:nvPr/>
        </p:nvGrpSpPr>
        <p:grpSpPr>
          <a:xfrm>
            <a:off x="1015683" y="2586355"/>
            <a:ext cx="5079365" cy="767080"/>
            <a:chOff x="1601" y="2275"/>
            <a:chExt cx="7999" cy="1208"/>
          </a:xfrm>
        </p:grpSpPr>
        <p:sp>
          <p:nvSpPr>
            <p:cNvPr id="3" name="等腰三角形 2"/>
            <p:cNvSpPr/>
            <p:nvPr>
              <p:custDataLst>
                <p:tags r:id="rId7"/>
              </p:custDataLst>
            </p:nvPr>
          </p:nvSpPr>
          <p:spPr>
            <a:xfrm rot="5400000">
              <a:off x="1578" y="2471"/>
              <a:ext cx="330" cy="284"/>
            </a:xfrm>
            <a:prstGeom prst="triangle">
              <a:avLst/>
            </a:prstGeom>
            <a:solidFill>
              <a:srgbClr val="0172B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4" name="文本框 3"/>
            <p:cNvSpPr txBox="1"/>
            <p:nvPr>
              <p:custDataLst>
                <p:tags r:id="rId8"/>
              </p:custDataLst>
            </p:nvPr>
          </p:nvSpPr>
          <p:spPr>
            <a:xfrm>
              <a:off x="2156" y="2275"/>
              <a:ext cx="7444" cy="628"/>
            </a:xfrm>
            <a:prstGeom prst="rect">
              <a:avLst/>
            </a:prstGeom>
            <a:noFill/>
          </p:spPr>
          <p:txBody>
            <a:bodyPr wrap="square" rtlCol="0">
              <a:spAutoFit/>
            </a:bodyPr>
            <a:p>
              <a:pPr lvl="0" defTabSz="609600">
                <a:defRPr/>
              </a:pPr>
              <a:r>
                <a:rPr kumimoji="1" sz="2000" kern="0">
                  <a:solidFill>
                    <a:schemeClr val="tx1">
                      <a:lumMod val="75000"/>
                      <a:lumOff val="25000"/>
                    </a:schemeClr>
                  </a:solidFill>
                  <a:latin typeface="思源黑体 CN Medium" panose="020B0600000000000000" charset="-122"/>
                  <a:ea typeface="思源黑体 CN Medium" panose="020B0600000000000000" charset="-122"/>
                  <a:cs typeface="+mn-ea"/>
                  <a:sym typeface="Calibri" panose="020F0502020204030204" charset="0"/>
                </a:rPr>
                <a:t>The Application of AI Algorithms</a:t>
              </a:r>
              <a:endParaRPr kumimoji="1" sz="2000" kern="0">
                <a:solidFill>
                  <a:schemeClr val="tx1">
                    <a:lumMod val="75000"/>
                    <a:lumOff val="25000"/>
                  </a:schemeClr>
                </a:solidFill>
                <a:latin typeface="思源黑体 CN Medium" panose="020B0600000000000000" charset="-122"/>
                <a:ea typeface="思源黑体 CN Medium" panose="020B0600000000000000" charset="-122"/>
                <a:cs typeface="+mn-ea"/>
                <a:sym typeface="Calibri" panose="020F0502020204030204" charset="0"/>
              </a:endParaRPr>
            </a:p>
          </p:txBody>
        </p:sp>
        <p:sp>
          <p:nvSpPr>
            <p:cNvPr id="5" name="文本框 4"/>
            <p:cNvSpPr txBox="1"/>
            <p:nvPr>
              <p:custDataLst>
                <p:tags r:id="rId9"/>
              </p:custDataLst>
            </p:nvPr>
          </p:nvSpPr>
          <p:spPr>
            <a:xfrm>
              <a:off x="2156" y="2962"/>
              <a:ext cx="7113" cy="521"/>
            </a:xfrm>
            <a:prstGeom prst="rect">
              <a:avLst/>
            </a:prstGeom>
            <a:noFill/>
          </p:spPr>
          <p:txBody>
            <a:bodyPr wrap="square" rtlCol="0">
              <a:spAutoFit/>
            </a:bodyPr>
            <a:p>
              <a:pPr marL="0" marR="0" lvl="0" indent="0" algn="l" defTabSz="609600" rtl="0" eaLnBrk="1" fontAlgn="auto" latinLnBrk="0" hangingPunct="1">
                <a:lnSpc>
                  <a:spcPct val="130000"/>
                </a:lnSpc>
                <a:spcBef>
                  <a:spcPts val="0"/>
                </a:spcBef>
                <a:spcAft>
                  <a:spcPts val="0"/>
                </a:spcAft>
                <a:buClrTx/>
                <a:buSzTx/>
                <a:buFontTx/>
                <a:buNone/>
                <a:defRPr/>
              </a:pPr>
              <a:r>
                <a:rPr sz="1200" kern="0" noProof="0" dirty="0" smtClean="0">
                  <a:ln>
                    <a:noFill/>
                  </a:ln>
                  <a:solidFill>
                    <a:schemeClr val="tx1">
                      <a:lumMod val="75000"/>
                      <a:lumOff val="25000"/>
                      <a:alpha val="70000"/>
                    </a:schemeClr>
                  </a:solidFill>
                  <a:effectLst/>
                  <a:uLnTx/>
                  <a:uFillTx/>
                  <a:latin typeface="思源黑体 CN Normal" panose="020B0400000000000000" charset="-122"/>
                  <a:ea typeface="思源黑体 CN Normal" panose="020B0400000000000000" charset="-122"/>
                  <a:cs typeface="+mn-ea"/>
                  <a:sym typeface="Calibri" panose="020F0502020204030204" charset="0"/>
                </a:rPr>
                <a:t>Edge Inspection System | AOI Full Inspection Visual Algorithm</a:t>
              </a:r>
              <a:endParaRPr sz="1200" kern="0" noProof="0" dirty="0" smtClean="0">
                <a:ln>
                  <a:noFill/>
                </a:ln>
                <a:solidFill>
                  <a:schemeClr val="tx1">
                    <a:lumMod val="75000"/>
                    <a:lumOff val="25000"/>
                    <a:alpha val="70000"/>
                  </a:schemeClr>
                </a:solidFill>
                <a:effectLst/>
                <a:uLnTx/>
                <a:uFillTx/>
                <a:latin typeface="思源黑体 CN Normal" panose="020B0400000000000000" charset="-122"/>
                <a:ea typeface="思源黑体 CN Normal" panose="020B0400000000000000" charset="-122"/>
                <a:cs typeface="+mn-ea"/>
                <a:sym typeface="Calibri" panose="020F0502020204030204" charset="0"/>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755650" y="1657350"/>
            <a:ext cx="10923905" cy="755650"/>
          </a:xfrm>
          <a:prstGeom prst="rect">
            <a:avLst/>
          </a:prstGeom>
          <a:noFill/>
        </p:spPr>
        <p:txBody>
          <a:bodyPr wrap="square" rtlCol="0">
            <a:spAutoFit/>
          </a:bodyPr>
          <a:p>
            <a:pPr marL="285750" indent="-285750">
              <a:lnSpc>
                <a:spcPct val="120000"/>
              </a:lnSpc>
              <a:buClr>
                <a:srgbClr val="0172B1"/>
              </a:buClr>
              <a:buFont typeface="Wingdings" panose="05000000000000000000" charset="0"/>
              <a:buChar char="Ø"/>
            </a:pPr>
            <a:r>
              <a:rPr lang="zh-CN" altLang="en-US">
                <a:solidFill>
                  <a:srgbClr val="404040"/>
                </a:solidFill>
                <a:latin typeface="思源黑体 CN Normal" panose="020B0400000000000000" charset="-122"/>
                <a:ea typeface="思源黑体 CN Normal" panose="020B0400000000000000" charset="-122"/>
              </a:rPr>
              <a:t>The management software is responsible for real-time integration of the results of various detection software, re evaluation of NG products, and data management.</a:t>
            </a:r>
            <a:endParaRPr lang="zh-CN" altLang="en-US">
              <a:solidFill>
                <a:srgbClr val="404040"/>
              </a:solidFill>
              <a:latin typeface="思源黑体 CN Normal" panose="020B0400000000000000" charset="-122"/>
              <a:ea typeface="思源黑体 CN Normal" panose="020B0400000000000000" charset="-122"/>
            </a:endParaRPr>
          </a:p>
        </p:txBody>
      </p:sp>
      <p:cxnSp>
        <p:nvCxnSpPr>
          <p:cNvPr id="21" name="直接连接符 20"/>
          <p:cNvCxnSpPr/>
          <p:nvPr>
            <p:custDataLst>
              <p:tags r:id="rId2"/>
            </p:custDataLst>
          </p:nvPr>
        </p:nvCxnSpPr>
        <p:spPr>
          <a:xfrm>
            <a:off x="768985" y="2537460"/>
            <a:ext cx="6220460" cy="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768985" y="3024505"/>
            <a:ext cx="3434715" cy="1977390"/>
          </a:xfrm>
          <a:prstGeom prst="rect">
            <a:avLst/>
          </a:prstGeom>
          <a:blipFill rotWithShape="1">
            <a:blip r:embed="rId3"/>
            <a:stretch>
              <a:fillRect t="-1000"/>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矩形 4"/>
          <p:cNvSpPr/>
          <p:nvPr/>
        </p:nvSpPr>
        <p:spPr>
          <a:xfrm>
            <a:off x="4506595" y="3024505"/>
            <a:ext cx="3434715" cy="1977390"/>
          </a:xfrm>
          <a:prstGeom prst="rect">
            <a:avLst/>
          </a:prstGeom>
          <a:blipFill rotWithShape="1">
            <a:blip r:embed="rId4"/>
            <a:stretch>
              <a:fillRect t="-1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8244205" y="3024505"/>
            <a:ext cx="3434715" cy="1977390"/>
          </a:xfrm>
          <a:prstGeom prst="rect">
            <a:avLst/>
          </a:prstGeom>
          <a:blipFill rotWithShape="1">
            <a:blip r:embed="rId5"/>
            <a:stretch>
              <a:fillRect t="-1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768985" y="5088255"/>
            <a:ext cx="3435350" cy="706755"/>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思源黑体 CN Medium" panose="020B0600000000000000" charset="-122"/>
                <a:ea typeface="思源黑体 CN Medium" panose="020B0600000000000000" charset="-122"/>
              </a:rPr>
              <a:t>Real time monitoring and management</a:t>
            </a:r>
            <a:endParaRPr lang="zh-CN" altLang="en-US">
              <a:latin typeface="思源黑体 CN Medium" panose="020B0600000000000000" charset="-122"/>
              <a:ea typeface="思源黑体 CN Medium" panose="020B0600000000000000" charset="-122"/>
            </a:endParaRPr>
          </a:p>
        </p:txBody>
      </p:sp>
      <p:sp>
        <p:nvSpPr>
          <p:cNvPr id="8" name="矩形 7"/>
          <p:cNvSpPr/>
          <p:nvPr/>
        </p:nvSpPr>
        <p:spPr>
          <a:xfrm>
            <a:off x="4506595" y="5088255"/>
            <a:ext cx="3435350" cy="706755"/>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思源黑体 CN Medium" panose="020B0600000000000000" charset="-122"/>
                <a:ea typeface="思源黑体 CN Medium" panose="020B0600000000000000" charset="-122"/>
              </a:rPr>
              <a:t>Data query management</a:t>
            </a:r>
            <a:endParaRPr lang="zh-CN" altLang="en-US">
              <a:latin typeface="思源黑体 CN Medium" panose="020B0600000000000000" charset="-122"/>
              <a:ea typeface="思源黑体 CN Medium" panose="020B0600000000000000" charset="-122"/>
            </a:endParaRPr>
          </a:p>
        </p:txBody>
      </p:sp>
      <p:sp>
        <p:nvSpPr>
          <p:cNvPr id="9" name="矩形 8"/>
          <p:cNvSpPr/>
          <p:nvPr/>
        </p:nvSpPr>
        <p:spPr>
          <a:xfrm>
            <a:off x="8244205" y="5088255"/>
            <a:ext cx="3435350" cy="706755"/>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latin typeface="思源黑体 CN Medium" panose="020B0600000000000000" charset="-122"/>
                <a:ea typeface="思源黑体 CN Medium" panose="020B0600000000000000" charset="-122"/>
              </a:rPr>
              <a:t>Manual distance measurement</a:t>
            </a:r>
            <a:endParaRPr lang="zh-CN" altLang="en-US">
              <a:latin typeface="思源黑体 CN Medium" panose="020B0600000000000000" charset="-122"/>
              <a:ea typeface="思源黑体 CN Medium" panose="020B0600000000000000"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6" name="组合 5"/>
          <p:cNvGrpSpPr/>
          <p:nvPr/>
        </p:nvGrpSpPr>
        <p:grpSpPr>
          <a:xfrm>
            <a:off x="889000" y="2743200"/>
            <a:ext cx="4775200" cy="3291205"/>
            <a:chOff x="1400" y="4320"/>
            <a:chExt cx="7520" cy="5183"/>
          </a:xfrm>
        </p:grpSpPr>
        <p:sp>
          <p:nvSpPr>
            <p:cNvPr id="3" name="矩形 2"/>
            <p:cNvSpPr/>
            <p:nvPr/>
          </p:nvSpPr>
          <p:spPr>
            <a:xfrm>
              <a:off x="1420" y="4320"/>
              <a:ext cx="7500" cy="3361"/>
            </a:xfrm>
            <a:prstGeom prst="rect">
              <a:avLst/>
            </a:prstGeom>
            <a:blipFill rotWithShape="1">
              <a:blip r:embed="rId1"/>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矩形 3"/>
            <p:cNvSpPr/>
            <p:nvPr/>
          </p:nvSpPr>
          <p:spPr>
            <a:xfrm>
              <a:off x="1400" y="7900"/>
              <a:ext cx="7520" cy="1603"/>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rPr>
                <a:t>Multi host bridging, integrating multi-party data for unified computing and port management</a:t>
              </a:r>
              <a:endParaRPr lang="zh-CN" altLang="en-US" sz="1200">
                <a:latin typeface="思源黑体 CN Medium" panose="020B0600000000000000" charset="-122"/>
                <a:ea typeface="思源黑体 CN Medium" panose="020B0600000000000000" charset="-122"/>
              </a:endParaRPr>
            </a:p>
          </p:txBody>
        </p:sp>
      </p:grpSp>
      <p:cxnSp>
        <p:nvCxnSpPr>
          <p:cNvPr id="5" name="直接连接符 4"/>
          <p:cNvCxnSpPr/>
          <p:nvPr/>
        </p:nvCxnSpPr>
        <p:spPr>
          <a:xfrm>
            <a:off x="901700" y="2425700"/>
            <a:ext cx="4787900" cy="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6324600" y="2743200"/>
            <a:ext cx="4775200" cy="3291840"/>
            <a:chOff x="1400" y="4320"/>
            <a:chExt cx="7520" cy="5184"/>
          </a:xfrm>
        </p:grpSpPr>
        <p:sp>
          <p:nvSpPr>
            <p:cNvPr id="11" name="矩形 10"/>
            <p:cNvSpPr/>
            <p:nvPr/>
          </p:nvSpPr>
          <p:spPr>
            <a:xfrm>
              <a:off x="1420" y="4320"/>
              <a:ext cx="7500" cy="3361"/>
            </a:xfrm>
            <a:prstGeom prst="rect">
              <a:avLst/>
            </a:prstGeom>
            <a:blipFill rotWithShape="1">
              <a:blip r:embed="rId2"/>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1400" y="7900"/>
              <a:ext cx="7520" cy="1604"/>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rPr>
                <a:t>For products judged as NG by the system, manual viewing and measurement of product original images are supported, followed by manual review and submission of re evaluation results.</a:t>
              </a:r>
              <a:endParaRPr lang="zh-CN" altLang="en-US" sz="1200">
                <a:latin typeface="思源黑体 CN Medium" panose="020B0600000000000000" charset="-122"/>
                <a:ea typeface="思源黑体 CN Medium" panose="020B0600000000000000" charset="-122"/>
              </a:endParaRPr>
            </a:p>
          </p:txBody>
        </p:sp>
      </p:grpSp>
      <p:grpSp>
        <p:nvGrpSpPr>
          <p:cNvPr id="14" name="组合 13"/>
          <p:cNvGrpSpPr/>
          <p:nvPr/>
        </p:nvGrpSpPr>
        <p:grpSpPr>
          <a:xfrm>
            <a:off x="780415" y="1735455"/>
            <a:ext cx="4064000" cy="583565"/>
            <a:chOff x="1229" y="2733"/>
            <a:chExt cx="6400" cy="919"/>
          </a:xfrm>
        </p:grpSpPr>
        <p:sp>
          <p:nvSpPr>
            <p:cNvPr id="9" name="文本框 8"/>
            <p:cNvSpPr txBox="1"/>
            <p:nvPr/>
          </p:nvSpPr>
          <p:spPr>
            <a:xfrm>
              <a:off x="1229" y="2733"/>
              <a:ext cx="6400" cy="919"/>
            </a:xfrm>
            <a:prstGeom prst="rect">
              <a:avLst/>
            </a:prstGeom>
            <a:noFill/>
          </p:spPr>
          <p:txBody>
            <a:bodyPr wrap="square" rtlCol="0">
              <a:spAutoFit/>
            </a:bodyPr>
            <a:p>
              <a:r>
                <a:rPr lang="zh-CN" altLang="en-US" sz="3200">
                  <a:solidFill>
                    <a:srgbClr val="404040"/>
                  </a:solidFill>
                  <a:latin typeface="思源黑体 CN Medium" panose="020B0600000000000000" charset="-122"/>
                  <a:ea typeface="思源黑体 CN Medium" panose="020B0600000000000000" charset="-122"/>
                </a:rPr>
                <a:t>Core advantages</a:t>
              </a:r>
              <a:endParaRPr lang="zh-CN" altLang="en-US" sz="3200">
                <a:solidFill>
                  <a:srgbClr val="404040"/>
                </a:solidFill>
                <a:latin typeface="思源黑体 CN Medium" panose="020B0600000000000000" charset="-122"/>
                <a:ea typeface="思源黑体 CN Medium" panose="020B0600000000000000" charset="-122"/>
              </a:endParaRPr>
            </a:p>
          </p:txBody>
        </p:sp>
        <p:sp>
          <p:nvSpPr>
            <p:cNvPr id="13" name="五边形 12"/>
            <p:cNvSpPr/>
            <p:nvPr/>
          </p:nvSpPr>
          <p:spPr>
            <a:xfrm>
              <a:off x="6669" y="3108"/>
              <a:ext cx="620" cy="340"/>
            </a:xfrm>
            <a:prstGeom prst="homePlate">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4" name="组合 13"/>
          <p:cNvGrpSpPr/>
          <p:nvPr/>
        </p:nvGrpSpPr>
        <p:grpSpPr>
          <a:xfrm>
            <a:off x="780415" y="1735455"/>
            <a:ext cx="4064000" cy="583565"/>
            <a:chOff x="1229" y="2733"/>
            <a:chExt cx="6400" cy="919"/>
          </a:xfrm>
        </p:grpSpPr>
        <p:sp>
          <p:nvSpPr>
            <p:cNvPr id="9" name="文本框 8"/>
            <p:cNvSpPr txBox="1"/>
            <p:nvPr/>
          </p:nvSpPr>
          <p:spPr>
            <a:xfrm>
              <a:off x="1229" y="2733"/>
              <a:ext cx="6400" cy="919"/>
            </a:xfrm>
            <a:prstGeom prst="rect">
              <a:avLst/>
            </a:prstGeom>
            <a:noFill/>
          </p:spPr>
          <p:txBody>
            <a:bodyPr wrap="square" rtlCol="0">
              <a:spAutoFit/>
            </a:bodyPr>
            <a:p>
              <a:r>
                <a:rPr lang="zh-CN" altLang="en-US" sz="3200">
                  <a:solidFill>
                    <a:srgbClr val="404040"/>
                  </a:solidFill>
                  <a:latin typeface="思源黑体 CN Medium" panose="020B0600000000000000" charset="-122"/>
                  <a:ea typeface="思源黑体 CN Medium" panose="020B0600000000000000" charset="-122"/>
                </a:rPr>
                <a:t>Other functions</a:t>
              </a:r>
              <a:endParaRPr lang="zh-CN" altLang="en-US" sz="3200">
                <a:solidFill>
                  <a:srgbClr val="404040"/>
                </a:solidFill>
                <a:latin typeface="思源黑体 CN Medium" panose="020B0600000000000000" charset="-122"/>
                <a:ea typeface="思源黑体 CN Medium" panose="020B0600000000000000" charset="-122"/>
              </a:endParaRPr>
            </a:p>
          </p:txBody>
        </p:sp>
        <p:sp>
          <p:nvSpPr>
            <p:cNvPr id="13" name="五边形 12"/>
            <p:cNvSpPr/>
            <p:nvPr/>
          </p:nvSpPr>
          <p:spPr>
            <a:xfrm>
              <a:off x="6279" y="3108"/>
              <a:ext cx="620" cy="340"/>
            </a:xfrm>
            <a:prstGeom prst="homePlate">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5" name="组合 34"/>
          <p:cNvGrpSpPr/>
          <p:nvPr/>
        </p:nvGrpSpPr>
        <p:grpSpPr>
          <a:xfrm>
            <a:off x="9594351" y="1362933"/>
            <a:ext cx="824267" cy="5495067"/>
            <a:chOff x="9846542" y="1813000"/>
            <a:chExt cx="658088" cy="4387216"/>
          </a:xfrm>
          <a:solidFill>
            <a:srgbClr val="595959"/>
          </a:solidFill>
        </p:grpSpPr>
        <p:sp>
          <p:nvSpPr>
            <p:cNvPr id="36" name="KSO_Shape"/>
            <p:cNvSpPr/>
            <p:nvPr/>
          </p:nvSpPr>
          <p:spPr bwMode="auto">
            <a:xfrm>
              <a:off x="9846542" y="1813000"/>
              <a:ext cx="658088" cy="1078832"/>
            </a:xfrm>
            <a:custGeom>
              <a:avLst/>
              <a:gdLst>
                <a:gd name="T0" fmla="*/ 1029029 w 3535"/>
                <a:gd name="T1" fmla="*/ 1156466 h 5800"/>
                <a:gd name="T2" fmla="*/ 818493 w 3535"/>
                <a:gd name="T3" fmla="*/ 1179458 h 5800"/>
                <a:gd name="T4" fmla="*/ 848054 w 3535"/>
                <a:gd name="T5" fmla="*/ 1077639 h 5800"/>
                <a:gd name="T6" fmla="*/ 875315 w 3535"/>
                <a:gd name="T7" fmla="*/ 972864 h 5800"/>
                <a:gd name="T8" fmla="*/ 898635 w 3535"/>
                <a:gd name="T9" fmla="*/ 868417 h 5800"/>
                <a:gd name="T10" fmla="*/ 916371 w 3535"/>
                <a:gd name="T11" fmla="*/ 767255 h 5800"/>
                <a:gd name="T12" fmla="*/ 926553 w 3535"/>
                <a:gd name="T13" fmla="*/ 672662 h 5800"/>
                <a:gd name="T14" fmla="*/ 927538 w 3535"/>
                <a:gd name="T15" fmla="*/ 635876 h 5800"/>
                <a:gd name="T16" fmla="*/ 926553 w 3535"/>
                <a:gd name="T17" fmla="*/ 582996 h 5800"/>
                <a:gd name="T18" fmla="*/ 921955 w 3535"/>
                <a:gd name="T19" fmla="*/ 531429 h 5800"/>
                <a:gd name="T20" fmla="*/ 914072 w 3535"/>
                <a:gd name="T21" fmla="*/ 481505 h 5800"/>
                <a:gd name="T22" fmla="*/ 903233 w 3535"/>
                <a:gd name="T23" fmla="*/ 433223 h 5800"/>
                <a:gd name="T24" fmla="*/ 889438 w 3535"/>
                <a:gd name="T25" fmla="*/ 387241 h 5800"/>
                <a:gd name="T26" fmla="*/ 873673 w 3535"/>
                <a:gd name="T27" fmla="*/ 342900 h 5800"/>
                <a:gd name="T28" fmla="*/ 855936 w 3535"/>
                <a:gd name="T29" fmla="*/ 301187 h 5800"/>
                <a:gd name="T30" fmla="*/ 836230 w 3535"/>
                <a:gd name="T31" fmla="*/ 261773 h 5800"/>
                <a:gd name="T32" fmla="*/ 808640 w 3535"/>
                <a:gd name="T33" fmla="*/ 212178 h 5800"/>
                <a:gd name="T34" fmla="*/ 763314 w 3535"/>
                <a:gd name="T35" fmla="*/ 146816 h 5800"/>
                <a:gd name="T36" fmla="*/ 717660 w 3535"/>
                <a:gd name="T37" fmla="*/ 92622 h 5800"/>
                <a:gd name="T38" fmla="*/ 673319 w 3535"/>
                <a:gd name="T39" fmla="*/ 50253 h 5800"/>
                <a:gd name="T40" fmla="*/ 632592 w 3535"/>
                <a:gd name="T41" fmla="*/ 20035 h 5800"/>
                <a:gd name="T42" fmla="*/ 608943 w 3535"/>
                <a:gd name="T43" fmla="*/ 7226 h 5800"/>
                <a:gd name="T44" fmla="*/ 593835 w 3535"/>
                <a:gd name="T45" fmla="*/ 1971 h 5800"/>
                <a:gd name="T46" fmla="*/ 580697 w 3535"/>
                <a:gd name="T47" fmla="*/ 0 h 5800"/>
                <a:gd name="T48" fmla="*/ 572486 w 3535"/>
                <a:gd name="T49" fmla="*/ 657 h 5800"/>
                <a:gd name="T50" fmla="*/ 558034 w 3535"/>
                <a:gd name="T51" fmla="*/ 5255 h 5800"/>
                <a:gd name="T52" fmla="*/ 541283 w 3535"/>
                <a:gd name="T53" fmla="*/ 12809 h 5800"/>
                <a:gd name="T54" fmla="*/ 502526 w 3535"/>
                <a:gd name="T55" fmla="*/ 38428 h 5800"/>
                <a:gd name="T56" fmla="*/ 459171 w 3535"/>
                <a:gd name="T57" fmla="*/ 77185 h 5800"/>
                <a:gd name="T58" fmla="*/ 413517 w 3535"/>
                <a:gd name="T59" fmla="*/ 127438 h 5800"/>
                <a:gd name="T60" fmla="*/ 368191 w 3535"/>
                <a:gd name="T61" fmla="*/ 189515 h 5800"/>
                <a:gd name="T62" fmla="*/ 332390 w 3535"/>
                <a:gd name="T63" fmla="*/ 248635 h 5800"/>
                <a:gd name="T64" fmla="*/ 312026 w 3535"/>
                <a:gd name="T65" fmla="*/ 287721 h 5800"/>
                <a:gd name="T66" fmla="*/ 293633 w 3535"/>
                <a:gd name="T67" fmla="*/ 328777 h 5800"/>
                <a:gd name="T68" fmla="*/ 277210 w 3535"/>
                <a:gd name="T69" fmla="*/ 371803 h 5800"/>
                <a:gd name="T70" fmla="*/ 263087 w 3535"/>
                <a:gd name="T71" fmla="*/ 417458 h 5800"/>
                <a:gd name="T72" fmla="*/ 250935 w 3535"/>
                <a:gd name="T73" fmla="*/ 465083 h 5800"/>
                <a:gd name="T74" fmla="*/ 242066 w 3535"/>
                <a:gd name="T75" fmla="*/ 514350 h 5800"/>
                <a:gd name="T76" fmla="*/ 236483 w 3535"/>
                <a:gd name="T77" fmla="*/ 565588 h 5800"/>
                <a:gd name="T78" fmla="*/ 233855 w 3535"/>
                <a:gd name="T79" fmla="*/ 618468 h 5800"/>
                <a:gd name="T80" fmla="*/ 235169 w 3535"/>
                <a:gd name="T81" fmla="*/ 672662 h 5800"/>
                <a:gd name="T82" fmla="*/ 241410 w 3535"/>
                <a:gd name="T83" fmla="*/ 734739 h 5800"/>
                <a:gd name="T84" fmla="*/ 256190 w 3535"/>
                <a:gd name="T85" fmla="*/ 834259 h 5800"/>
                <a:gd name="T86" fmla="*/ 277867 w 3535"/>
                <a:gd name="T87" fmla="*/ 938048 h 5800"/>
                <a:gd name="T88" fmla="*/ 304143 w 3535"/>
                <a:gd name="T89" fmla="*/ 1043152 h 5800"/>
                <a:gd name="T90" fmla="*/ 333047 w 3535"/>
                <a:gd name="T91" fmla="*/ 1146284 h 5800"/>
                <a:gd name="T92" fmla="*/ 132693 w 3535"/>
                <a:gd name="T93" fmla="*/ 1156466 h 5800"/>
                <a:gd name="T94" fmla="*/ 580697 w 3535"/>
                <a:gd name="T95" fmla="*/ 1905000 h 58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535" h="5800">
                  <a:moveTo>
                    <a:pt x="2174" y="4724"/>
                  </a:moveTo>
                  <a:lnTo>
                    <a:pt x="3535" y="5397"/>
                  </a:lnTo>
                  <a:lnTo>
                    <a:pt x="3133" y="3521"/>
                  </a:lnTo>
                  <a:lnTo>
                    <a:pt x="2462" y="3691"/>
                  </a:lnTo>
                  <a:lnTo>
                    <a:pt x="2492" y="3591"/>
                  </a:lnTo>
                  <a:lnTo>
                    <a:pt x="2523" y="3490"/>
                  </a:lnTo>
                  <a:lnTo>
                    <a:pt x="2552" y="3385"/>
                  </a:lnTo>
                  <a:lnTo>
                    <a:pt x="2582" y="3281"/>
                  </a:lnTo>
                  <a:lnTo>
                    <a:pt x="2611" y="3176"/>
                  </a:lnTo>
                  <a:lnTo>
                    <a:pt x="2638" y="3069"/>
                  </a:lnTo>
                  <a:lnTo>
                    <a:pt x="2665" y="2962"/>
                  </a:lnTo>
                  <a:lnTo>
                    <a:pt x="2691" y="2856"/>
                  </a:lnTo>
                  <a:lnTo>
                    <a:pt x="2714" y="2749"/>
                  </a:lnTo>
                  <a:lnTo>
                    <a:pt x="2736" y="2644"/>
                  </a:lnTo>
                  <a:lnTo>
                    <a:pt x="2757" y="2540"/>
                  </a:lnTo>
                  <a:lnTo>
                    <a:pt x="2774" y="2437"/>
                  </a:lnTo>
                  <a:lnTo>
                    <a:pt x="2790" y="2336"/>
                  </a:lnTo>
                  <a:lnTo>
                    <a:pt x="2802" y="2237"/>
                  </a:lnTo>
                  <a:lnTo>
                    <a:pt x="2813" y="2141"/>
                  </a:lnTo>
                  <a:lnTo>
                    <a:pt x="2821" y="2048"/>
                  </a:lnTo>
                  <a:lnTo>
                    <a:pt x="2823" y="1992"/>
                  </a:lnTo>
                  <a:lnTo>
                    <a:pt x="2824" y="1936"/>
                  </a:lnTo>
                  <a:lnTo>
                    <a:pt x="2824" y="1883"/>
                  </a:lnTo>
                  <a:lnTo>
                    <a:pt x="2823" y="1829"/>
                  </a:lnTo>
                  <a:lnTo>
                    <a:pt x="2821" y="1775"/>
                  </a:lnTo>
                  <a:lnTo>
                    <a:pt x="2817" y="1722"/>
                  </a:lnTo>
                  <a:lnTo>
                    <a:pt x="2813" y="1669"/>
                  </a:lnTo>
                  <a:lnTo>
                    <a:pt x="2807" y="1618"/>
                  </a:lnTo>
                  <a:lnTo>
                    <a:pt x="2800" y="1566"/>
                  </a:lnTo>
                  <a:lnTo>
                    <a:pt x="2791" y="1515"/>
                  </a:lnTo>
                  <a:lnTo>
                    <a:pt x="2783" y="1466"/>
                  </a:lnTo>
                  <a:lnTo>
                    <a:pt x="2773" y="1416"/>
                  </a:lnTo>
                  <a:lnTo>
                    <a:pt x="2762" y="1367"/>
                  </a:lnTo>
                  <a:lnTo>
                    <a:pt x="2750" y="1319"/>
                  </a:lnTo>
                  <a:lnTo>
                    <a:pt x="2736" y="1271"/>
                  </a:lnTo>
                  <a:lnTo>
                    <a:pt x="2723" y="1224"/>
                  </a:lnTo>
                  <a:lnTo>
                    <a:pt x="2708" y="1179"/>
                  </a:lnTo>
                  <a:lnTo>
                    <a:pt x="2693" y="1132"/>
                  </a:lnTo>
                  <a:lnTo>
                    <a:pt x="2677" y="1088"/>
                  </a:lnTo>
                  <a:lnTo>
                    <a:pt x="2660" y="1044"/>
                  </a:lnTo>
                  <a:lnTo>
                    <a:pt x="2643" y="1001"/>
                  </a:lnTo>
                  <a:lnTo>
                    <a:pt x="2625" y="958"/>
                  </a:lnTo>
                  <a:lnTo>
                    <a:pt x="2606" y="917"/>
                  </a:lnTo>
                  <a:lnTo>
                    <a:pt x="2587" y="876"/>
                  </a:lnTo>
                  <a:lnTo>
                    <a:pt x="2567" y="836"/>
                  </a:lnTo>
                  <a:lnTo>
                    <a:pt x="2546" y="797"/>
                  </a:lnTo>
                  <a:lnTo>
                    <a:pt x="2525" y="757"/>
                  </a:lnTo>
                  <a:lnTo>
                    <a:pt x="2505" y="719"/>
                  </a:lnTo>
                  <a:lnTo>
                    <a:pt x="2462" y="646"/>
                  </a:lnTo>
                  <a:lnTo>
                    <a:pt x="2416" y="577"/>
                  </a:lnTo>
                  <a:lnTo>
                    <a:pt x="2371" y="511"/>
                  </a:lnTo>
                  <a:lnTo>
                    <a:pt x="2324" y="447"/>
                  </a:lnTo>
                  <a:lnTo>
                    <a:pt x="2278" y="388"/>
                  </a:lnTo>
                  <a:lnTo>
                    <a:pt x="2231" y="333"/>
                  </a:lnTo>
                  <a:lnTo>
                    <a:pt x="2185" y="282"/>
                  </a:lnTo>
                  <a:lnTo>
                    <a:pt x="2139" y="235"/>
                  </a:lnTo>
                  <a:lnTo>
                    <a:pt x="2094" y="191"/>
                  </a:lnTo>
                  <a:lnTo>
                    <a:pt x="2050" y="153"/>
                  </a:lnTo>
                  <a:lnTo>
                    <a:pt x="2007" y="117"/>
                  </a:lnTo>
                  <a:lnTo>
                    <a:pt x="1965" y="87"/>
                  </a:lnTo>
                  <a:lnTo>
                    <a:pt x="1926" y="61"/>
                  </a:lnTo>
                  <a:lnTo>
                    <a:pt x="1889" y="39"/>
                  </a:lnTo>
                  <a:lnTo>
                    <a:pt x="1871" y="30"/>
                  </a:lnTo>
                  <a:lnTo>
                    <a:pt x="1854" y="22"/>
                  </a:lnTo>
                  <a:lnTo>
                    <a:pt x="1838" y="16"/>
                  </a:lnTo>
                  <a:lnTo>
                    <a:pt x="1823" y="10"/>
                  </a:lnTo>
                  <a:lnTo>
                    <a:pt x="1808" y="6"/>
                  </a:lnTo>
                  <a:lnTo>
                    <a:pt x="1794" y="2"/>
                  </a:lnTo>
                  <a:lnTo>
                    <a:pt x="1780" y="1"/>
                  </a:lnTo>
                  <a:lnTo>
                    <a:pt x="1768" y="0"/>
                  </a:lnTo>
                  <a:lnTo>
                    <a:pt x="1757" y="1"/>
                  </a:lnTo>
                  <a:lnTo>
                    <a:pt x="1743" y="2"/>
                  </a:lnTo>
                  <a:lnTo>
                    <a:pt x="1729" y="6"/>
                  </a:lnTo>
                  <a:lnTo>
                    <a:pt x="1714" y="10"/>
                  </a:lnTo>
                  <a:lnTo>
                    <a:pt x="1699" y="16"/>
                  </a:lnTo>
                  <a:lnTo>
                    <a:pt x="1682" y="22"/>
                  </a:lnTo>
                  <a:lnTo>
                    <a:pt x="1666" y="30"/>
                  </a:lnTo>
                  <a:lnTo>
                    <a:pt x="1648" y="39"/>
                  </a:lnTo>
                  <a:lnTo>
                    <a:pt x="1611" y="61"/>
                  </a:lnTo>
                  <a:lnTo>
                    <a:pt x="1572" y="87"/>
                  </a:lnTo>
                  <a:lnTo>
                    <a:pt x="1530" y="117"/>
                  </a:lnTo>
                  <a:lnTo>
                    <a:pt x="1487" y="153"/>
                  </a:lnTo>
                  <a:lnTo>
                    <a:pt x="1443" y="191"/>
                  </a:lnTo>
                  <a:lnTo>
                    <a:pt x="1398" y="235"/>
                  </a:lnTo>
                  <a:lnTo>
                    <a:pt x="1352" y="282"/>
                  </a:lnTo>
                  <a:lnTo>
                    <a:pt x="1306" y="333"/>
                  </a:lnTo>
                  <a:lnTo>
                    <a:pt x="1259" y="388"/>
                  </a:lnTo>
                  <a:lnTo>
                    <a:pt x="1213" y="447"/>
                  </a:lnTo>
                  <a:lnTo>
                    <a:pt x="1166" y="511"/>
                  </a:lnTo>
                  <a:lnTo>
                    <a:pt x="1121" y="577"/>
                  </a:lnTo>
                  <a:lnTo>
                    <a:pt x="1075" y="646"/>
                  </a:lnTo>
                  <a:lnTo>
                    <a:pt x="1032" y="719"/>
                  </a:lnTo>
                  <a:lnTo>
                    <a:pt x="1012" y="757"/>
                  </a:lnTo>
                  <a:lnTo>
                    <a:pt x="991" y="797"/>
                  </a:lnTo>
                  <a:lnTo>
                    <a:pt x="970" y="836"/>
                  </a:lnTo>
                  <a:lnTo>
                    <a:pt x="950" y="876"/>
                  </a:lnTo>
                  <a:lnTo>
                    <a:pt x="931" y="917"/>
                  </a:lnTo>
                  <a:lnTo>
                    <a:pt x="912" y="958"/>
                  </a:lnTo>
                  <a:lnTo>
                    <a:pt x="894" y="1001"/>
                  </a:lnTo>
                  <a:lnTo>
                    <a:pt x="877" y="1044"/>
                  </a:lnTo>
                  <a:lnTo>
                    <a:pt x="860" y="1088"/>
                  </a:lnTo>
                  <a:lnTo>
                    <a:pt x="844" y="1132"/>
                  </a:lnTo>
                  <a:lnTo>
                    <a:pt x="829" y="1179"/>
                  </a:lnTo>
                  <a:lnTo>
                    <a:pt x="814" y="1224"/>
                  </a:lnTo>
                  <a:lnTo>
                    <a:pt x="801" y="1271"/>
                  </a:lnTo>
                  <a:lnTo>
                    <a:pt x="787" y="1319"/>
                  </a:lnTo>
                  <a:lnTo>
                    <a:pt x="775" y="1367"/>
                  </a:lnTo>
                  <a:lnTo>
                    <a:pt x="764" y="1416"/>
                  </a:lnTo>
                  <a:lnTo>
                    <a:pt x="754" y="1466"/>
                  </a:lnTo>
                  <a:lnTo>
                    <a:pt x="746" y="1515"/>
                  </a:lnTo>
                  <a:lnTo>
                    <a:pt x="737" y="1566"/>
                  </a:lnTo>
                  <a:lnTo>
                    <a:pt x="730" y="1618"/>
                  </a:lnTo>
                  <a:lnTo>
                    <a:pt x="723" y="1669"/>
                  </a:lnTo>
                  <a:lnTo>
                    <a:pt x="720" y="1722"/>
                  </a:lnTo>
                  <a:lnTo>
                    <a:pt x="716" y="1775"/>
                  </a:lnTo>
                  <a:lnTo>
                    <a:pt x="714" y="1829"/>
                  </a:lnTo>
                  <a:lnTo>
                    <a:pt x="712" y="1883"/>
                  </a:lnTo>
                  <a:lnTo>
                    <a:pt x="712" y="1936"/>
                  </a:lnTo>
                  <a:lnTo>
                    <a:pt x="714" y="1992"/>
                  </a:lnTo>
                  <a:lnTo>
                    <a:pt x="716" y="2048"/>
                  </a:lnTo>
                  <a:lnTo>
                    <a:pt x="723" y="2141"/>
                  </a:lnTo>
                  <a:lnTo>
                    <a:pt x="735" y="2237"/>
                  </a:lnTo>
                  <a:lnTo>
                    <a:pt x="747" y="2336"/>
                  </a:lnTo>
                  <a:lnTo>
                    <a:pt x="763" y="2437"/>
                  </a:lnTo>
                  <a:lnTo>
                    <a:pt x="780" y="2540"/>
                  </a:lnTo>
                  <a:lnTo>
                    <a:pt x="801" y="2644"/>
                  </a:lnTo>
                  <a:lnTo>
                    <a:pt x="823" y="2749"/>
                  </a:lnTo>
                  <a:lnTo>
                    <a:pt x="846" y="2856"/>
                  </a:lnTo>
                  <a:lnTo>
                    <a:pt x="872" y="2962"/>
                  </a:lnTo>
                  <a:lnTo>
                    <a:pt x="899" y="3069"/>
                  </a:lnTo>
                  <a:lnTo>
                    <a:pt x="926" y="3176"/>
                  </a:lnTo>
                  <a:lnTo>
                    <a:pt x="955" y="3281"/>
                  </a:lnTo>
                  <a:lnTo>
                    <a:pt x="985" y="3385"/>
                  </a:lnTo>
                  <a:lnTo>
                    <a:pt x="1014" y="3490"/>
                  </a:lnTo>
                  <a:lnTo>
                    <a:pt x="1045" y="3591"/>
                  </a:lnTo>
                  <a:lnTo>
                    <a:pt x="1075" y="3691"/>
                  </a:lnTo>
                  <a:lnTo>
                    <a:pt x="404" y="3521"/>
                  </a:lnTo>
                  <a:lnTo>
                    <a:pt x="0" y="5397"/>
                  </a:lnTo>
                  <a:lnTo>
                    <a:pt x="1362" y="4724"/>
                  </a:lnTo>
                  <a:lnTo>
                    <a:pt x="1768" y="5800"/>
                  </a:lnTo>
                  <a:lnTo>
                    <a:pt x="2174" y="4724"/>
                  </a:lnTo>
                  <a:close/>
                </a:path>
              </a:pathLst>
            </a:cu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solidFill>
                  <a:schemeClr val="lt1"/>
                </a:solidFill>
                <a:latin typeface="Bebas" pitchFamily="2" charset="0"/>
                <a:ea typeface="微软雅黑" panose="020B0503020204020204" charset="-122"/>
                <a:sym typeface="Bebas" pitchFamily="2" charset="0"/>
              </a:endParaRPr>
            </a:p>
          </p:txBody>
        </p:sp>
        <p:sp>
          <p:nvSpPr>
            <p:cNvPr id="37" name="任意多边形 36"/>
            <p:cNvSpPr/>
            <p:nvPr/>
          </p:nvSpPr>
          <p:spPr>
            <a:xfrm>
              <a:off x="9922624" y="2891833"/>
              <a:ext cx="504350" cy="3308383"/>
            </a:xfrm>
            <a:custGeom>
              <a:avLst/>
              <a:gdLst>
                <a:gd name="connsiteX0" fmla="*/ 243936 w 504350"/>
                <a:gd name="connsiteY0" fmla="*/ 0 h 3308383"/>
                <a:gd name="connsiteX1" fmla="*/ 260414 w 504350"/>
                <a:gd name="connsiteY1" fmla="*/ 0 h 3308383"/>
                <a:gd name="connsiteX2" fmla="*/ 263584 w 504350"/>
                <a:gd name="connsiteY2" fmla="*/ 338513 h 3308383"/>
                <a:gd name="connsiteX3" fmla="*/ 296771 w 504350"/>
                <a:gd name="connsiteY3" fmla="*/ 1250864 h 3308383"/>
                <a:gd name="connsiteX4" fmla="*/ 480386 w 504350"/>
                <a:gd name="connsiteY4" fmla="*/ 3188542 h 3308383"/>
                <a:gd name="connsiteX5" fmla="*/ 504350 w 504350"/>
                <a:gd name="connsiteY5" fmla="*/ 3308383 h 3308383"/>
                <a:gd name="connsiteX6" fmla="*/ 0 w 504350"/>
                <a:gd name="connsiteY6" fmla="*/ 3308383 h 3308383"/>
                <a:gd name="connsiteX7" fmla="*/ 23964 w 504350"/>
                <a:gd name="connsiteY7" fmla="*/ 3188542 h 3308383"/>
                <a:gd name="connsiteX8" fmla="*/ 207580 w 504350"/>
                <a:gd name="connsiteY8" fmla="*/ 1250864 h 3308383"/>
                <a:gd name="connsiteX9" fmla="*/ 240766 w 504350"/>
                <a:gd name="connsiteY9" fmla="*/ 338513 h 330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350" h="3308383">
                  <a:moveTo>
                    <a:pt x="243936" y="0"/>
                  </a:moveTo>
                  <a:lnTo>
                    <a:pt x="260414" y="0"/>
                  </a:lnTo>
                  <a:lnTo>
                    <a:pt x="263584" y="338513"/>
                  </a:lnTo>
                  <a:cubicBezTo>
                    <a:pt x="268875" y="619190"/>
                    <a:pt x="279825" y="927510"/>
                    <a:pt x="296771" y="1250864"/>
                  </a:cubicBezTo>
                  <a:cubicBezTo>
                    <a:pt x="339136" y="2059247"/>
                    <a:pt x="408953" y="2770268"/>
                    <a:pt x="480386" y="3188542"/>
                  </a:cubicBezTo>
                  <a:lnTo>
                    <a:pt x="504350" y="3308383"/>
                  </a:lnTo>
                  <a:lnTo>
                    <a:pt x="0" y="3308383"/>
                  </a:lnTo>
                  <a:lnTo>
                    <a:pt x="23964" y="3188542"/>
                  </a:lnTo>
                  <a:cubicBezTo>
                    <a:pt x="95398" y="2770268"/>
                    <a:pt x="165214" y="2059247"/>
                    <a:pt x="207580" y="1250864"/>
                  </a:cubicBezTo>
                  <a:cubicBezTo>
                    <a:pt x="224526" y="927510"/>
                    <a:pt x="235476" y="619190"/>
                    <a:pt x="240766" y="338513"/>
                  </a:cubicBezTo>
                  <a:close/>
                </a:path>
              </a:pathLst>
            </a:custGeom>
            <a:grpFill/>
            <a:ln w="19050">
              <a:noFill/>
            </a:ln>
            <a:effectLst>
              <a:outerShdw blurRad="419100" dist="254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latin typeface="Bebas" pitchFamily="2" charset="0"/>
                <a:ea typeface="微软雅黑" panose="020B0503020204020204" charset="-122"/>
                <a:sym typeface="Bebas" pitchFamily="2" charset="0"/>
              </a:endParaRPr>
            </a:p>
          </p:txBody>
        </p:sp>
      </p:grpSp>
      <p:sp>
        <p:nvSpPr>
          <p:cNvPr id="2" name="文本框 1"/>
          <p:cNvSpPr txBox="1"/>
          <p:nvPr/>
        </p:nvSpPr>
        <p:spPr>
          <a:xfrm>
            <a:off x="780415" y="2569210"/>
            <a:ext cx="7902575" cy="3253105"/>
          </a:xfrm>
          <a:prstGeom prst="rect">
            <a:avLst/>
          </a:prstGeom>
          <a:noFill/>
        </p:spPr>
        <p:txBody>
          <a:bodyPr wrap="square" rtlCol="0">
            <a:noAutofit/>
          </a:bodyPr>
          <a:p>
            <a:pPr marL="171450" indent="-171450">
              <a:lnSpc>
                <a:spcPct val="190000"/>
              </a:lnSpc>
              <a:buClr>
                <a:srgbClr val="0172B1"/>
              </a:buClr>
              <a:buFont typeface="Wingdings" panose="05000000000000000000" charset="0"/>
              <a:buChar char="l"/>
            </a:pPr>
            <a:r>
              <a:rPr lang="zh-CN" altLang="en-US" sz="1200">
                <a:latin typeface="思源黑体 CN Normal" panose="020B0400000000000000" charset="-122"/>
                <a:ea typeface="思源黑体 CN Normal" panose="020B0400000000000000" charset="-122"/>
              </a:rPr>
              <a:t>Real time detection data viewing: Real time display of current product detection result images, cutting and chamfering measurement data, and defect small images.</a:t>
            </a:r>
            <a:endParaRPr lang="zh-CN" altLang="en-US" sz="1200">
              <a:latin typeface="思源黑体 CN Normal" panose="020B0400000000000000" charset="-122"/>
              <a:ea typeface="思源黑体 CN Normal" panose="020B0400000000000000" charset="-122"/>
            </a:endParaRPr>
          </a:p>
          <a:p>
            <a:pPr marL="171450" indent="-171450">
              <a:lnSpc>
                <a:spcPct val="190000"/>
              </a:lnSpc>
              <a:buClr>
                <a:srgbClr val="0172B1"/>
              </a:buClr>
              <a:buFont typeface="Wingdings" panose="05000000000000000000" charset="0"/>
              <a:buChar char="l"/>
            </a:pPr>
            <a:r>
              <a:rPr lang="zh-CN" altLang="en-US" sz="1200">
                <a:latin typeface="思源黑体 CN Normal" panose="020B0400000000000000" charset="-122"/>
                <a:ea typeface="思源黑体 CN Normal" panose="020B0400000000000000" charset="-122"/>
              </a:rPr>
              <a:t>Viewing historical product data: Filter and query the testing data of specified products based on production date, time period, product number, and testing results, and support exporting product drawing data.</a:t>
            </a:r>
            <a:endParaRPr lang="zh-CN" altLang="en-US" sz="1200">
              <a:latin typeface="思源黑体 CN Normal" panose="020B0400000000000000" charset="-122"/>
              <a:ea typeface="思源黑体 CN Normal" panose="020B0400000000000000" charset="-122"/>
            </a:endParaRPr>
          </a:p>
          <a:p>
            <a:pPr marL="171450" indent="-171450">
              <a:lnSpc>
                <a:spcPct val="190000"/>
              </a:lnSpc>
              <a:buClr>
                <a:srgbClr val="0172B1"/>
              </a:buClr>
              <a:buFont typeface="Wingdings" panose="05000000000000000000" charset="0"/>
              <a:buChar char="l"/>
            </a:pPr>
            <a:r>
              <a:rPr lang="zh-CN" altLang="en-US" sz="1200">
                <a:latin typeface="思源黑体 CN Normal" panose="020B0400000000000000" charset="-122"/>
                <a:ea typeface="思源黑体 CN Normal" panose="020B0400000000000000" charset="-122"/>
              </a:rPr>
              <a:t>Data statistics: statistics on daily production capacity and re evaluation results.</a:t>
            </a:r>
            <a:endParaRPr lang="zh-CN" altLang="en-US" sz="1200">
              <a:latin typeface="思源黑体 CN Normal" panose="020B0400000000000000" charset="-122"/>
              <a:ea typeface="思源黑体 CN Normal" panose="020B0400000000000000" charset="-122"/>
            </a:endParaRPr>
          </a:p>
          <a:p>
            <a:pPr marL="171450" indent="-171450">
              <a:lnSpc>
                <a:spcPct val="190000"/>
              </a:lnSpc>
              <a:buClr>
                <a:srgbClr val="0172B1"/>
              </a:buClr>
              <a:buFont typeface="Wingdings" panose="05000000000000000000" charset="0"/>
              <a:buChar char="l"/>
            </a:pPr>
            <a:r>
              <a:rPr lang="zh-CN" altLang="en-US" sz="1200">
                <a:latin typeface="思源黑体 CN Normal" panose="020B0400000000000000" charset="-122"/>
                <a:ea typeface="思源黑体 CN Normal" panose="020B0400000000000000" charset="-122"/>
              </a:rPr>
              <a:t>Data reporting: Production data reporting to DFS and CIM systems.</a:t>
            </a:r>
            <a:endParaRPr lang="zh-CN" altLang="en-US" sz="1200">
              <a:latin typeface="思源黑体 CN Normal" panose="020B0400000000000000" charset="-122"/>
              <a:ea typeface="思源黑体 CN Normal" panose="020B0400000000000000" charset="-122"/>
            </a:endParaRPr>
          </a:p>
          <a:p>
            <a:pPr marL="171450" indent="-171450">
              <a:lnSpc>
                <a:spcPct val="190000"/>
              </a:lnSpc>
              <a:buClr>
                <a:srgbClr val="0172B1"/>
              </a:buClr>
              <a:buFont typeface="Wingdings" panose="05000000000000000000" charset="0"/>
              <a:buChar char="l"/>
            </a:pPr>
            <a:r>
              <a:rPr lang="zh-CN" altLang="en-US" sz="1200">
                <a:latin typeface="思源黑体 CN Normal" panose="020B0400000000000000" charset="-122"/>
                <a:ea typeface="思源黑体 CN Normal" panose="020B0400000000000000" charset="-122"/>
              </a:rPr>
              <a:t>System configuration: Configure measurement specifications and upper and lower limit parameters.</a:t>
            </a:r>
            <a:endParaRPr lang="zh-CN" altLang="en-US" sz="1200">
              <a:latin typeface="思源黑体 CN Normal" panose="020B0400000000000000" charset="-122"/>
              <a:ea typeface="思源黑体 CN Normal" panose="020B0400000000000000" charset="-122"/>
            </a:endParaRPr>
          </a:p>
          <a:p>
            <a:pPr marL="171450" indent="-171450">
              <a:lnSpc>
                <a:spcPct val="190000"/>
              </a:lnSpc>
              <a:buClr>
                <a:srgbClr val="0172B1"/>
              </a:buClr>
              <a:buFont typeface="Wingdings" panose="05000000000000000000" charset="0"/>
              <a:buChar char="l"/>
            </a:pPr>
            <a:r>
              <a:rPr lang="zh-CN" altLang="en-US" sz="1200">
                <a:latin typeface="思源黑体 CN Normal" panose="020B0400000000000000" charset="-122"/>
                <a:ea typeface="思源黑体 CN Normal" panose="020B0400000000000000" charset="-122"/>
              </a:rPr>
              <a:t>System status management: Manage the operating status of the system, detection software, cameras, and PLC, and issue fault and abnormal alarms.</a:t>
            </a:r>
            <a:endParaRPr lang="zh-CN" altLang="en-US" sz="1200">
              <a:latin typeface="思源黑体 CN Normal" panose="020B0400000000000000" charset="-122"/>
              <a:ea typeface="思源黑体 CN Normal" panose="020B0400000000000000" charset="-122"/>
            </a:endParaRPr>
          </a:p>
        </p:txBody>
      </p:sp>
      <p:cxnSp>
        <p:nvCxnSpPr>
          <p:cNvPr id="5" name="直接连接符 4"/>
          <p:cNvCxnSpPr/>
          <p:nvPr/>
        </p:nvCxnSpPr>
        <p:spPr>
          <a:xfrm>
            <a:off x="901700" y="2425700"/>
            <a:ext cx="4787900" cy="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5599430" y="1973580"/>
            <a:ext cx="6196330" cy="3464560"/>
          </a:xfrm>
          <a:prstGeom prst="rect">
            <a:avLst/>
          </a:prstGeom>
          <a:blipFill rotWithShape="1">
            <a:blip r:embed="rId1"/>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675640" y="2490470"/>
            <a:ext cx="4924425" cy="4157980"/>
          </a:xfrm>
          <a:prstGeom prst="rect">
            <a:avLst/>
          </a:prstGeom>
          <a:noFill/>
        </p:spPr>
        <p:txBody>
          <a:bodyPr wrap="square" rtlCol="0">
            <a:noAutofit/>
          </a:bodyPr>
          <a:p>
            <a:pPr marL="228600" indent="-228600">
              <a:lnSpc>
                <a:spcPct val="200000"/>
              </a:lnSpc>
              <a:buClr>
                <a:srgbClr val="0172B1"/>
              </a:buClr>
              <a:buFont typeface="Wingdings" panose="05000000000000000000" charset="0"/>
              <a:buChar char="Ø"/>
            </a:pPr>
            <a:r>
              <a:rPr lang="zh-CN" altLang="en-US" sz="1200">
                <a:latin typeface="思源黑体 CN Normal" panose="020B0400000000000000" charset="-122"/>
                <a:ea typeface="思源黑体 CN Normal" panose="020B0400000000000000" charset="-122"/>
                <a:cs typeface="思源黑体 CN Normal" panose="020B0400000000000000" charset="-122"/>
              </a:rPr>
              <a:t>The operation interface is decentralized and simplified, with open user permissions, allowing customers to set and modify projects on their own.</a:t>
            </a:r>
            <a:endParaRPr lang="zh-CN" altLang="en-US" sz="1200">
              <a:latin typeface="思源黑体 CN Normal" panose="020B0400000000000000" charset="-122"/>
              <a:ea typeface="思源黑体 CN Normal" panose="020B0400000000000000" charset="-122"/>
              <a:cs typeface="思源黑体 CN Normal" panose="020B0400000000000000" charset="-122"/>
            </a:endParaRPr>
          </a:p>
          <a:p>
            <a:pPr marL="228600" indent="-228600">
              <a:lnSpc>
                <a:spcPct val="200000"/>
              </a:lnSpc>
              <a:buClr>
                <a:srgbClr val="0172B1"/>
              </a:buClr>
              <a:buFont typeface="Wingdings" panose="05000000000000000000" charset="0"/>
              <a:buChar char="Ø"/>
            </a:pPr>
            <a:r>
              <a:rPr lang="zh-CN" altLang="en-US" sz="1200">
                <a:latin typeface="思源黑体 CN Normal" panose="020B0400000000000000" charset="-122"/>
                <a:ea typeface="思源黑体 CN Normal" panose="020B0400000000000000" charset="-122"/>
                <a:cs typeface="思源黑体 CN Normal" panose="020B0400000000000000" charset="-122"/>
              </a:rPr>
              <a:t>The visual module mechanism is connected with software to achieve visual debugging on the system.</a:t>
            </a:r>
            <a:endParaRPr lang="zh-CN" altLang="en-US" sz="1200">
              <a:latin typeface="思源黑体 CN Normal" panose="020B0400000000000000" charset="-122"/>
              <a:ea typeface="思源黑体 CN Normal" panose="020B0400000000000000" charset="-122"/>
              <a:cs typeface="思源黑体 CN Normal" panose="020B0400000000000000" charset="-122"/>
            </a:endParaRPr>
          </a:p>
          <a:p>
            <a:pPr marL="228600" indent="-228600">
              <a:lnSpc>
                <a:spcPct val="200000"/>
              </a:lnSpc>
              <a:buClr>
                <a:srgbClr val="0172B1"/>
              </a:buClr>
              <a:buFont typeface="Wingdings" panose="05000000000000000000" charset="0"/>
              <a:buChar char="Ø"/>
            </a:pPr>
            <a:r>
              <a:rPr lang="zh-CN" altLang="en-US" sz="1200">
                <a:latin typeface="思源黑体 CN Normal" panose="020B0400000000000000" charset="-122"/>
                <a:ea typeface="思源黑体 CN Normal" panose="020B0400000000000000" charset="-122"/>
                <a:cs typeface="思源黑体 CN Normal" panose="020B0400000000000000" charset="-122"/>
              </a:rPr>
              <a:t>System networking allows engineers to remotely debug devices.</a:t>
            </a:r>
            <a:endParaRPr lang="zh-CN" altLang="en-US" sz="1200">
              <a:latin typeface="思源黑体 CN Normal" panose="020B0400000000000000" charset="-122"/>
              <a:ea typeface="思源黑体 CN Normal" panose="020B0400000000000000" charset="-122"/>
              <a:cs typeface="思源黑体 CN Normal" panose="020B0400000000000000" charset="-122"/>
            </a:endParaRPr>
          </a:p>
          <a:p>
            <a:pPr marL="228600" indent="-228600">
              <a:lnSpc>
                <a:spcPct val="200000"/>
              </a:lnSpc>
              <a:buClr>
                <a:srgbClr val="0172B1"/>
              </a:buClr>
              <a:buFont typeface="Wingdings" panose="05000000000000000000" charset="0"/>
              <a:buChar char="Ø"/>
            </a:pPr>
            <a:r>
              <a:rPr lang="zh-CN" altLang="en-US" sz="1200">
                <a:latin typeface="思源黑体 CN Normal" panose="020B0400000000000000" charset="-122"/>
                <a:ea typeface="思源黑体 CN Normal" panose="020B0400000000000000" charset="-122"/>
                <a:cs typeface="思源黑体 CN Normal" panose="020B0400000000000000" charset="-122"/>
              </a:rPr>
              <a:t>Online training of AI models.</a:t>
            </a:r>
            <a:endParaRPr lang="zh-CN" altLang="en-US" sz="1200">
              <a:latin typeface="思源黑体 CN Normal" panose="020B0400000000000000" charset="-122"/>
              <a:ea typeface="思源黑体 CN Normal" panose="020B0400000000000000" charset="-122"/>
              <a:cs typeface="思源黑体 CN Normal" panose="020B0400000000000000" charset="-122"/>
            </a:endParaRPr>
          </a:p>
          <a:p>
            <a:pPr marL="228600" indent="-228600">
              <a:lnSpc>
                <a:spcPct val="200000"/>
              </a:lnSpc>
              <a:buClr>
                <a:srgbClr val="0172B1"/>
              </a:buClr>
              <a:buFont typeface="Wingdings" panose="05000000000000000000" charset="0"/>
              <a:buChar char="Ø"/>
            </a:pPr>
            <a:r>
              <a:rPr lang="zh-CN" altLang="en-US" sz="1200">
                <a:latin typeface="思源黑体 CN Normal" panose="020B0400000000000000" charset="-122"/>
                <a:ea typeface="思源黑体 CN Normal" panose="020B0400000000000000" charset="-122"/>
                <a:cs typeface="思源黑体 CN Normal" panose="020B0400000000000000" charset="-122"/>
              </a:rPr>
              <a:t>The software has high compatibility with multiple types of products, and users can quickly switch between testing materials through sample management.</a:t>
            </a:r>
            <a:endParaRPr lang="zh-CN" altLang="en-US" sz="1200">
              <a:latin typeface="思源黑体 CN Normal" panose="020B0400000000000000" charset="-122"/>
              <a:ea typeface="思源黑体 CN Normal" panose="020B0400000000000000" charset="-122"/>
              <a:cs typeface="思源黑体 CN Normal" panose="020B0400000000000000" charset="-122"/>
            </a:endParaRPr>
          </a:p>
        </p:txBody>
      </p:sp>
      <p:cxnSp>
        <p:nvCxnSpPr>
          <p:cNvPr id="5" name="直接连接符 4"/>
          <p:cNvCxnSpPr/>
          <p:nvPr/>
        </p:nvCxnSpPr>
        <p:spPr>
          <a:xfrm>
            <a:off x="901700" y="2425700"/>
            <a:ext cx="3483610" cy="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780415" y="1735455"/>
            <a:ext cx="5315585" cy="521970"/>
            <a:chOff x="1229" y="2733"/>
            <a:chExt cx="8371" cy="822"/>
          </a:xfrm>
        </p:grpSpPr>
        <p:sp>
          <p:nvSpPr>
            <p:cNvPr id="9" name="文本框 8"/>
            <p:cNvSpPr txBox="1"/>
            <p:nvPr/>
          </p:nvSpPr>
          <p:spPr>
            <a:xfrm>
              <a:off x="1229" y="2733"/>
              <a:ext cx="8371" cy="822"/>
            </a:xfrm>
            <a:prstGeom prst="rect">
              <a:avLst/>
            </a:prstGeom>
            <a:noFill/>
          </p:spPr>
          <p:txBody>
            <a:bodyPr wrap="square" rtlCol="0">
              <a:spAutoFit/>
            </a:bodyPr>
            <a:p>
              <a:r>
                <a:rPr lang="en-US" altLang="zh-CN" sz="2800">
                  <a:solidFill>
                    <a:srgbClr val="404040"/>
                  </a:solidFill>
                  <a:latin typeface="思源黑体 CN Medium" panose="020B0600000000000000" charset="-122"/>
                  <a:ea typeface="思源黑体 CN Medium" panose="020B0600000000000000" charset="-122"/>
                </a:rPr>
                <a:t>S</a:t>
              </a:r>
              <a:r>
                <a:rPr lang="zh-CN" altLang="en-US" sz="2800">
                  <a:solidFill>
                    <a:srgbClr val="404040"/>
                  </a:solidFill>
                  <a:latin typeface="思源黑体 CN Medium" panose="020B0600000000000000" charset="-122"/>
                  <a:ea typeface="思源黑体 CN Medium" panose="020B0600000000000000" charset="-122"/>
                </a:rPr>
                <a:t>oftware introduction</a:t>
              </a:r>
              <a:endParaRPr lang="zh-CN" altLang="en-US" sz="2800">
                <a:solidFill>
                  <a:srgbClr val="404040"/>
                </a:solidFill>
                <a:latin typeface="思源黑体 CN Medium" panose="020B0600000000000000" charset="-122"/>
                <a:ea typeface="思源黑体 CN Medium" panose="020B0600000000000000" charset="-122"/>
              </a:endParaRPr>
            </a:p>
          </p:txBody>
        </p:sp>
        <p:sp>
          <p:nvSpPr>
            <p:cNvPr id="13" name="五边形 12"/>
            <p:cNvSpPr/>
            <p:nvPr/>
          </p:nvSpPr>
          <p:spPr>
            <a:xfrm>
              <a:off x="7781" y="3048"/>
              <a:ext cx="620" cy="340"/>
            </a:xfrm>
            <a:prstGeom prst="homePlate">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87400" y="1606550"/>
            <a:ext cx="4064000" cy="533400"/>
          </a:xfrm>
          <a:prstGeom prst="rect">
            <a:avLst/>
          </a:prstGeom>
          <a:noFill/>
        </p:spPr>
        <p:txBody>
          <a:bodyPr wrap="square" rtlCol="0">
            <a:spAutoFit/>
          </a:bodyPr>
          <a:p>
            <a:pPr>
              <a:lnSpc>
                <a:spcPct val="80000"/>
              </a:lnSpc>
            </a:pPr>
            <a:r>
              <a:rPr lang="zh-CN" altLang="en-US">
                <a:solidFill>
                  <a:srgbClr val="404040"/>
                </a:solidFill>
                <a:latin typeface="思源黑体 CN Medium" panose="020B0600000000000000" charset="-122"/>
                <a:ea typeface="思源黑体 CN Medium" panose="020B0600000000000000" charset="-122"/>
              </a:rPr>
              <a:t>Structural characteristics of turntable machine</a:t>
            </a:r>
            <a:endParaRPr lang="zh-CN" altLang="en-US">
              <a:solidFill>
                <a:srgbClr val="404040"/>
              </a:solidFill>
              <a:latin typeface="思源黑体 CN Medium" panose="020B0600000000000000" charset="-122"/>
              <a:ea typeface="思源黑体 CN Medium" panose="020B0600000000000000" charset="-122"/>
            </a:endParaRPr>
          </a:p>
        </p:txBody>
      </p:sp>
      <p:pic>
        <p:nvPicPr>
          <p:cNvPr id="3" name="图片 2" descr="高配内部图"/>
          <p:cNvPicPr>
            <a:picLocks noChangeAspect="1"/>
          </p:cNvPicPr>
          <p:nvPr/>
        </p:nvPicPr>
        <p:blipFill>
          <a:blip r:embed="rId1"/>
          <a:stretch>
            <a:fillRect/>
          </a:stretch>
        </p:blipFill>
        <p:spPr>
          <a:xfrm>
            <a:off x="4851400" y="1606550"/>
            <a:ext cx="7080250" cy="5334635"/>
          </a:xfrm>
          <a:prstGeom prst="rect">
            <a:avLst/>
          </a:prstGeom>
        </p:spPr>
      </p:pic>
      <p:sp>
        <p:nvSpPr>
          <p:cNvPr id="4" name="文本框 3"/>
          <p:cNvSpPr txBox="1"/>
          <p:nvPr/>
        </p:nvSpPr>
        <p:spPr>
          <a:xfrm>
            <a:off x="787400" y="2056765"/>
            <a:ext cx="5308600" cy="858520"/>
          </a:xfrm>
          <a:prstGeom prst="rect">
            <a:avLst/>
          </a:prstGeom>
          <a:noFill/>
        </p:spPr>
        <p:txBody>
          <a:bodyPr wrap="square" rtlCol="0">
            <a:noAutofit/>
          </a:bodyPr>
          <a:p>
            <a:pPr>
              <a:lnSpc>
                <a:spcPct val="130000"/>
              </a:lnSpc>
            </a:pPr>
            <a:r>
              <a:rPr lang="zh-CN" altLang="en-US" sz="1200">
                <a:latin typeface="思源黑体 CN Normal" panose="020B0400000000000000" charset="-122"/>
                <a:ea typeface="思源黑体 CN Normal" panose="020B0400000000000000" charset="-122"/>
                <a:cs typeface="思源黑体 CN Normal" panose="020B0400000000000000" charset="-122"/>
              </a:rPr>
              <a:t>Due to the transparency principle of its material, it can achieve full coverage of the appearance of all six surfaces of the product captured by the area array camera without blind spots.</a:t>
            </a:r>
            <a:endParaRPr lang="zh-CN" altLang="en-US" sz="1200">
              <a:latin typeface="思源黑体 CN Normal" panose="020B0400000000000000" charset="-122"/>
              <a:ea typeface="思源黑体 CN Normal" panose="020B0400000000000000" charset="-122"/>
              <a:cs typeface="思源黑体 CN Normal" panose="020B0400000000000000" charset="-122"/>
            </a:endParaRPr>
          </a:p>
        </p:txBody>
      </p:sp>
      <p:sp>
        <p:nvSpPr>
          <p:cNvPr id="5" name="五边形 4"/>
          <p:cNvSpPr/>
          <p:nvPr/>
        </p:nvSpPr>
        <p:spPr>
          <a:xfrm>
            <a:off x="4140835" y="1730375"/>
            <a:ext cx="205740" cy="125095"/>
          </a:xfrm>
          <a:prstGeom prst="homePlate">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838200" y="2876550"/>
            <a:ext cx="3076575" cy="4572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Camera setup module</a:t>
            </a:r>
            <a:endParaRPr lang="zh-CN" altLang="en-US"/>
          </a:p>
        </p:txBody>
      </p:sp>
      <p:sp>
        <p:nvSpPr>
          <p:cNvPr id="8" name="矩形 7"/>
          <p:cNvSpPr/>
          <p:nvPr/>
        </p:nvSpPr>
        <p:spPr>
          <a:xfrm>
            <a:off x="836930" y="3500120"/>
            <a:ext cx="898525" cy="1306830"/>
          </a:xfrm>
          <a:prstGeom prst="rect">
            <a:avLst/>
          </a:prstGeom>
          <a:no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1926590" y="3500120"/>
            <a:ext cx="898525" cy="1306830"/>
          </a:xfrm>
          <a:prstGeom prst="rect">
            <a:avLst/>
          </a:prstGeom>
          <a:no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3016250" y="3500120"/>
            <a:ext cx="898525" cy="1306830"/>
          </a:xfrm>
          <a:prstGeom prst="rect">
            <a:avLst/>
          </a:prstGeom>
          <a:no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836930" y="5123815"/>
            <a:ext cx="898525" cy="1306830"/>
          </a:xfrm>
          <a:prstGeom prst="rect">
            <a:avLst/>
          </a:prstGeom>
          <a:no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1926590" y="5123815"/>
            <a:ext cx="898525" cy="1306830"/>
          </a:xfrm>
          <a:prstGeom prst="rect">
            <a:avLst/>
          </a:prstGeom>
          <a:no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3016250" y="5123815"/>
            <a:ext cx="898525" cy="1306830"/>
          </a:xfrm>
          <a:prstGeom prst="rect">
            <a:avLst/>
          </a:prstGeom>
          <a:no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上表面外观缺陷"/>
          <p:cNvPicPr>
            <a:picLocks noChangeAspect="1"/>
          </p:cNvPicPr>
          <p:nvPr/>
        </p:nvPicPr>
        <p:blipFill>
          <a:blip r:embed="rId2"/>
          <a:stretch>
            <a:fillRect/>
          </a:stretch>
        </p:blipFill>
        <p:spPr>
          <a:xfrm>
            <a:off x="1015365" y="3549650"/>
            <a:ext cx="541655" cy="1196340"/>
          </a:xfrm>
          <a:prstGeom prst="rect">
            <a:avLst/>
          </a:prstGeom>
        </p:spPr>
      </p:pic>
      <p:pic>
        <p:nvPicPr>
          <p:cNvPr id="15" name="图片 14" descr="上侧面外观缺陷"/>
          <p:cNvPicPr>
            <a:picLocks noChangeAspect="1"/>
          </p:cNvPicPr>
          <p:nvPr/>
        </p:nvPicPr>
        <p:blipFill>
          <a:blip r:embed="rId3"/>
          <a:stretch>
            <a:fillRect/>
          </a:stretch>
        </p:blipFill>
        <p:spPr>
          <a:xfrm>
            <a:off x="2143760" y="3529965"/>
            <a:ext cx="535940" cy="1256665"/>
          </a:xfrm>
          <a:prstGeom prst="rect">
            <a:avLst/>
          </a:prstGeom>
        </p:spPr>
      </p:pic>
      <p:pic>
        <p:nvPicPr>
          <p:cNvPr id="16" name="图片 15" descr="正面尺寸"/>
          <p:cNvPicPr>
            <a:picLocks noChangeAspect="1"/>
          </p:cNvPicPr>
          <p:nvPr/>
        </p:nvPicPr>
        <p:blipFill>
          <a:blip r:embed="rId4"/>
          <a:stretch>
            <a:fillRect/>
          </a:stretch>
        </p:blipFill>
        <p:spPr>
          <a:xfrm>
            <a:off x="3131185" y="3549650"/>
            <a:ext cx="678180" cy="1242060"/>
          </a:xfrm>
          <a:prstGeom prst="rect">
            <a:avLst/>
          </a:prstGeom>
        </p:spPr>
      </p:pic>
      <p:pic>
        <p:nvPicPr>
          <p:cNvPr id="17" name="图片 16" descr="下平面八棱镜检测 拷贝"/>
          <p:cNvPicPr>
            <a:picLocks noChangeAspect="1"/>
          </p:cNvPicPr>
          <p:nvPr/>
        </p:nvPicPr>
        <p:blipFill>
          <a:blip r:embed="rId5"/>
          <a:stretch>
            <a:fillRect/>
          </a:stretch>
        </p:blipFill>
        <p:spPr>
          <a:xfrm>
            <a:off x="1015365" y="5123815"/>
            <a:ext cx="613410" cy="1339215"/>
          </a:xfrm>
          <a:prstGeom prst="rect">
            <a:avLst/>
          </a:prstGeom>
        </p:spPr>
      </p:pic>
      <p:pic>
        <p:nvPicPr>
          <p:cNvPr id="18" name="图片 17" descr="下平面外观检测"/>
          <p:cNvPicPr>
            <a:picLocks noChangeAspect="1"/>
          </p:cNvPicPr>
          <p:nvPr/>
        </p:nvPicPr>
        <p:blipFill>
          <a:blip r:embed="rId6"/>
          <a:stretch>
            <a:fillRect/>
          </a:stretch>
        </p:blipFill>
        <p:spPr>
          <a:xfrm>
            <a:off x="1996440" y="5135245"/>
            <a:ext cx="692150" cy="1276985"/>
          </a:xfrm>
          <a:prstGeom prst="rect">
            <a:avLst/>
          </a:prstGeom>
        </p:spPr>
      </p:pic>
      <p:pic>
        <p:nvPicPr>
          <p:cNvPr id="19" name="图片 18" descr="侧面CCD"/>
          <p:cNvPicPr>
            <a:picLocks noChangeAspect="1"/>
          </p:cNvPicPr>
          <p:nvPr/>
        </p:nvPicPr>
        <p:blipFill>
          <a:blip r:embed="rId7"/>
          <a:stretch>
            <a:fillRect/>
          </a:stretch>
        </p:blipFill>
        <p:spPr>
          <a:xfrm rot="20040000">
            <a:off x="2882900" y="5445760"/>
            <a:ext cx="1087120" cy="63627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84225" y="1638935"/>
            <a:ext cx="5312410" cy="645160"/>
          </a:xfrm>
          <a:prstGeom prst="rect">
            <a:avLst/>
          </a:prstGeom>
          <a:noFill/>
        </p:spPr>
        <p:txBody>
          <a:bodyPr wrap="square" rtlCol="0">
            <a:spAutoFit/>
          </a:bodyPr>
          <a:p>
            <a:r>
              <a:rPr lang="en-US" altLang="zh-CN" sz="3600">
                <a:solidFill>
                  <a:srgbClr val="404040"/>
                </a:solidFill>
                <a:latin typeface="思源黑体 CN Medium" panose="020B0600000000000000" charset="-122"/>
                <a:ea typeface="思源黑体 CN Medium" panose="020B0600000000000000" charset="-122"/>
              </a:rPr>
              <a:t>C</a:t>
            </a:r>
            <a:r>
              <a:rPr lang="zh-CN" altLang="en-US" sz="3600">
                <a:solidFill>
                  <a:srgbClr val="404040"/>
                </a:solidFill>
                <a:latin typeface="思源黑体 CN Medium" panose="020B0600000000000000" charset="-122"/>
                <a:ea typeface="思源黑体 CN Medium" panose="020B0600000000000000" charset="-122"/>
              </a:rPr>
              <a:t>ase application</a:t>
            </a:r>
            <a:endParaRPr lang="zh-CN" altLang="en-US" sz="3600">
              <a:solidFill>
                <a:srgbClr val="404040"/>
              </a:solidFill>
              <a:latin typeface="思源黑体 CN Medium" panose="020B0600000000000000" charset="-122"/>
              <a:ea typeface="思源黑体 CN Medium" panose="020B0600000000000000" charset="-122"/>
            </a:endParaRPr>
          </a:p>
        </p:txBody>
      </p:sp>
      <p:sp>
        <p:nvSpPr>
          <p:cNvPr id="16" name="五边形 15"/>
          <p:cNvSpPr/>
          <p:nvPr>
            <p:custDataLst>
              <p:tags r:id="rId1"/>
            </p:custDataLst>
          </p:nvPr>
        </p:nvSpPr>
        <p:spPr>
          <a:xfrm>
            <a:off x="4709795" y="1995170"/>
            <a:ext cx="283845" cy="166370"/>
          </a:xfrm>
          <a:prstGeom prst="homePlate">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5" name="组合 4"/>
          <p:cNvGrpSpPr/>
          <p:nvPr/>
        </p:nvGrpSpPr>
        <p:grpSpPr>
          <a:xfrm>
            <a:off x="784225" y="2432685"/>
            <a:ext cx="2424430" cy="1891665"/>
            <a:chOff x="1235" y="3831"/>
            <a:chExt cx="3818" cy="2979"/>
          </a:xfrm>
        </p:grpSpPr>
        <p:sp>
          <p:nvSpPr>
            <p:cNvPr id="3" name="矩形 2"/>
            <p:cNvSpPr/>
            <p:nvPr/>
          </p:nvSpPr>
          <p:spPr>
            <a:xfrm>
              <a:off x="1235" y="3831"/>
              <a:ext cx="3818" cy="2387"/>
            </a:xfrm>
            <a:prstGeom prst="rect">
              <a:avLst/>
            </a:prstGeom>
            <a:blipFill rotWithShape="1">
              <a:blip r:embed="rId2"/>
              <a:stretch>
                <a:fillRect l="2000" t="6000" r="2000" b="8000"/>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1266" y="6376"/>
              <a:ext cx="3787" cy="434"/>
            </a:xfrm>
            <a:prstGeom prst="rect">
              <a:avLst/>
            </a:prstGeom>
            <a:solidFill>
              <a:srgbClr val="0172B1"/>
            </a:solidFill>
            <a:ln w="6350" cap="rnd">
              <a:noFill/>
            </a:ln>
          </p:spPr>
          <p:txBody>
            <a:bodyPr wrap="square" rtlCol="0">
              <a:spAutoFit/>
            </a:bodyPr>
            <a:p>
              <a:pPr algn="ctr"/>
              <a:r>
                <a:rPr lang="zh-CN" altLang="en-US" sz="1200">
                  <a:solidFill>
                    <a:schemeClr val="bg1"/>
                  </a:solidFill>
                  <a:latin typeface="思源黑体 CN Medium" panose="020B0600000000000000" charset="-122"/>
                  <a:ea typeface="思源黑体 CN Medium" panose="020B0600000000000000" charset="-122"/>
                </a:rPr>
                <a:t>Defect type: dirt and stains</a:t>
              </a:r>
              <a:endParaRPr lang="zh-CN" altLang="en-US" sz="1200">
                <a:solidFill>
                  <a:schemeClr val="bg1"/>
                </a:solidFill>
                <a:latin typeface="思源黑体 CN Medium" panose="020B0600000000000000" charset="-122"/>
                <a:ea typeface="思源黑体 CN Medium" panose="020B0600000000000000" charset="-122"/>
              </a:endParaRPr>
            </a:p>
          </p:txBody>
        </p:sp>
      </p:grpSp>
      <p:grpSp>
        <p:nvGrpSpPr>
          <p:cNvPr id="7" name="组合 6"/>
          <p:cNvGrpSpPr/>
          <p:nvPr/>
        </p:nvGrpSpPr>
        <p:grpSpPr>
          <a:xfrm>
            <a:off x="3502025" y="2432685"/>
            <a:ext cx="2424430" cy="1861185"/>
            <a:chOff x="1235" y="3831"/>
            <a:chExt cx="3818" cy="2931"/>
          </a:xfrm>
        </p:grpSpPr>
        <p:sp>
          <p:nvSpPr>
            <p:cNvPr id="8" name="矩形 7"/>
            <p:cNvSpPr/>
            <p:nvPr/>
          </p:nvSpPr>
          <p:spPr>
            <a:xfrm>
              <a:off x="1235" y="3831"/>
              <a:ext cx="3818" cy="2387"/>
            </a:xfrm>
            <a:prstGeom prst="rect">
              <a:avLst/>
            </a:prstGeom>
            <a:blipFill rotWithShape="1">
              <a:blip r:embed="rId3"/>
              <a:stretch>
                <a:fillRect l="2000" t="6000" r="2000" b="8000"/>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1238" y="6376"/>
              <a:ext cx="3815" cy="386"/>
            </a:xfrm>
            <a:prstGeom prst="rect">
              <a:avLst/>
            </a:prstGeom>
            <a:solidFill>
              <a:srgbClr val="0172B1"/>
            </a:solidFill>
            <a:ln w="6350" cap="rnd">
              <a:noFill/>
            </a:ln>
          </p:spPr>
          <p:txBody>
            <a:bodyPr wrap="square" rtlCol="0">
              <a:spAutoFit/>
            </a:bodyPr>
            <a:p>
              <a:pPr algn="ctr"/>
              <a:r>
                <a:rPr lang="zh-CN" altLang="en-US" sz="1000">
                  <a:solidFill>
                    <a:schemeClr val="bg1"/>
                  </a:solidFill>
                  <a:latin typeface="思源黑体 CN Medium" panose="020B0600000000000000" charset="-122"/>
                  <a:ea typeface="思源黑体 CN Medium" panose="020B0600000000000000" charset="-122"/>
                </a:rPr>
                <a:t>Defect type: Exhaust port burrs</a:t>
              </a:r>
              <a:endParaRPr lang="zh-CN" altLang="en-US" sz="1000">
                <a:solidFill>
                  <a:schemeClr val="bg1"/>
                </a:solidFill>
                <a:latin typeface="思源黑体 CN Medium" panose="020B0600000000000000" charset="-122"/>
                <a:ea typeface="思源黑体 CN Medium" panose="020B0600000000000000" charset="-122"/>
              </a:endParaRPr>
            </a:p>
          </p:txBody>
        </p:sp>
      </p:grpSp>
      <p:grpSp>
        <p:nvGrpSpPr>
          <p:cNvPr id="11" name="组合 10"/>
          <p:cNvGrpSpPr/>
          <p:nvPr/>
        </p:nvGrpSpPr>
        <p:grpSpPr>
          <a:xfrm>
            <a:off x="6359525" y="2432685"/>
            <a:ext cx="2425065" cy="1891665"/>
            <a:chOff x="1235" y="3831"/>
            <a:chExt cx="3819" cy="2979"/>
          </a:xfrm>
        </p:grpSpPr>
        <p:sp>
          <p:nvSpPr>
            <p:cNvPr id="12" name="矩形 11"/>
            <p:cNvSpPr/>
            <p:nvPr/>
          </p:nvSpPr>
          <p:spPr>
            <a:xfrm>
              <a:off x="1235" y="3831"/>
              <a:ext cx="3818" cy="2387"/>
            </a:xfrm>
            <a:prstGeom prst="rect">
              <a:avLst/>
            </a:prstGeom>
            <a:blipFill rotWithShape="1">
              <a:blip r:embed="rId4"/>
              <a:stretch>
                <a:fillRect l="2000" t="6000" r="2000" b="8000"/>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1235" y="6376"/>
              <a:ext cx="3819" cy="434"/>
            </a:xfrm>
            <a:prstGeom prst="rect">
              <a:avLst/>
            </a:prstGeom>
            <a:solidFill>
              <a:srgbClr val="0172B1"/>
            </a:solidFill>
            <a:ln w="6350" cap="rnd">
              <a:noFill/>
            </a:ln>
          </p:spPr>
          <p:txBody>
            <a:bodyPr wrap="square" rtlCol="0">
              <a:spAutoFit/>
            </a:bodyPr>
            <a:p>
              <a:pPr algn="ctr"/>
              <a:r>
                <a:rPr lang="zh-CN" altLang="en-US" sz="1200">
                  <a:solidFill>
                    <a:schemeClr val="bg1"/>
                  </a:solidFill>
                  <a:latin typeface="思源黑体 CN Medium" panose="020B0600000000000000" charset="-122"/>
                  <a:ea typeface="思源黑体 CN Medium" panose="020B0600000000000000" charset="-122"/>
                </a:rPr>
                <a:t>Defect type: concave rib</a:t>
              </a:r>
              <a:endParaRPr lang="zh-CN" altLang="en-US" sz="1200">
                <a:solidFill>
                  <a:schemeClr val="bg1"/>
                </a:solidFill>
                <a:latin typeface="思源黑体 CN Medium" panose="020B0600000000000000" charset="-122"/>
                <a:ea typeface="思源黑体 CN Medium" panose="020B0600000000000000" charset="-122"/>
              </a:endParaRPr>
            </a:p>
          </p:txBody>
        </p:sp>
      </p:grpSp>
      <p:grpSp>
        <p:nvGrpSpPr>
          <p:cNvPr id="14" name="组合 13"/>
          <p:cNvGrpSpPr/>
          <p:nvPr/>
        </p:nvGrpSpPr>
        <p:grpSpPr>
          <a:xfrm>
            <a:off x="9140825" y="2432685"/>
            <a:ext cx="2430780" cy="1891665"/>
            <a:chOff x="1235" y="3831"/>
            <a:chExt cx="3828" cy="2979"/>
          </a:xfrm>
        </p:grpSpPr>
        <p:sp>
          <p:nvSpPr>
            <p:cNvPr id="15" name="矩形 14"/>
            <p:cNvSpPr/>
            <p:nvPr>
              <p:custDataLst>
                <p:tags r:id="rId5"/>
              </p:custDataLst>
            </p:nvPr>
          </p:nvSpPr>
          <p:spPr>
            <a:xfrm>
              <a:off x="1235" y="3831"/>
              <a:ext cx="3818" cy="2387"/>
            </a:xfrm>
            <a:prstGeom prst="rect">
              <a:avLst/>
            </a:prstGeom>
            <a:blipFill rotWithShape="1">
              <a:blip r:embed="rId6"/>
              <a:stretch>
                <a:fillRect l="2000" t="6000" r="2000" b="8000"/>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custDataLst>
                <p:tags r:id="rId7"/>
              </p:custDataLst>
            </p:nvPr>
          </p:nvSpPr>
          <p:spPr>
            <a:xfrm>
              <a:off x="1244" y="6376"/>
              <a:ext cx="3819" cy="434"/>
            </a:xfrm>
            <a:prstGeom prst="rect">
              <a:avLst/>
            </a:prstGeom>
            <a:solidFill>
              <a:srgbClr val="0172B1"/>
            </a:solidFill>
            <a:ln w="6350" cap="rnd">
              <a:noFill/>
            </a:ln>
          </p:spPr>
          <p:txBody>
            <a:bodyPr wrap="square" rtlCol="0">
              <a:spAutoFit/>
            </a:bodyPr>
            <a:p>
              <a:pPr algn="ctr"/>
              <a:r>
                <a:rPr lang="zh-CN" altLang="en-US" sz="1200">
                  <a:solidFill>
                    <a:schemeClr val="bg1"/>
                  </a:solidFill>
                  <a:latin typeface="思源黑体 CN Medium" panose="020B0600000000000000" charset="-122"/>
                  <a:ea typeface="思源黑体 CN Medium" panose="020B0600000000000000" charset="-122"/>
                </a:rPr>
                <a:t>Defect type: Inner ring burrs</a:t>
              </a:r>
              <a:endParaRPr lang="zh-CN" altLang="en-US" sz="1200">
                <a:solidFill>
                  <a:schemeClr val="bg1"/>
                </a:solidFill>
                <a:latin typeface="思源黑体 CN Medium" panose="020B0600000000000000" charset="-122"/>
                <a:ea typeface="思源黑体 CN Medium" panose="020B0600000000000000" charset="-122"/>
              </a:endParaRPr>
            </a:p>
          </p:txBody>
        </p:sp>
      </p:grpSp>
      <p:grpSp>
        <p:nvGrpSpPr>
          <p:cNvPr id="18" name="组合 17"/>
          <p:cNvGrpSpPr/>
          <p:nvPr/>
        </p:nvGrpSpPr>
        <p:grpSpPr>
          <a:xfrm>
            <a:off x="784225" y="4515485"/>
            <a:ext cx="2425065" cy="1891665"/>
            <a:chOff x="1235" y="3831"/>
            <a:chExt cx="3819" cy="2979"/>
          </a:xfrm>
        </p:grpSpPr>
        <p:sp>
          <p:nvSpPr>
            <p:cNvPr id="19" name="矩形 18"/>
            <p:cNvSpPr/>
            <p:nvPr/>
          </p:nvSpPr>
          <p:spPr>
            <a:xfrm>
              <a:off x="1235" y="3831"/>
              <a:ext cx="3818" cy="2387"/>
            </a:xfrm>
            <a:prstGeom prst="rect">
              <a:avLst/>
            </a:prstGeom>
            <a:blipFill rotWithShape="1">
              <a:blip r:embed="rId8"/>
              <a:stretch>
                <a:fillRect l="2000" t="6000" r="2000" b="8000"/>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1236" y="6376"/>
              <a:ext cx="3818" cy="434"/>
            </a:xfrm>
            <a:prstGeom prst="rect">
              <a:avLst/>
            </a:prstGeom>
            <a:solidFill>
              <a:srgbClr val="0172B1"/>
            </a:solidFill>
            <a:ln w="6350" cap="rnd">
              <a:noFill/>
            </a:ln>
          </p:spPr>
          <p:txBody>
            <a:bodyPr wrap="square" rtlCol="0">
              <a:spAutoFit/>
            </a:bodyPr>
            <a:p>
              <a:pPr algn="ctr"/>
              <a:r>
                <a:rPr lang="zh-CN" altLang="en-US" sz="1200">
                  <a:solidFill>
                    <a:schemeClr val="bg1"/>
                  </a:solidFill>
                  <a:latin typeface="思源黑体 CN Medium" panose="020B0600000000000000" charset="-122"/>
                  <a:ea typeface="思源黑体 CN Medium" panose="020B0600000000000000" charset="-122"/>
                </a:rPr>
                <a:t>Defect type: Front notch</a:t>
              </a:r>
              <a:endParaRPr lang="zh-CN" altLang="en-US" sz="1200">
                <a:solidFill>
                  <a:schemeClr val="bg1"/>
                </a:solidFill>
                <a:latin typeface="思源黑体 CN Medium" panose="020B0600000000000000" charset="-122"/>
                <a:ea typeface="思源黑体 CN Medium" panose="020B0600000000000000" charset="-122"/>
              </a:endParaRPr>
            </a:p>
          </p:txBody>
        </p:sp>
      </p:grpSp>
      <p:grpSp>
        <p:nvGrpSpPr>
          <p:cNvPr id="21" name="组合 20"/>
          <p:cNvGrpSpPr/>
          <p:nvPr/>
        </p:nvGrpSpPr>
        <p:grpSpPr>
          <a:xfrm>
            <a:off x="3502025" y="4515485"/>
            <a:ext cx="2424430" cy="1891665"/>
            <a:chOff x="1235" y="3831"/>
            <a:chExt cx="3818" cy="2979"/>
          </a:xfrm>
        </p:grpSpPr>
        <p:sp>
          <p:nvSpPr>
            <p:cNvPr id="22" name="矩形 21"/>
            <p:cNvSpPr/>
            <p:nvPr/>
          </p:nvSpPr>
          <p:spPr>
            <a:xfrm>
              <a:off x="1235" y="3831"/>
              <a:ext cx="3818" cy="2387"/>
            </a:xfrm>
            <a:prstGeom prst="rect">
              <a:avLst/>
            </a:prstGeom>
            <a:blipFill rotWithShape="1">
              <a:blip r:embed="rId9"/>
              <a:stretch>
                <a:fillRect l="2000" t="-15000" r="2000" b="-5000"/>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文本框 22"/>
            <p:cNvSpPr txBox="1"/>
            <p:nvPr/>
          </p:nvSpPr>
          <p:spPr>
            <a:xfrm>
              <a:off x="1238" y="6376"/>
              <a:ext cx="3815" cy="434"/>
            </a:xfrm>
            <a:prstGeom prst="rect">
              <a:avLst/>
            </a:prstGeom>
            <a:solidFill>
              <a:srgbClr val="0172B1"/>
            </a:solidFill>
            <a:ln w="6350" cap="rnd">
              <a:noFill/>
            </a:ln>
          </p:spPr>
          <p:txBody>
            <a:bodyPr wrap="square" rtlCol="0">
              <a:spAutoFit/>
            </a:bodyPr>
            <a:p>
              <a:pPr algn="ctr"/>
              <a:r>
                <a:rPr lang="zh-CN" altLang="en-US" sz="1200">
                  <a:solidFill>
                    <a:schemeClr val="bg1"/>
                  </a:solidFill>
                  <a:latin typeface="思源黑体 CN Medium" panose="020B0600000000000000" charset="-122"/>
                  <a:ea typeface="思源黑体 CN Medium" panose="020B0600000000000000" charset="-122"/>
                </a:rPr>
                <a:t>Defect type: Side notch</a:t>
              </a:r>
              <a:endParaRPr lang="zh-CN" altLang="en-US" sz="1200">
                <a:solidFill>
                  <a:schemeClr val="bg1"/>
                </a:solidFill>
                <a:latin typeface="思源黑体 CN Medium" panose="020B0600000000000000" charset="-122"/>
                <a:ea typeface="思源黑体 CN Medium" panose="020B0600000000000000" charset="-122"/>
              </a:endParaRPr>
            </a:p>
          </p:txBody>
        </p:sp>
      </p:grpSp>
      <p:grpSp>
        <p:nvGrpSpPr>
          <p:cNvPr id="24" name="组合 23"/>
          <p:cNvGrpSpPr/>
          <p:nvPr/>
        </p:nvGrpSpPr>
        <p:grpSpPr>
          <a:xfrm>
            <a:off x="6359525" y="4515485"/>
            <a:ext cx="2425065" cy="1891665"/>
            <a:chOff x="1235" y="3831"/>
            <a:chExt cx="3819" cy="2979"/>
          </a:xfrm>
        </p:grpSpPr>
        <p:sp>
          <p:nvSpPr>
            <p:cNvPr id="25" name="矩形 24"/>
            <p:cNvSpPr/>
            <p:nvPr/>
          </p:nvSpPr>
          <p:spPr>
            <a:xfrm>
              <a:off x="1235" y="3831"/>
              <a:ext cx="3818" cy="2387"/>
            </a:xfrm>
            <a:prstGeom prst="rect">
              <a:avLst/>
            </a:prstGeom>
            <a:blipFill rotWithShape="1">
              <a:blip r:embed="rId10"/>
              <a:stretch>
                <a:fillRect l="2000" t="6000" r="2000" b="8000"/>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文本框 25"/>
            <p:cNvSpPr txBox="1"/>
            <p:nvPr/>
          </p:nvSpPr>
          <p:spPr>
            <a:xfrm>
              <a:off x="1235" y="6376"/>
              <a:ext cx="3819" cy="434"/>
            </a:xfrm>
            <a:prstGeom prst="rect">
              <a:avLst/>
            </a:prstGeom>
            <a:solidFill>
              <a:srgbClr val="0172B1"/>
            </a:solidFill>
            <a:ln w="6350" cap="rnd">
              <a:noFill/>
            </a:ln>
          </p:spPr>
          <p:txBody>
            <a:bodyPr wrap="square" rtlCol="0">
              <a:spAutoFit/>
            </a:bodyPr>
            <a:p>
              <a:pPr algn="ctr"/>
              <a:r>
                <a:rPr lang="zh-CN" altLang="en-US" sz="1200">
                  <a:solidFill>
                    <a:schemeClr val="bg1"/>
                  </a:solidFill>
                  <a:latin typeface="思源黑体 CN Medium" panose="020B0600000000000000" charset="-122"/>
                  <a:ea typeface="思源黑体 CN Medium" panose="020B0600000000000000" charset="-122"/>
                </a:rPr>
                <a:t>Defect type: edge pitting</a:t>
              </a:r>
              <a:endParaRPr lang="zh-CN" altLang="en-US" sz="1200">
                <a:solidFill>
                  <a:schemeClr val="bg1"/>
                </a:solidFill>
                <a:latin typeface="思源黑体 CN Medium" panose="020B0600000000000000" charset="-122"/>
                <a:ea typeface="思源黑体 CN Medium" panose="020B0600000000000000" charset="-122"/>
              </a:endParaRPr>
            </a:p>
          </p:txBody>
        </p:sp>
      </p:grpSp>
      <p:grpSp>
        <p:nvGrpSpPr>
          <p:cNvPr id="27" name="组合 26"/>
          <p:cNvGrpSpPr/>
          <p:nvPr/>
        </p:nvGrpSpPr>
        <p:grpSpPr>
          <a:xfrm>
            <a:off x="9140825" y="4515485"/>
            <a:ext cx="2430780" cy="1861185"/>
            <a:chOff x="1235" y="3831"/>
            <a:chExt cx="3828" cy="2931"/>
          </a:xfrm>
        </p:grpSpPr>
        <p:sp>
          <p:nvSpPr>
            <p:cNvPr id="28" name="矩形 27"/>
            <p:cNvSpPr/>
            <p:nvPr>
              <p:custDataLst>
                <p:tags r:id="rId11"/>
              </p:custDataLst>
            </p:nvPr>
          </p:nvSpPr>
          <p:spPr>
            <a:xfrm>
              <a:off x="1235" y="3831"/>
              <a:ext cx="3818" cy="2387"/>
            </a:xfrm>
            <a:prstGeom prst="rect">
              <a:avLst/>
            </a:prstGeom>
            <a:blipFill rotWithShape="1">
              <a:blip r:embed="rId12"/>
              <a:stretch>
                <a:fillRect l="2000" t="6000" r="2000" b="8000"/>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3"/>
              </p:custDataLst>
            </p:nvPr>
          </p:nvSpPr>
          <p:spPr>
            <a:xfrm>
              <a:off x="1235" y="6376"/>
              <a:ext cx="3828" cy="386"/>
            </a:xfrm>
            <a:prstGeom prst="rect">
              <a:avLst/>
            </a:prstGeom>
            <a:solidFill>
              <a:srgbClr val="0172B1"/>
            </a:solidFill>
            <a:ln w="6350" cap="rnd">
              <a:noFill/>
            </a:ln>
          </p:spPr>
          <p:txBody>
            <a:bodyPr wrap="square" rtlCol="0">
              <a:spAutoFit/>
            </a:bodyPr>
            <a:p>
              <a:r>
                <a:rPr lang="zh-CN" altLang="en-US" sz="1000">
                  <a:solidFill>
                    <a:schemeClr val="bg1"/>
                  </a:solidFill>
                  <a:latin typeface="思源黑体 CN Medium" panose="020B0600000000000000" charset="-122"/>
                  <a:ea typeface="思源黑体 CN Medium" panose="020B0600000000000000" charset="-122"/>
                </a:rPr>
                <a:t>Defect type: Dimensional inspection</a:t>
              </a:r>
              <a:endParaRPr lang="zh-CN" altLang="en-US" sz="1000">
                <a:solidFill>
                  <a:schemeClr val="bg1"/>
                </a:solidFill>
                <a:latin typeface="思源黑体 CN Medium" panose="020B0600000000000000" charset="-122"/>
                <a:ea typeface="思源黑体 CN Medium" panose="020B0600000000000000" charset="-122"/>
              </a:endParaRPr>
            </a:p>
          </p:txBody>
        </p:sp>
      </p:grpSp>
      <p:sp>
        <p:nvSpPr>
          <p:cNvPr id="30" name="矩形 29"/>
          <p:cNvSpPr/>
          <p:nvPr/>
        </p:nvSpPr>
        <p:spPr>
          <a:xfrm>
            <a:off x="1302385" y="2806700"/>
            <a:ext cx="1409700" cy="787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矩形 30"/>
          <p:cNvSpPr/>
          <p:nvPr/>
        </p:nvSpPr>
        <p:spPr>
          <a:xfrm>
            <a:off x="4460240" y="2705100"/>
            <a:ext cx="768985" cy="393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7063740" y="2705100"/>
            <a:ext cx="768985" cy="393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矩形 32"/>
          <p:cNvSpPr/>
          <p:nvPr/>
        </p:nvSpPr>
        <p:spPr>
          <a:xfrm>
            <a:off x="878840" y="5031105"/>
            <a:ext cx="768985" cy="393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矩形 33"/>
          <p:cNvSpPr/>
          <p:nvPr/>
        </p:nvSpPr>
        <p:spPr>
          <a:xfrm>
            <a:off x="4168140" y="4637405"/>
            <a:ext cx="768985" cy="393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矩形 34"/>
          <p:cNvSpPr/>
          <p:nvPr/>
        </p:nvSpPr>
        <p:spPr>
          <a:xfrm>
            <a:off x="6843395" y="5248910"/>
            <a:ext cx="1588770" cy="2419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文本框 35"/>
          <p:cNvSpPr txBox="1"/>
          <p:nvPr/>
        </p:nvSpPr>
        <p:spPr>
          <a:xfrm>
            <a:off x="5075555" y="1873250"/>
            <a:ext cx="3628390" cy="368300"/>
          </a:xfrm>
          <a:prstGeom prst="rect">
            <a:avLst/>
          </a:prstGeom>
          <a:noFill/>
        </p:spPr>
        <p:txBody>
          <a:bodyPr wrap="square" rtlCol="0">
            <a:spAutoFit/>
          </a:bodyPr>
          <a:p>
            <a:r>
              <a:rPr lang="zh-CN" altLang="en-US">
                <a:solidFill>
                  <a:srgbClr val="404040"/>
                </a:solidFill>
                <a:latin typeface="思源黑体 CN Medium" panose="020B0600000000000000" charset="-122"/>
                <a:ea typeface="思源黑体 CN Medium" panose="020B0600000000000000" charset="-122"/>
              </a:rPr>
              <a:t>Liquid silicone testing machine</a:t>
            </a:r>
            <a:endParaRPr lang="zh-CN" altLang="en-US">
              <a:solidFill>
                <a:srgbClr val="404040"/>
              </a:solidFill>
              <a:latin typeface="思源黑体 CN Medium" panose="020B0600000000000000" charset="-122"/>
              <a:ea typeface="思源黑体 CN Medium" panose="020B0600000000000000" charset="-12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1631950" y="876300"/>
            <a:ext cx="8432165" cy="1014730"/>
          </a:xfrm>
          <a:prstGeom prst="rect">
            <a:avLst/>
          </a:prstGeom>
          <a:noFill/>
        </p:spPr>
        <p:txBody>
          <a:bodyPr wrap="square" rtlCol="0">
            <a:spAutoFit/>
          </a:bodyPr>
          <a:p>
            <a:pPr algn="ctr"/>
            <a:r>
              <a:rPr lang="zh-CN" altLang="en-US" sz="6000">
                <a:solidFill>
                  <a:srgbClr val="404040"/>
                </a:solidFill>
                <a:latin typeface="思源黑体 CN Medium" panose="020B0600000000000000" charset="-122"/>
                <a:ea typeface="思源黑体 CN Medium" panose="020B0600000000000000" charset="-122"/>
              </a:rPr>
              <a:t>Cooperative clients</a:t>
            </a:r>
            <a:endParaRPr lang="zh-CN" altLang="en-US" sz="6000">
              <a:solidFill>
                <a:srgbClr val="404040"/>
              </a:solidFill>
              <a:latin typeface="思源黑体 CN Medium" panose="020B0600000000000000" charset="-122"/>
              <a:ea typeface="思源黑体 CN Medium" panose="020B0600000000000000" charset="-122"/>
            </a:endParaRPr>
          </a:p>
        </p:txBody>
      </p:sp>
      <p:sp>
        <p:nvSpPr>
          <p:cNvPr id="4" name="圆角矩形 3"/>
          <p:cNvSpPr/>
          <p:nvPr>
            <p:custDataLst>
              <p:tags r:id="rId2"/>
            </p:custDataLst>
          </p:nvPr>
        </p:nvSpPr>
        <p:spPr>
          <a:xfrm>
            <a:off x="5037138" y="3589655"/>
            <a:ext cx="2118360" cy="524510"/>
          </a:xfrm>
          <a:prstGeom prst="roundRect">
            <a:avLst>
              <a:gd name="adj" fmla="val 5000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p>
            <a:pPr algn="ctr"/>
            <a:r>
              <a:rPr lang="en-US" altLang="zh-CN" sz="2000">
                <a:latin typeface="思源黑体 CN Medium" panose="020B0600000000000000" charset="-122"/>
                <a:ea typeface="思源黑体 CN Medium" panose="020B0600000000000000" charset="-122"/>
              </a:rPr>
              <a:t>part 6</a:t>
            </a:r>
            <a:endParaRPr lang="en-US" altLang="zh-CN" sz="2000">
              <a:latin typeface="思源黑体 CN Medium" panose="020B0600000000000000" charset="-122"/>
              <a:ea typeface="思源黑体 CN Medium" panose="020B0600000000000000" charset="-122"/>
            </a:endParaRPr>
          </a:p>
        </p:txBody>
      </p:sp>
      <p:sp>
        <p:nvSpPr>
          <p:cNvPr id="5" name="文本框 4"/>
          <p:cNvSpPr txBox="1"/>
          <p:nvPr>
            <p:custDataLst>
              <p:tags r:id="rId3"/>
            </p:custDataLst>
          </p:nvPr>
        </p:nvSpPr>
        <p:spPr>
          <a:xfrm>
            <a:off x="1849755" y="2003425"/>
            <a:ext cx="8493125" cy="1377315"/>
          </a:xfrm>
          <a:prstGeom prst="rect">
            <a:avLst/>
          </a:prstGeom>
          <a:noFill/>
        </p:spPr>
        <p:txBody>
          <a:bodyPr wrap="square" rtlCol="0">
            <a:noAutofit/>
          </a:bodyPr>
          <a:p>
            <a:pPr algn="ctr">
              <a:lnSpc>
                <a:spcPct val="160000"/>
              </a:lnSpc>
            </a:pPr>
            <a:r>
              <a:rPr lang="zh-CN" altLang="en-US">
                <a:latin typeface="思源黑体 CN Normal" panose="020B0400000000000000" charset="-122"/>
                <a:ea typeface="思源黑体 CN Normal" panose="020B0400000000000000" charset="-122"/>
                <a:sym typeface="+mn-ea"/>
              </a:rPr>
              <a:t>Our company uses continuously innovative technological achievements to help customers in various industries open up the era of Industry 4.0. 12 years of trust, jointly ushering in a new era of industrial manufacturing in China.</a:t>
            </a:r>
            <a:endParaRPr lang="zh-CN" altLang="en-US">
              <a:latin typeface="思源黑体 CN Normal" panose="020B0400000000000000" charset="-122"/>
              <a:ea typeface="思源黑体 CN Normal" panose="020B0400000000000000" charset="-122"/>
              <a:sym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9" name="组合 48"/>
          <p:cNvGrpSpPr/>
          <p:nvPr/>
        </p:nvGrpSpPr>
        <p:grpSpPr>
          <a:xfrm flipH="1">
            <a:off x="2580640" y="-5715"/>
            <a:ext cx="9611360" cy="6863715"/>
            <a:chOff x="0" y="-9"/>
            <a:chExt cx="15136" cy="10809"/>
          </a:xfrm>
        </p:grpSpPr>
        <p:sp>
          <p:nvSpPr>
            <p:cNvPr id="47" name="任意多边形 46"/>
            <p:cNvSpPr/>
            <p:nvPr>
              <p:custDataLst>
                <p:tags r:id="rId1"/>
              </p:custDataLst>
            </p:nvPr>
          </p:nvSpPr>
          <p:spPr>
            <a:xfrm flipV="1">
              <a:off x="0" y="0"/>
              <a:ext cx="15137" cy="10800"/>
            </a:xfrm>
            <a:custGeom>
              <a:avLst/>
              <a:gdLst>
                <a:gd name="connsiteX0" fmla="*/ 0 w 9612083"/>
                <a:gd name="connsiteY0" fmla="*/ 0 h 6858001"/>
                <a:gd name="connsiteX1" fmla="*/ 2754082 w 9612083"/>
                <a:gd name="connsiteY1" fmla="*/ 0 h 6858001"/>
                <a:gd name="connsiteX2" fmla="*/ 9612083 w 9612083"/>
                <a:gd name="connsiteY2" fmla="*/ 6858001 h 6858001"/>
                <a:gd name="connsiteX3" fmla="*/ 2754082 w 9612083"/>
                <a:gd name="connsiteY3" fmla="*/ 6858001 h 6858001"/>
                <a:gd name="connsiteX4" fmla="*/ 2754082 w 9612083"/>
                <a:gd name="connsiteY4" fmla="*/ 6858000 h 6858001"/>
                <a:gd name="connsiteX5" fmla="*/ 0 w 9612083"/>
                <a:gd name="connsiteY5"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12083" h="6858001">
                  <a:moveTo>
                    <a:pt x="0" y="0"/>
                  </a:moveTo>
                  <a:lnTo>
                    <a:pt x="2754082" y="0"/>
                  </a:lnTo>
                  <a:lnTo>
                    <a:pt x="9612083" y="6858001"/>
                  </a:lnTo>
                  <a:lnTo>
                    <a:pt x="2754082" y="6858001"/>
                  </a:lnTo>
                  <a:lnTo>
                    <a:pt x="2754082" y="6858000"/>
                  </a:lnTo>
                  <a:lnTo>
                    <a:pt x="0" y="6858000"/>
                  </a:lnTo>
                  <a:close/>
                </a:path>
              </a:pathLst>
            </a:custGeom>
            <a:solidFill>
              <a:srgbClr val="59595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直角三角形 7"/>
            <p:cNvSpPr/>
            <p:nvPr>
              <p:custDataLst>
                <p:tags r:id="rId2"/>
              </p:custDataLst>
            </p:nvPr>
          </p:nvSpPr>
          <p:spPr>
            <a:xfrm flipV="1">
              <a:off x="0" y="-9"/>
              <a:ext cx="10949" cy="10809"/>
            </a:xfrm>
            <a:custGeom>
              <a:avLst/>
              <a:gdLst>
                <a:gd name="connsiteX0" fmla="*/ 0 w 5980082"/>
                <a:gd name="connsiteY0" fmla="*/ 6851888 h 6851888"/>
                <a:gd name="connsiteX1" fmla="*/ 0 w 5980082"/>
                <a:gd name="connsiteY1" fmla="*/ 0 h 6851888"/>
                <a:gd name="connsiteX2" fmla="*/ 5980082 w 5980082"/>
                <a:gd name="connsiteY2" fmla="*/ 6851888 h 6851888"/>
                <a:gd name="connsiteX3" fmla="*/ 0 w 5980082"/>
                <a:gd name="connsiteY3" fmla="*/ 6851888 h 6851888"/>
                <a:gd name="connsiteX0-1" fmla="*/ 0 w 6952355"/>
                <a:gd name="connsiteY0-2" fmla="*/ 6851888 h 6863463"/>
                <a:gd name="connsiteX1-3" fmla="*/ 0 w 6952355"/>
                <a:gd name="connsiteY1-4" fmla="*/ 0 h 6863463"/>
                <a:gd name="connsiteX2-5" fmla="*/ 6952355 w 6952355"/>
                <a:gd name="connsiteY2-6" fmla="*/ 6863463 h 6863463"/>
                <a:gd name="connsiteX3-7" fmla="*/ 0 w 6952355"/>
                <a:gd name="connsiteY3-8" fmla="*/ 6851888 h 6863463"/>
              </a:gdLst>
              <a:ahLst/>
              <a:cxnLst>
                <a:cxn ang="0">
                  <a:pos x="connsiteX0-1" y="connsiteY0-2"/>
                </a:cxn>
                <a:cxn ang="0">
                  <a:pos x="connsiteX1-3" y="connsiteY1-4"/>
                </a:cxn>
                <a:cxn ang="0">
                  <a:pos x="connsiteX2-5" y="connsiteY2-6"/>
                </a:cxn>
                <a:cxn ang="0">
                  <a:pos x="connsiteX3-7" y="connsiteY3-8"/>
                </a:cxn>
              </a:cxnLst>
              <a:rect l="l" t="t" r="r" b="b"/>
              <a:pathLst>
                <a:path w="6952355" h="6863463">
                  <a:moveTo>
                    <a:pt x="0" y="6851888"/>
                  </a:moveTo>
                  <a:lnTo>
                    <a:pt x="0" y="0"/>
                  </a:lnTo>
                  <a:lnTo>
                    <a:pt x="6952355" y="6863463"/>
                  </a:lnTo>
                  <a:lnTo>
                    <a:pt x="0" y="6851888"/>
                  </a:lnTo>
                  <a:close/>
                </a:path>
              </a:pathLst>
            </a:cu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grpSp>
      <p:grpSp>
        <p:nvGrpSpPr>
          <p:cNvPr id="27" name="组合 26"/>
          <p:cNvGrpSpPr/>
          <p:nvPr/>
        </p:nvGrpSpPr>
        <p:grpSpPr>
          <a:xfrm>
            <a:off x="841375" y="1939925"/>
            <a:ext cx="10647680" cy="834390"/>
            <a:chOff x="1325" y="3055"/>
            <a:chExt cx="16768" cy="1314"/>
          </a:xfrm>
        </p:grpSpPr>
        <p:sp>
          <p:nvSpPr>
            <p:cNvPr id="10" name="矩形 9"/>
            <p:cNvSpPr/>
            <p:nvPr/>
          </p:nvSpPr>
          <p:spPr>
            <a:xfrm>
              <a:off x="1325" y="3055"/>
              <a:ext cx="2409" cy="1315"/>
            </a:xfrm>
            <a:prstGeom prst="rect">
              <a:avLst/>
            </a:prstGeom>
            <a:blipFill rotWithShape="1">
              <a:blip r:embed="rId3"/>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4197" y="3055"/>
              <a:ext cx="2409" cy="1315"/>
            </a:xfrm>
            <a:prstGeom prst="rect">
              <a:avLst/>
            </a:prstGeom>
            <a:blipFill rotWithShape="1">
              <a:blip r:embed="rId4"/>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7069" y="3055"/>
              <a:ext cx="2409" cy="1315"/>
            </a:xfrm>
            <a:prstGeom prst="rect">
              <a:avLst/>
            </a:prstGeom>
            <a:blipFill rotWithShape="1">
              <a:blip r:embed="rId5"/>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a:off x="9941" y="3055"/>
              <a:ext cx="2409" cy="1315"/>
            </a:xfrm>
            <a:prstGeom prst="rect">
              <a:avLst/>
            </a:prstGeom>
            <a:blipFill rotWithShape="1">
              <a:blip r:embed="rId6"/>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矩形 24"/>
            <p:cNvSpPr/>
            <p:nvPr/>
          </p:nvSpPr>
          <p:spPr>
            <a:xfrm>
              <a:off x="12813" y="3055"/>
              <a:ext cx="2409" cy="1315"/>
            </a:xfrm>
            <a:prstGeom prst="rect">
              <a:avLst/>
            </a:prstGeom>
            <a:blipFill rotWithShape="1">
              <a:blip r:embed="rId7"/>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矩形 25"/>
            <p:cNvSpPr/>
            <p:nvPr/>
          </p:nvSpPr>
          <p:spPr>
            <a:xfrm>
              <a:off x="15685" y="3055"/>
              <a:ext cx="2409" cy="1315"/>
            </a:xfrm>
            <a:prstGeom prst="rect">
              <a:avLst/>
            </a:prstGeom>
            <a:blipFill rotWithShape="1">
              <a:blip r:embed="rId8"/>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9" name="组合 28"/>
          <p:cNvGrpSpPr/>
          <p:nvPr/>
        </p:nvGrpSpPr>
        <p:grpSpPr>
          <a:xfrm>
            <a:off x="841375" y="3188335"/>
            <a:ext cx="10647680" cy="834390"/>
            <a:chOff x="1325" y="3055"/>
            <a:chExt cx="16768" cy="1314"/>
          </a:xfrm>
        </p:grpSpPr>
        <p:sp>
          <p:nvSpPr>
            <p:cNvPr id="30" name="矩形 29"/>
            <p:cNvSpPr/>
            <p:nvPr/>
          </p:nvSpPr>
          <p:spPr>
            <a:xfrm>
              <a:off x="1325" y="3055"/>
              <a:ext cx="2409" cy="1315"/>
            </a:xfrm>
            <a:prstGeom prst="rect">
              <a:avLst/>
            </a:prstGeom>
            <a:blipFill rotWithShape="1">
              <a:blip r:embed="rId9"/>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矩形 30"/>
            <p:cNvSpPr/>
            <p:nvPr/>
          </p:nvSpPr>
          <p:spPr>
            <a:xfrm>
              <a:off x="4197" y="3055"/>
              <a:ext cx="2409" cy="1315"/>
            </a:xfrm>
            <a:prstGeom prst="rect">
              <a:avLst/>
            </a:prstGeom>
            <a:blipFill rotWithShape="1">
              <a:blip r:embed="rId10"/>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7069" y="3055"/>
              <a:ext cx="2409" cy="1315"/>
            </a:xfrm>
            <a:prstGeom prst="rect">
              <a:avLst/>
            </a:prstGeom>
            <a:blipFill rotWithShape="1">
              <a:blip r:embed="rId11"/>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矩形 32"/>
            <p:cNvSpPr/>
            <p:nvPr/>
          </p:nvSpPr>
          <p:spPr>
            <a:xfrm>
              <a:off x="9941" y="3055"/>
              <a:ext cx="2409" cy="1315"/>
            </a:xfrm>
            <a:prstGeom prst="rect">
              <a:avLst/>
            </a:prstGeom>
            <a:blipFill rotWithShape="1">
              <a:blip r:embed="rId12"/>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矩形 33"/>
            <p:cNvSpPr/>
            <p:nvPr/>
          </p:nvSpPr>
          <p:spPr>
            <a:xfrm>
              <a:off x="12813" y="3055"/>
              <a:ext cx="2409" cy="1315"/>
            </a:xfrm>
            <a:prstGeom prst="rect">
              <a:avLst/>
            </a:prstGeom>
            <a:blipFill rotWithShape="1">
              <a:blip r:embed="rId13"/>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矩形 37"/>
            <p:cNvSpPr/>
            <p:nvPr/>
          </p:nvSpPr>
          <p:spPr>
            <a:xfrm>
              <a:off x="15685" y="3055"/>
              <a:ext cx="2409" cy="1315"/>
            </a:xfrm>
            <a:prstGeom prst="rect">
              <a:avLst/>
            </a:prstGeom>
            <a:blipFill rotWithShape="1">
              <a:blip r:embed="rId14"/>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9" name="组合 38"/>
          <p:cNvGrpSpPr/>
          <p:nvPr/>
        </p:nvGrpSpPr>
        <p:grpSpPr>
          <a:xfrm>
            <a:off x="841375" y="4436745"/>
            <a:ext cx="10647680" cy="834390"/>
            <a:chOff x="1325" y="3055"/>
            <a:chExt cx="16768" cy="1314"/>
          </a:xfrm>
        </p:grpSpPr>
        <p:sp>
          <p:nvSpPr>
            <p:cNvPr id="40" name="矩形 39"/>
            <p:cNvSpPr/>
            <p:nvPr/>
          </p:nvSpPr>
          <p:spPr>
            <a:xfrm>
              <a:off x="1325" y="3055"/>
              <a:ext cx="2409" cy="1315"/>
            </a:xfrm>
            <a:prstGeom prst="rect">
              <a:avLst/>
            </a:prstGeom>
            <a:blipFill rotWithShape="1">
              <a:blip r:embed="rId15"/>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矩形 40"/>
            <p:cNvSpPr/>
            <p:nvPr/>
          </p:nvSpPr>
          <p:spPr>
            <a:xfrm>
              <a:off x="4197" y="3055"/>
              <a:ext cx="2409" cy="1315"/>
            </a:xfrm>
            <a:prstGeom prst="rect">
              <a:avLst/>
            </a:prstGeom>
            <a:blipFill rotWithShape="1">
              <a:blip r:embed="rId16"/>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矩形 41"/>
            <p:cNvSpPr/>
            <p:nvPr/>
          </p:nvSpPr>
          <p:spPr>
            <a:xfrm>
              <a:off x="7069" y="3055"/>
              <a:ext cx="2409" cy="1315"/>
            </a:xfrm>
            <a:prstGeom prst="rect">
              <a:avLst/>
            </a:prstGeom>
            <a:blipFill rotWithShape="1">
              <a:blip r:embed="rId17"/>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矩形 42"/>
            <p:cNvSpPr/>
            <p:nvPr/>
          </p:nvSpPr>
          <p:spPr>
            <a:xfrm>
              <a:off x="9941" y="3055"/>
              <a:ext cx="2409" cy="1315"/>
            </a:xfrm>
            <a:prstGeom prst="rect">
              <a:avLst/>
            </a:prstGeom>
            <a:blipFill rotWithShape="1">
              <a:blip r:embed="rId18"/>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矩形 43"/>
            <p:cNvSpPr/>
            <p:nvPr/>
          </p:nvSpPr>
          <p:spPr>
            <a:xfrm>
              <a:off x="12813" y="3055"/>
              <a:ext cx="2409" cy="1315"/>
            </a:xfrm>
            <a:prstGeom prst="rect">
              <a:avLst/>
            </a:prstGeom>
            <a:blipFill rotWithShape="1">
              <a:blip r:embed="rId19"/>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矩形 44"/>
            <p:cNvSpPr/>
            <p:nvPr/>
          </p:nvSpPr>
          <p:spPr>
            <a:xfrm>
              <a:off x="15685" y="3055"/>
              <a:ext cx="2409" cy="1315"/>
            </a:xfrm>
            <a:prstGeom prst="rect">
              <a:avLst/>
            </a:prstGeom>
            <a:blipFill rotWithShape="1">
              <a:blip r:embed="rId20"/>
              <a:stretch>
                <a:fillRect/>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3" name="文本框 112"/>
          <p:cNvSpPr txBox="1"/>
          <p:nvPr>
            <p:custDataLst>
              <p:tags r:id="rId1"/>
            </p:custDataLst>
          </p:nvPr>
        </p:nvSpPr>
        <p:spPr>
          <a:xfrm>
            <a:off x="3769360" y="2626360"/>
            <a:ext cx="4882515" cy="1014730"/>
          </a:xfrm>
          <a:prstGeom prst="rect">
            <a:avLst/>
          </a:prstGeom>
          <a:noFill/>
        </p:spPr>
        <p:txBody>
          <a:bodyPr wrap="square" rtlCol="0">
            <a:spAutoFit/>
          </a:bodyPr>
          <a:p>
            <a:pPr algn="ctr"/>
            <a:r>
              <a:rPr lang="en-US" altLang="zh-CN" sz="6000">
                <a:solidFill>
                  <a:srgbClr val="404040"/>
                </a:solidFill>
                <a:latin typeface="思源黑体 CN Bold" panose="020B0800000000000000" charset="-122"/>
                <a:ea typeface="思源黑体 CN Bold" panose="020B0800000000000000" charset="-122"/>
              </a:rPr>
              <a:t>Thanks You</a:t>
            </a:r>
            <a:r>
              <a:rPr lang="zh-CN" altLang="en-US" sz="6000">
                <a:solidFill>
                  <a:srgbClr val="404040"/>
                </a:solidFill>
                <a:latin typeface="思源黑体 CN Bold" panose="020B0800000000000000" charset="-122"/>
                <a:ea typeface="思源黑体 CN Bold" panose="020B0800000000000000" charset="-122"/>
              </a:rPr>
              <a:t>！</a:t>
            </a:r>
            <a:endParaRPr lang="zh-CN" altLang="en-US" sz="6000">
              <a:solidFill>
                <a:srgbClr val="404040"/>
              </a:solidFill>
              <a:latin typeface="思源黑体 CN Bold" panose="020B0800000000000000" charset="-122"/>
              <a:ea typeface="思源黑体 CN Bold" panose="020B0800000000000000" charset="-122"/>
            </a:endParaRPr>
          </a:p>
        </p:txBody>
      </p:sp>
      <p:sp>
        <p:nvSpPr>
          <p:cNvPr id="2" name="文本框 1"/>
          <p:cNvSpPr txBox="1"/>
          <p:nvPr>
            <p:custDataLst>
              <p:tags r:id="rId2"/>
            </p:custDataLst>
          </p:nvPr>
        </p:nvSpPr>
        <p:spPr>
          <a:xfrm>
            <a:off x="4350385" y="1471930"/>
            <a:ext cx="3720465" cy="1014730"/>
          </a:xfrm>
          <a:prstGeom prst="rect">
            <a:avLst/>
          </a:prstGeom>
          <a:noFill/>
        </p:spPr>
        <p:txBody>
          <a:bodyPr wrap="square" rtlCol="0">
            <a:spAutoFit/>
          </a:bodyPr>
          <a:p>
            <a:pPr algn="ctr"/>
            <a:r>
              <a:rPr lang="zh-CN" altLang="en-US" sz="6000">
                <a:solidFill>
                  <a:srgbClr val="404040"/>
                </a:solidFill>
                <a:latin typeface="思源黑体 CN Bold" panose="020B0800000000000000" charset="-122"/>
                <a:ea typeface="思源黑体 CN Bold" panose="020B0800000000000000" charset="-122"/>
              </a:rPr>
              <a:t>谢谢观看！</a:t>
            </a:r>
            <a:endParaRPr lang="zh-CN" altLang="en-US" sz="6000">
              <a:solidFill>
                <a:srgbClr val="404040"/>
              </a:solidFill>
              <a:latin typeface="思源黑体 CN Bold" panose="020B0800000000000000" charset="-122"/>
              <a:ea typeface="思源黑体 CN Bold" panose="020B0800000000000000"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298450" y="991870"/>
            <a:ext cx="11708130" cy="3457575"/>
            <a:chOff x="124" y="1562"/>
            <a:chExt cx="18438" cy="5445"/>
          </a:xfrm>
        </p:grpSpPr>
        <p:sp>
          <p:nvSpPr>
            <p:cNvPr id="113" name="文本框 112"/>
            <p:cNvSpPr txBox="1"/>
            <p:nvPr>
              <p:custDataLst>
                <p:tags r:id="rId1"/>
              </p:custDataLst>
            </p:nvPr>
          </p:nvSpPr>
          <p:spPr>
            <a:xfrm>
              <a:off x="3491" y="1562"/>
              <a:ext cx="11526" cy="1307"/>
            </a:xfrm>
            <a:prstGeom prst="rect">
              <a:avLst/>
            </a:prstGeom>
            <a:noFill/>
          </p:spPr>
          <p:txBody>
            <a:bodyPr wrap="square" rtlCol="0">
              <a:spAutoFit/>
            </a:bodyPr>
            <a:p>
              <a:pPr algn="ctr"/>
              <a:r>
                <a:rPr lang="en-US" altLang="zh-CN" sz="4800">
                  <a:solidFill>
                    <a:srgbClr val="404040"/>
                  </a:solidFill>
                  <a:latin typeface="思源黑体 CN Medium" panose="020B0600000000000000" charset="-122"/>
                  <a:ea typeface="思源黑体 CN Medium" panose="020B0600000000000000" charset="-122"/>
                  <a:sym typeface="+mn-ea"/>
                </a:rPr>
                <a:t>S</a:t>
              </a:r>
              <a:r>
                <a:rPr lang="zh-CN" altLang="en-US" sz="4800">
                  <a:solidFill>
                    <a:srgbClr val="404040"/>
                  </a:solidFill>
                  <a:latin typeface="思源黑体 CN Medium" panose="020B0600000000000000" charset="-122"/>
                  <a:ea typeface="思源黑体 CN Medium" panose="020B0600000000000000" charset="-122"/>
                  <a:sym typeface="+mn-ea"/>
                </a:rPr>
                <a:t>oftware introduction</a:t>
              </a:r>
              <a:endParaRPr lang="zh-CN" altLang="en-US" sz="4800">
                <a:solidFill>
                  <a:srgbClr val="404040"/>
                </a:solidFill>
                <a:latin typeface="思源黑体 CN Medium" panose="020B0600000000000000" charset="-122"/>
                <a:ea typeface="思源黑体 CN Medium" panose="020B0600000000000000" charset="-122"/>
                <a:sym typeface="+mn-ea"/>
              </a:endParaRPr>
            </a:p>
          </p:txBody>
        </p:sp>
        <p:sp>
          <p:nvSpPr>
            <p:cNvPr id="118" name="圆角矩形 117"/>
            <p:cNvSpPr/>
            <p:nvPr>
              <p:custDataLst>
                <p:tags r:id="rId2"/>
              </p:custDataLst>
            </p:nvPr>
          </p:nvSpPr>
          <p:spPr>
            <a:xfrm>
              <a:off x="7586" y="6181"/>
              <a:ext cx="3336" cy="826"/>
            </a:xfrm>
            <a:prstGeom prst="roundRect">
              <a:avLst>
                <a:gd name="adj" fmla="val 50000"/>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p>
              <a:pPr algn="ctr"/>
              <a:r>
                <a:rPr lang="en-US" altLang="zh-CN" sz="2000">
                  <a:latin typeface="思源黑体 CN Medium" panose="020B0600000000000000" charset="-122"/>
                  <a:ea typeface="思源黑体 CN Medium" panose="020B0600000000000000" charset="-122"/>
                </a:rPr>
                <a:t>part 1</a:t>
              </a:r>
              <a:endParaRPr lang="en-US" altLang="zh-CN" sz="2000">
                <a:latin typeface="思源黑体 CN Medium" panose="020B0600000000000000" charset="-122"/>
                <a:ea typeface="思源黑体 CN Medium" panose="020B0600000000000000" charset="-122"/>
              </a:endParaRPr>
            </a:p>
          </p:txBody>
        </p:sp>
        <p:sp>
          <p:nvSpPr>
            <p:cNvPr id="3" name="文本框 2"/>
            <p:cNvSpPr txBox="1"/>
            <p:nvPr/>
          </p:nvSpPr>
          <p:spPr>
            <a:xfrm>
              <a:off x="124" y="2832"/>
              <a:ext cx="18438" cy="3047"/>
            </a:xfrm>
            <a:prstGeom prst="rect">
              <a:avLst/>
            </a:prstGeom>
            <a:noFill/>
          </p:spPr>
          <p:txBody>
            <a:bodyPr wrap="square" rtlCol="0" anchor="ctr" anchorCtr="1">
              <a:noAutofit/>
            </a:bodyPr>
            <a:p>
              <a:pPr algn="ctr">
                <a:lnSpc>
                  <a:spcPct val="160000"/>
                </a:lnSpc>
              </a:pPr>
              <a:r>
                <a:rPr sz="1600">
                  <a:latin typeface="思源黑体 CN Normal" panose="020B0400000000000000" charset="-122"/>
                  <a:ea typeface="思源黑体 CN Normal" panose="020B0400000000000000" charset="-122"/>
                </a:rPr>
                <a:t>The Vision System is a universal intelligent high-speed machine vision application development platform, mainly designed for various visual inspection functions and requirements in automated production lines, such as target positioning, quality defect detection, appearance size measurement, workpiece counting, recognition confirmation, and automatic alignment and assembly. Its hardware includes a visual processor, camera, light source, lens, and accessories. Provide customers with high-precision and high stability machine vision solutions.</a:t>
              </a:r>
              <a:endParaRPr sz="1600">
                <a:latin typeface="思源黑体 CN Normal" panose="020B0400000000000000" charset="-122"/>
                <a:ea typeface="思源黑体 CN Normal" panose="020B0400000000000000" charset="-122"/>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806450" y="1884680"/>
            <a:ext cx="4064000" cy="337185"/>
          </a:xfrm>
          <a:prstGeom prst="rect">
            <a:avLst/>
          </a:prstGeom>
          <a:noFill/>
        </p:spPr>
        <p:txBody>
          <a:bodyPr wrap="square" rtlCol="0">
            <a:spAutoFit/>
          </a:bodyPr>
          <a:p>
            <a:r>
              <a:rPr lang="zh-CN" altLang="en-US" sz="1600">
                <a:solidFill>
                  <a:srgbClr val="404040"/>
                </a:solidFill>
                <a:latin typeface="思源黑体 CN Medium" panose="020B0600000000000000" charset="-122"/>
                <a:ea typeface="思源黑体 CN Medium" panose="020B0600000000000000" charset="-122"/>
              </a:rPr>
              <a:t>Universal Visual Algorithm Platform</a:t>
            </a:r>
            <a:endParaRPr lang="zh-CN" altLang="en-US" sz="1600">
              <a:solidFill>
                <a:srgbClr val="404040"/>
              </a:solidFill>
              <a:latin typeface="思源黑体 CN Medium" panose="020B0600000000000000" charset="-122"/>
              <a:ea typeface="思源黑体 CN Medium" panose="020B0600000000000000" charset="-122"/>
            </a:endParaRPr>
          </a:p>
        </p:txBody>
      </p:sp>
      <p:sp>
        <p:nvSpPr>
          <p:cNvPr id="3" name="文本框 2"/>
          <p:cNvSpPr txBox="1"/>
          <p:nvPr/>
        </p:nvSpPr>
        <p:spPr>
          <a:xfrm>
            <a:off x="806450" y="4812030"/>
            <a:ext cx="4589780" cy="1210945"/>
          </a:xfrm>
          <a:prstGeom prst="rect">
            <a:avLst/>
          </a:prstGeom>
          <a:noFill/>
        </p:spPr>
        <p:txBody>
          <a:bodyPr wrap="square" rtlCol="0">
            <a:spAutoFit/>
          </a:bodyPr>
          <a:p>
            <a:pPr>
              <a:lnSpc>
                <a:spcPct val="130000"/>
              </a:lnSpc>
            </a:pPr>
            <a:r>
              <a:rPr sz="2400">
                <a:latin typeface="思源黑体 CN Medium" panose="020B0600000000000000" charset="-122"/>
                <a:ea typeface="思源黑体 CN Medium" panose="020B0600000000000000" charset="-122"/>
              </a:rPr>
              <a:t>Resolve </a:t>
            </a:r>
            <a:r>
              <a:rPr sz="3200">
                <a:solidFill>
                  <a:srgbClr val="0172B1"/>
                </a:solidFill>
                <a:latin typeface="思源黑体 CN Medium" panose="020B0600000000000000" charset="-122"/>
                <a:ea typeface="思源黑体 CN Medium" panose="020B0600000000000000" charset="-122"/>
              </a:rPr>
              <a:t>99%</a:t>
            </a:r>
            <a:r>
              <a:rPr sz="3200">
                <a:latin typeface="思源黑体 CN Medium" panose="020B0600000000000000" charset="-122"/>
                <a:ea typeface="思源黑体 CN Medium" panose="020B0600000000000000" charset="-122"/>
              </a:rPr>
              <a:t> </a:t>
            </a:r>
            <a:r>
              <a:rPr sz="2400">
                <a:latin typeface="思源黑体 CN Medium" panose="020B0600000000000000" charset="-122"/>
                <a:ea typeface="思源黑体 CN Medium" panose="020B0600000000000000" charset="-122"/>
              </a:rPr>
              <a:t>of the testing needs on the market</a:t>
            </a:r>
            <a:endParaRPr sz="2400">
              <a:latin typeface="思源黑体 CN Medium" panose="020B0600000000000000" charset="-122"/>
              <a:ea typeface="思源黑体 CN Medium" panose="020B0600000000000000" charset="-122"/>
            </a:endParaRPr>
          </a:p>
        </p:txBody>
      </p:sp>
      <p:sp>
        <p:nvSpPr>
          <p:cNvPr id="4" name="文本框 3"/>
          <p:cNvSpPr txBox="1"/>
          <p:nvPr/>
        </p:nvSpPr>
        <p:spPr>
          <a:xfrm>
            <a:off x="806450" y="2294255"/>
            <a:ext cx="4064000" cy="2584450"/>
          </a:xfrm>
          <a:prstGeom prst="rect">
            <a:avLst/>
          </a:prstGeom>
          <a:noFill/>
        </p:spPr>
        <p:txBody>
          <a:bodyPr wrap="square" rtlCol="0">
            <a:spAutoFit/>
          </a:bodyPr>
          <a:p>
            <a:pPr algn="just">
              <a:lnSpc>
                <a:spcPct val="180000"/>
              </a:lnSpc>
            </a:pPr>
            <a:r>
              <a:rPr lang="zh-CN" altLang="en-US" sz="1000">
                <a:solidFill>
                  <a:srgbClr val="404040"/>
                </a:solidFill>
                <a:latin typeface="思源黑体 CN Normal" panose="020B0400000000000000" charset="-122"/>
                <a:ea typeface="思源黑体 CN Normal" panose="020B0400000000000000" charset="-122"/>
                <a:cs typeface="思源黑体 CN Normal" panose="020B0400000000000000" charset="-122"/>
              </a:rPr>
              <a:t>The universal visual algorithm platform integrates machine vision functions that have been validated in the market for a long time, such as size measurement, dirt detection, stain/defect detection, and automatic offset positioning. Through programming by C++algorithm engineers, it can be highly matched and applied to multiple non-standard automation devices in our company, achieving four major detection functions including appearance inspection, size measurement, visual positioning, and OCR recognition.</a:t>
            </a:r>
            <a:endParaRPr lang="zh-CN" altLang="en-US" sz="1000">
              <a:solidFill>
                <a:srgbClr val="404040"/>
              </a:solidFill>
              <a:latin typeface="思源黑体 CN Normal" panose="020B0400000000000000" charset="-122"/>
              <a:ea typeface="思源黑体 CN Normal" panose="020B0400000000000000" charset="-122"/>
              <a:cs typeface="思源黑体 CN Normal" panose="020B0400000000000000" charset="-122"/>
            </a:endParaRPr>
          </a:p>
        </p:txBody>
      </p:sp>
      <p:cxnSp>
        <p:nvCxnSpPr>
          <p:cNvPr id="5" name="直接连接符 4"/>
          <p:cNvCxnSpPr/>
          <p:nvPr/>
        </p:nvCxnSpPr>
        <p:spPr>
          <a:xfrm>
            <a:off x="867410" y="2254250"/>
            <a:ext cx="3931285" cy="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6" name="五边形 5"/>
          <p:cNvSpPr/>
          <p:nvPr/>
        </p:nvSpPr>
        <p:spPr>
          <a:xfrm>
            <a:off x="4391660" y="2056130"/>
            <a:ext cx="157480" cy="95885"/>
          </a:xfrm>
          <a:prstGeom prst="homePlate">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3" name="组合 12"/>
          <p:cNvGrpSpPr/>
          <p:nvPr/>
        </p:nvGrpSpPr>
        <p:grpSpPr>
          <a:xfrm>
            <a:off x="5549265" y="489585"/>
            <a:ext cx="2815590" cy="1955165"/>
            <a:chOff x="8735" y="2713"/>
            <a:chExt cx="4434" cy="3079"/>
          </a:xfrm>
        </p:grpSpPr>
        <p:sp>
          <p:nvSpPr>
            <p:cNvPr id="11" name="矩形 10"/>
            <p:cNvSpPr/>
            <p:nvPr/>
          </p:nvSpPr>
          <p:spPr>
            <a:xfrm>
              <a:off x="8735" y="2713"/>
              <a:ext cx="4432" cy="2500"/>
            </a:xfrm>
            <a:prstGeom prst="rect">
              <a:avLst/>
            </a:prstGeom>
            <a:blipFill rotWithShape="1">
              <a:blip r:embed="rId1"/>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8735" y="5319"/>
              <a:ext cx="4434" cy="473"/>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200">
                  <a:latin typeface="思源黑体 CN Medium" panose="020B0600000000000000" charset="-122"/>
                  <a:ea typeface="思源黑体 CN Medium" panose="020B0600000000000000" charset="-122"/>
                </a:rPr>
                <a:t>D</a:t>
              </a:r>
              <a:r>
                <a:rPr lang="zh-CN" altLang="en-US" sz="1200">
                  <a:latin typeface="思源黑体 CN Medium" panose="020B0600000000000000" charset="-122"/>
                  <a:ea typeface="思源黑体 CN Medium" panose="020B0600000000000000" charset="-122"/>
                </a:rPr>
                <a:t>imension measurement</a:t>
              </a:r>
              <a:endParaRPr lang="zh-CN" altLang="en-US" sz="1200">
                <a:latin typeface="思源黑体 CN Medium" panose="020B0600000000000000" charset="-122"/>
                <a:ea typeface="思源黑体 CN Medium" panose="020B0600000000000000" charset="-122"/>
              </a:endParaRPr>
            </a:p>
          </p:txBody>
        </p:sp>
      </p:grpSp>
      <p:grpSp>
        <p:nvGrpSpPr>
          <p:cNvPr id="15" name="组合 14"/>
          <p:cNvGrpSpPr/>
          <p:nvPr/>
        </p:nvGrpSpPr>
        <p:grpSpPr>
          <a:xfrm>
            <a:off x="8612505" y="489585"/>
            <a:ext cx="2815590" cy="1955165"/>
            <a:chOff x="8735" y="2713"/>
            <a:chExt cx="4434" cy="3079"/>
          </a:xfrm>
        </p:grpSpPr>
        <p:sp>
          <p:nvSpPr>
            <p:cNvPr id="16" name="矩形 15"/>
            <p:cNvSpPr/>
            <p:nvPr/>
          </p:nvSpPr>
          <p:spPr>
            <a:xfrm>
              <a:off x="8735" y="2713"/>
              <a:ext cx="4432" cy="2500"/>
            </a:xfrm>
            <a:prstGeom prst="rect">
              <a:avLst/>
            </a:prstGeom>
            <a:blipFill rotWithShape="1">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nvSpPr>
          <p:spPr>
            <a:xfrm>
              <a:off x="8735" y="5319"/>
              <a:ext cx="4434" cy="473"/>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1200">
                  <a:latin typeface="思源黑体 CN Medium" panose="020B0600000000000000" charset="-122"/>
                  <a:ea typeface="思源黑体 CN Medium" panose="020B0600000000000000" charset="-122"/>
                </a:rPr>
                <a:t>D</a:t>
              </a:r>
              <a:r>
                <a:rPr lang="zh-CN" altLang="en-US" sz="1200">
                  <a:latin typeface="思源黑体 CN Medium" panose="020B0600000000000000" charset="-122"/>
                  <a:ea typeface="思源黑体 CN Medium" panose="020B0600000000000000" charset="-122"/>
                </a:rPr>
                <a:t>efect detection</a:t>
              </a:r>
              <a:endParaRPr lang="zh-CN" altLang="en-US" sz="1200">
                <a:latin typeface="思源黑体 CN Medium" panose="020B0600000000000000" charset="-122"/>
                <a:ea typeface="思源黑体 CN Medium" panose="020B0600000000000000" charset="-122"/>
              </a:endParaRPr>
            </a:p>
          </p:txBody>
        </p:sp>
      </p:grpSp>
      <p:grpSp>
        <p:nvGrpSpPr>
          <p:cNvPr id="22" name="组合 21"/>
          <p:cNvGrpSpPr/>
          <p:nvPr/>
        </p:nvGrpSpPr>
        <p:grpSpPr>
          <a:xfrm>
            <a:off x="8611870" y="2698750"/>
            <a:ext cx="2816860" cy="1946275"/>
            <a:chOff x="8735" y="2713"/>
            <a:chExt cx="4436" cy="3065"/>
          </a:xfrm>
        </p:grpSpPr>
        <p:sp>
          <p:nvSpPr>
            <p:cNvPr id="23" name="矩形 22"/>
            <p:cNvSpPr/>
            <p:nvPr/>
          </p:nvSpPr>
          <p:spPr>
            <a:xfrm>
              <a:off x="8735" y="2713"/>
              <a:ext cx="4432" cy="2500"/>
            </a:xfrm>
            <a:prstGeom prst="rect">
              <a:avLst/>
            </a:prstGeom>
            <a:blipFill rotWithShape="1">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矩形 23"/>
            <p:cNvSpPr/>
            <p:nvPr/>
          </p:nvSpPr>
          <p:spPr>
            <a:xfrm>
              <a:off x="8737" y="5305"/>
              <a:ext cx="4434" cy="473"/>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1200">
                  <a:latin typeface="思源黑体 CN Medium" panose="020B0600000000000000" charset="-122"/>
                  <a:ea typeface="思源黑体 CN Medium" panose="020B0600000000000000" charset="-122"/>
                </a:rPr>
                <a:t>OCR recognition</a:t>
              </a:r>
              <a:endParaRPr sz="1200">
                <a:latin typeface="思源黑体 CN Medium" panose="020B0600000000000000" charset="-122"/>
                <a:ea typeface="思源黑体 CN Medium" panose="020B0600000000000000" charset="-122"/>
              </a:endParaRPr>
            </a:p>
          </p:txBody>
        </p:sp>
      </p:grpSp>
      <p:grpSp>
        <p:nvGrpSpPr>
          <p:cNvPr id="26" name="组合 25"/>
          <p:cNvGrpSpPr/>
          <p:nvPr/>
        </p:nvGrpSpPr>
        <p:grpSpPr>
          <a:xfrm>
            <a:off x="5550535" y="2698750"/>
            <a:ext cx="2816860" cy="1945640"/>
            <a:chOff x="8733" y="6722"/>
            <a:chExt cx="4436" cy="3064"/>
          </a:xfrm>
        </p:grpSpPr>
        <p:sp>
          <p:nvSpPr>
            <p:cNvPr id="20" name="矩形 19"/>
            <p:cNvSpPr/>
            <p:nvPr/>
          </p:nvSpPr>
          <p:spPr>
            <a:xfrm>
              <a:off x="8733" y="6722"/>
              <a:ext cx="4432" cy="2500"/>
            </a:xfrm>
            <a:prstGeom prst="rect">
              <a:avLst/>
            </a:prstGeom>
            <a:blipFill rotWithShape="1">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矩形 24"/>
            <p:cNvSpPr/>
            <p:nvPr>
              <p:custDataLst>
                <p:tags r:id="rId5"/>
              </p:custDataLst>
            </p:nvPr>
          </p:nvSpPr>
          <p:spPr>
            <a:xfrm>
              <a:off x="8735" y="9314"/>
              <a:ext cx="4434" cy="473"/>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rPr>
                <a:t>Visual positioning</a:t>
              </a:r>
              <a:endParaRPr lang="zh-CN" altLang="en-US" sz="1200">
                <a:latin typeface="思源黑体 CN Medium" panose="020B0600000000000000" charset="-122"/>
                <a:ea typeface="思源黑体 CN Medium" panose="020B0600000000000000" charset="-122"/>
              </a:endParaRPr>
            </a:p>
          </p:txBody>
        </p:sp>
      </p:grpSp>
      <p:sp>
        <p:nvSpPr>
          <p:cNvPr id="27" name="圆角矩形 26"/>
          <p:cNvSpPr/>
          <p:nvPr/>
        </p:nvSpPr>
        <p:spPr>
          <a:xfrm>
            <a:off x="5610225" y="5562600"/>
            <a:ext cx="1685925" cy="762000"/>
          </a:xfrm>
          <a:prstGeom prst="roundRect">
            <a:avLst>
              <a:gd name="adj" fmla="val 10416"/>
            </a:avLst>
          </a:prstGeom>
          <a:solidFill>
            <a:srgbClr val="79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10000"/>
              </a:lnSpc>
            </a:pPr>
            <a:r>
              <a:rPr lang="zh-CN" altLang="en-US" sz="900" b="1">
                <a:latin typeface="思源黑体 CN Medium" panose="020B0600000000000000" charset="-122"/>
                <a:ea typeface="思源黑体 CN Medium" panose="020B0600000000000000" charset="-122"/>
              </a:rPr>
              <a:t>Removal of defective products</a:t>
            </a:r>
            <a:endParaRPr lang="zh-CN" altLang="en-US" sz="900" b="1">
              <a:latin typeface="思源黑体 CN Medium" panose="020B0600000000000000" charset="-122"/>
              <a:ea typeface="思源黑体 CN Medium" panose="020B0600000000000000" charset="-122"/>
            </a:endParaRPr>
          </a:p>
          <a:p>
            <a:pPr algn="ctr">
              <a:lnSpc>
                <a:spcPct val="110000"/>
              </a:lnSpc>
            </a:pPr>
            <a:r>
              <a:rPr lang="zh-CN" altLang="en-US" sz="800">
                <a:latin typeface="思源黑体 CN Medium" panose="020B0600000000000000" charset="-122"/>
                <a:ea typeface="思源黑体 CN Medium" panose="020B0600000000000000" charset="-122"/>
              </a:rPr>
              <a:t>Automatically reject non-conforming products when detected</a:t>
            </a:r>
            <a:endParaRPr lang="zh-CN" altLang="en-US" sz="800">
              <a:latin typeface="思源黑体 CN Medium" panose="020B0600000000000000" charset="-122"/>
              <a:ea typeface="思源黑体 CN Medium" panose="020B0600000000000000" charset="-122"/>
            </a:endParaRPr>
          </a:p>
        </p:txBody>
      </p:sp>
      <p:sp>
        <p:nvSpPr>
          <p:cNvPr id="33" name="圆角矩形 32"/>
          <p:cNvSpPr/>
          <p:nvPr/>
        </p:nvSpPr>
        <p:spPr>
          <a:xfrm>
            <a:off x="7686675" y="5562600"/>
            <a:ext cx="1685925" cy="762000"/>
          </a:xfrm>
          <a:prstGeom prst="roundRect">
            <a:avLst>
              <a:gd name="adj" fmla="val 10416"/>
            </a:avLst>
          </a:prstGeom>
          <a:solidFill>
            <a:srgbClr val="79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10000"/>
              </a:lnSpc>
            </a:pPr>
            <a:r>
              <a:rPr lang="zh-CN" altLang="en-US" sz="900" b="1">
                <a:latin typeface="思源黑体 CN Medium" panose="020B0600000000000000" charset="-122"/>
                <a:ea typeface="思源黑体 CN Medium" panose="020B0600000000000000" charset="-122"/>
              </a:rPr>
              <a:t>Automatic plate placement</a:t>
            </a:r>
            <a:endParaRPr lang="zh-CN" altLang="en-US" sz="900" b="1">
              <a:latin typeface="思源黑体 CN Medium" panose="020B0600000000000000" charset="-122"/>
              <a:ea typeface="思源黑体 CN Medium" panose="020B0600000000000000" charset="-122"/>
            </a:endParaRPr>
          </a:p>
          <a:p>
            <a:pPr algn="ctr">
              <a:lnSpc>
                <a:spcPct val="110000"/>
              </a:lnSpc>
            </a:pPr>
            <a:r>
              <a:rPr lang="zh-CN" altLang="en-US" sz="800">
                <a:latin typeface="思源黑体 CN Medium" panose="020B0600000000000000" charset="-122"/>
                <a:ea typeface="思源黑体 CN Medium" panose="020B0600000000000000" charset="-122"/>
              </a:rPr>
              <a:t>Can be linked with hardware to achieve the effect of automatic disc placement</a:t>
            </a:r>
            <a:endParaRPr lang="zh-CN" altLang="en-US" sz="800">
              <a:latin typeface="思源黑体 CN Medium" panose="020B0600000000000000" charset="-122"/>
              <a:ea typeface="思源黑体 CN Medium" panose="020B0600000000000000" charset="-122"/>
            </a:endParaRPr>
          </a:p>
        </p:txBody>
      </p:sp>
      <p:sp>
        <p:nvSpPr>
          <p:cNvPr id="34" name="圆角矩形 33"/>
          <p:cNvSpPr/>
          <p:nvPr/>
        </p:nvSpPr>
        <p:spPr>
          <a:xfrm>
            <a:off x="9744075" y="5562600"/>
            <a:ext cx="1685925" cy="762000"/>
          </a:xfrm>
          <a:prstGeom prst="roundRect">
            <a:avLst>
              <a:gd name="adj" fmla="val 10416"/>
            </a:avLst>
          </a:prstGeom>
          <a:solidFill>
            <a:srgbClr val="79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10000"/>
              </a:lnSpc>
            </a:pPr>
            <a:r>
              <a:rPr lang="zh-CN" altLang="en-US" sz="900" b="1">
                <a:latin typeface="思源黑体 CN Medium" panose="020B0600000000000000" charset="-122"/>
                <a:ea typeface="思源黑体 CN Medium" panose="020B0600000000000000" charset="-122"/>
              </a:rPr>
              <a:t>Automatic packaging</a:t>
            </a:r>
            <a:endParaRPr lang="zh-CN" altLang="en-US" sz="900" b="1">
              <a:latin typeface="思源黑体 CN Medium" panose="020B0600000000000000" charset="-122"/>
              <a:ea typeface="思源黑体 CN Medium" panose="020B0600000000000000" charset="-122"/>
            </a:endParaRPr>
          </a:p>
          <a:p>
            <a:pPr algn="ctr">
              <a:lnSpc>
                <a:spcPct val="110000"/>
              </a:lnSpc>
            </a:pPr>
            <a:r>
              <a:rPr lang="zh-CN" altLang="en-US" sz="800">
                <a:latin typeface="思源黑体 CN Medium" panose="020B0600000000000000" charset="-122"/>
                <a:ea typeface="思源黑体 CN Medium" panose="020B0600000000000000" charset="-122"/>
              </a:rPr>
              <a:t>Applied to production lines for automatic packaging of products</a:t>
            </a:r>
            <a:endParaRPr lang="zh-CN" altLang="en-US" sz="800">
              <a:latin typeface="思源黑体 CN Medium" panose="020B0600000000000000" charset="-122"/>
              <a:ea typeface="思源黑体 CN Medium" panose="020B0600000000000000" charset="-122"/>
            </a:endParaRPr>
          </a:p>
        </p:txBody>
      </p:sp>
      <p:cxnSp>
        <p:nvCxnSpPr>
          <p:cNvPr id="35" name="肘形连接符 34"/>
          <p:cNvCxnSpPr>
            <a:stCxn id="25" idx="2"/>
            <a:endCxn id="24" idx="2"/>
          </p:cNvCxnSpPr>
          <p:nvPr/>
        </p:nvCxnSpPr>
        <p:spPr>
          <a:xfrm rot="5400000" flipV="1">
            <a:off x="8489950" y="3114040"/>
            <a:ext cx="3175" cy="3061335"/>
          </a:xfrm>
          <a:prstGeom prst="bentConnector3">
            <a:avLst>
              <a:gd name="adj1" fmla="val 7540000"/>
            </a:avLst>
          </a:prstGeom>
          <a:ln>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a:stCxn id="12" idx="2"/>
            <a:endCxn id="20" idx="0"/>
          </p:cNvCxnSpPr>
          <p:nvPr/>
        </p:nvCxnSpPr>
        <p:spPr>
          <a:xfrm>
            <a:off x="6957060" y="2444750"/>
            <a:ext cx="635" cy="25400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a:stCxn id="17" idx="2"/>
            <a:endCxn id="23" idx="0"/>
          </p:cNvCxnSpPr>
          <p:nvPr/>
        </p:nvCxnSpPr>
        <p:spPr>
          <a:xfrm flipH="1">
            <a:off x="10019030" y="2444750"/>
            <a:ext cx="1270" cy="25400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39" name="肘形连接符 38"/>
          <p:cNvCxnSpPr>
            <a:stCxn id="27" idx="0"/>
            <a:endCxn id="33" idx="0"/>
          </p:cNvCxnSpPr>
          <p:nvPr/>
        </p:nvCxnSpPr>
        <p:spPr>
          <a:xfrm rot="16200000" flipH="1">
            <a:off x="7491730" y="4524375"/>
            <a:ext cx="3175" cy="2076450"/>
          </a:xfrm>
          <a:prstGeom prst="bentConnector3">
            <a:avLst>
              <a:gd name="adj1" fmla="val -7450000"/>
            </a:avLst>
          </a:prstGeom>
          <a:ln>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40" name="肘形连接符 39"/>
          <p:cNvCxnSpPr>
            <a:stCxn id="33" idx="0"/>
            <a:endCxn id="34" idx="0"/>
          </p:cNvCxnSpPr>
          <p:nvPr/>
        </p:nvCxnSpPr>
        <p:spPr>
          <a:xfrm rot="16200000" flipH="1">
            <a:off x="9558655" y="4533900"/>
            <a:ext cx="3175" cy="2057400"/>
          </a:xfrm>
          <a:prstGeom prst="bentConnector3">
            <a:avLst>
              <a:gd name="adj1" fmla="val -7450000"/>
            </a:avLst>
          </a:prstGeom>
          <a:ln>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8531860" y="4879975"/>
            <a:ext cx="0" cy="447675"/>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8576945" y="4976495"/>
            <a:ext cx="2853055" cy="229870"/>
          </a:xfrm>
          <a:prstGeom prst="rect">
            <a:avLst/>
          </a:prstGeom>
          <a:solidFill>
            <a:srgbClr val="0172B1"/>
          </a:solidFill>
        </p:spPr>
        <p:txBody>
          <a:bodyPr wrap="square" rtlCol="0">
            <a:spAutoFit/>
          </a:bodyPr>
          <a:p>
            <a:pPr algn="ctr"/>
            <a:r>
              <a:rPr lang="zh-CN" altLang="en-US" sz="900">
                <a:solidFill>
                  <a:schemeClr val="bg1"/>
                </a:solidFill>
                <a:latin typeface="思源黑体 CN Medium" panose="020B0600000000000000" charset="-122"/>
                <a:ea typeface="思源黑体 CN Medium" panose="020B0600000000000000" charset="-122"/>
              </a:rPr>
              <a:t>Interaction between hardware and software</a:t>
            </a:r>
            <a:endParaRPr lang="zh-CN" altLang="en-US" sz="900">
              <a:solidFill>
                <a:schemeClr val="bg1"/>
              </a:solidFill>
              <a:latin typeface="思源黑体 CN Medium" panose="020B0600000000000000" charset="-122"/>
              <a:ea typeface="思源黑体 CN Medium" panose="020B0600000000000000"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800100" y="1866900"/>
            <a:ext cx="5687695" cy="3582035"/>
          </a:xfrm>
          <a:prstGeom prst="rect">
            <a:avLst/>
          </a:prstGeom>
          <a:blipFill rotWithShape="1">
            <a:blip r:embed="rId1"/>
            <a:stretch>
              <a:fillRect l="-1000"/>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7081520" y="1733550"/>
            <a:ext cx="4064000" cy="460375"/>
          </a:xfrm>
          <a:prstGeom prst="rect">
            <a:avLst/>
          </a:prstGeom>
          <a:noFill/>
        </p:spPr>
        <p:txBody>
          <a:bodyPr wrap="square" rtlCol="0">
            <a:spAutoFit/>
          </a:bodyPr>
          <a:p>
            <a:r>
              <a:rPr lang="en-US" altLang="zh-CN" sz="2400">
                <a:solidFill>
                  <a:srgbClr val="404040"/>
                </a:solidFill>
                <a:latin typeface="思源黑体 CN Medium" panose="020B0600000000000000" charset="-122"/>
                <a:ea typeface="思源黑体 CN Medium" panose="020B0600000000000000" charset="-122"/>
              </a:rPr>
              <a:t>L</a:t>
            </a:r>
            <a:r>
              <a:rPr lang="zh-CN" altLang="en-US" sz="2400">
                <a:solidFill>
                  <a:srgbClr val="404040"/>
                </a:solidFill>
                <a:latin typeface="思源黑体 CN Medium" panose="020B0600000000000000" charset="-122"/>
                <a:ea typeface="思源黑体 CN Medium" panose="020B0600000000000000" charset="-122"/>
              </a:rPr>
              <a:t>ocation function</a:t>
            </a:r>
            <a:endParaRPr lang="zh-CN" altLang="en-US" sz="2400">
              <a:solidFill>
                <a:srgbClr val="404040"/>
              </a:solidFill>
              <a:latin typeface="思源黑体 CN Medium" panose="020B0600000000000000" charset="-122"/>
              <a:ea typeface="思源黑体 CN Medium" panose="020B0600000000000000" charset="-122"/>
            </a:endParaRPr>
          </a:p>
        </p:txBody>
      </p:sp>
      <p:sp>
        <p:nvSpPr>
          <p:cNvPr id="21" name="矩形 20"/>
          <p:cNvSpPr/>
          <p:nvPr/>
        </p:nvSpPr>
        <p:spPr>
          <a:xfrm>
            <a:off x="7183120" y="2314575"/>
            <a:ext cx="1549400" cy="480695"/>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1200">
                <a:latin typeface="思源黑体 CN Medium" panose="020B0600000000000000" charset="-122"/>
                <a:ea typeface="思源黑体 CN Medium" panose="020B0600000000000000" charset="-122"/>
                <a:cs typeface="思源黑体 CN Medium" panose="020B0600000000000000" charset="-122"/>
              </a:rPr>
              <a:t>AI positioning</a:t>
            </a:r>
            <a:endParaRPr sz="1200">
              <a:latin typeface="思源黑体 CN Medium" panose="020B0600000000000000" charset="-122"/>
              <a:ea typeface="思源黑体 CN Medium" panose="020B0600000000000000" charset="-122"/>
              <a:cs typeface="思源黑体 CN Medium" panose="020B0600000000000000" charset="-122"/>
            </a:endParaRPr>
          </a:p>
        </p:txBody>
      </p:sp>
      <p:sp>
        <p:nvSpPr>
          <p:cNvPr id="29" name="矩形 28"/>
          <p:cNvSpPr/>
          <p:nvPr/>
        </p:nvSpPr>
        <p:spPr>
          <a:xfrm>
            <a:off x="8821420" y="2314575"/>
            <a:ext cx="1549400" cy="480695"/>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Circle positioning</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0" name="矩形 29"/>
          <p:cNvSpPr/>
          <p:nvPr/>
        </p:nvSpPr>
        <p:spPr>
          <a:xfrm>
            <a:off x="7183120" y="2815590"/>
            <a:ext cx="1549400" cy="480695"/>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Rectangular positioning</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1" name="矩形 30"/>
          <p:cNvSpPr/>
          <p:nvPr/>
        </p:nvSpPr>
        <p:spPr>
          <a:xfrm>
            <a:off x="8821420" y="2815590"/>
            <a:ext cx="1549400" cy="480695"/>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Contour positioning</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2" name="矩形 31"/>
          <p:cNvSpPr/>
          <p:nvPr/>
        </p:nvSpPr>
        <p:spPr>
          <a:xfrm>
            <a:off x="7183120" y="3316605"/>
            <a:ext cx="1549400" cy="480695"/>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Circle line positioning</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3" name="矩形 32"/>
          <p:cNvSpPr/>
          <p:nvPr/>
        </p:nvSpPr>
        <p:spPr>
          <a:xfrm>
            <a:off x="8821420" y="3316605"/>
            <a:ext cx="1549400" cy="480695"/>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Positioning grouping</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4" name="矩形 33"/>
          <p:cNvSpPr/>
          <p:nvPr/>
        </p:nvSpPr>
        <p:spPr>
          <a:xfrm>
            <a:off x="7183120" y="3817620"/>
            <a:ext cx="1549400" cy="480695"/>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Location filtering</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5" name="矩形 34"/>
          <p:cNvSpPr/>
          <p:nvPr/>
        </p:nvSpPr>
        <p:spPr>
          <a:xfrm>
            <a:off x="8821420" y="3817620"/>
            <a:ext cx="1549400" cy="480695"/>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Insulin Extended Localization</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6" name="文本框 35"/>
          <p:cNvSpPr txBox="1"/>
          <p:nvPr/>
        </p:nvSpPr>
        <p:spPr>
          <a:xfrm>
            <a:off x="7081520" y="4429125"/>
            <a:ext cx="2131060" cy="368300"/>
          </a:xfrm>
          <a:prstGeom prst="rect">
            <a:avLst/>
          </a:prstGeom>
          <a:noFill/>
        </p:spPr>
        <p:txBody>
          <a:bodyPr wrap="square" rtlCol="0">
            <a:spAutoFit/>
          </a:bodyPr>
          <a:p>
            <a:r>
              <a:rPr lang="zh-CN" altLang="en-US">
                <a:solidFill>
                  <a:srgbClr val="404040"/>
                </a:solidFill>
                <a:latin typeface="思源黑体 CN Medium" panose="020B0600000000000000" charset="-122"/>
                <a:ea typeface="思源黑体 CN Medium" panose="020B0600000000000000" charset="-122"/>
              </a:rPr>
              <a:t>Case Description</a:t>
            </a:r>
            <a:endParaRPr lang="zh-CN" altLang="en-US">
              <a:solidFill>
                <a:srgbClr val="404040"/>
              </a:solidFill>
              <a:latin typeface="思源黑体 CN Medium" panose="020B0600000000000000" charset="-122"/>
              <a:ea typeface="思源黑体 CN Medium" panose="020B0600000000000000" charset="-122"/>
            </a:endParaRPr>
          </a:p>
        </p:txBody>
      </p:sp>
      <p:sp>
        <p:nvSpPr>
          <p:cNvPr id="37" name="五边形 36"/>
          <p:cNvSpPr/>
          <p:nvPr/>
        </p:nvSpPr>
        <p:spPr>
          <a:xfrm>
            <a:off x="9812020" y="1964055"/>
            <a:ext cx="266700" cy="133350"/>
          </a:xfrm>
          <a:prstGeom prst="homePlate">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文本框 38"/>
          <p:cNvSpPr txBox="1"/>
          <p:nvPr>
            <p:custDataLst>
              <p:tags r:id="rId2"/>
            </p:custDataLst>
          </p:nvPr>
        </p:nvSpPr>
        <p:spPr>
          <a:xfrm>
            <a:off x="7081520" y="4844415"/>
            <a:ext cx="4064000" cy="1552575"/>
          </a:xfrm>
          <a:prstGeom prst="rect">
            <a:avLst/>
          </a:prstGeom>
          <a:noFill/>
        </p:spPr>
        <p:txBody>
          <a:bodyPr wrap="square" rtlCol="0">
            <a:noAutofit/>
          </a:bodyPr>
          <a:p>
            <a:pPr>
              <a:lnSpc>
                <a:spcPct val="160000"/>
              </a:lnSpc>
            </a:pPr>
            <a:r>
              <a:rPr lang="zh-CN" altLang="en-US" sz="1200">
                <a:solidFill>
                  <a:srgbClr val="404040"/>
                </a:solidFill>
                <a:latin typeface="思源黑体 CN Normal" panose="020B0400000000000000" charset="-122"/>
                <a:ea typeface="思源黑体 CN Normal" panose="020B0400000000000000" charset="-122"/>
              </a:rPr>
              <a:t>Automatically identify the contour features of products within the detection area, convert them into a format that can be received by the robotic arm, and provide coordinate information for the robotic arm's grasping matching.</a:t>
            </a:r>
            <a:endParaRPr lang="zh-CN" altLang="en-US" sz="1200">
              <a:solidFill>
                <a:srgbClr val="404040"/>
              </a:solidFill>
              <a:latin typeface="思源黑体 CN Normal" panose="020B0400000000000000" charset="-122"/>
              <a:ea typeface="思源黑体 CN Normal" panose="020B0400000000000000" charset="-122"/>
            </a:endParaRPr>
          </a:p>
        </p:txBody>
      </p:sp>
      <p:sp>
        <p:nvSpPr>
          <p:cNvPr id="42" name="文本框 41"/>
          <p:cNvSpPr txBox="1"/>
          <p:nvPr/>
        </p:nvSpPr>
        <p:spPr>
          <a:xfrm>
            <a:off x="9135745" y="4502785"/>
            <a:ext cx="1713865" cy="275590"/>
          </a:xfrm>
          <a:prstGeom prst="rect">
            <a:avLst/>
          </a:prstGeom>
          <a:noFill/>
        </p:spPr>
        <p:txBody>
          <a:bodyPr wrap="square" rtlCol="0">
            <a:spAutoFit/>
          </a:bodyPr>
          <a:p>
            <a:r>
              <a:rPr lang="zh-CN" altLang="en-US" sz="1200">
                <a:solidFill>
                  <a:srgbClr val="0172B1"/>
                </a:solidFill>
                <a:latin typeface="思源黑体 CN Medium" panose="020B0600000000000000" charset="-122"/>
                <a:ea typeface="思源黑体 CN Medium" panose="020B0600000000000000" charset="-122"/>
              </a:rPr>
              <a:t>Contour positioning</a:t>
            </a:r>
            <a:endParaRPr lang="zh-CN" altLang="en-US" sz="1200">
              <a:solidFill>
                <a:srgbClr val="0172B1"/>
              </a:solidFill>
              <a:latin typeface="思源黑体 CN Medium" panose="020B0600000000000000" charset="-122"/>
              <a:ea typeface="思源黑体 CN Medium" panose="020B0600000000000000" charset="-122"/>
            </a:endParaRPr>
          </a:p>
        </p:txBody>
      </p:sp>
      <p:cxnSp>
        <p:nvCxnSpPr>
          <p:cNvPr id="43" name="直接连接符 42"/>
          <p:cNvCxnSpPr/>
          <p:nvPr/>
        </p:nvCxnSpPr>
        <p:spPr>
          <a:xfrm>
            <a:off x="7183120" y="4849495"/>
            <a:ext cx="3743325" cy="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800100" y="1866900"/>
            <a:ext cx="5687695" cy="3582035"/>
          </a:xfrm>
          <a:prstGeom prst="rect">
            <a:avLst/>
          </a:prstGeom>
          <a:blipFill rotWithShape="1">
            <a:blip r:embed="rId1"/>
            <a:stretch>
              <a:fillRect l="-47000" r="-91000"/>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7081520" y="1733550"/>
            <a:ext cx="4064000" cy="460375"/>
          </a:xfrm>
          <a:prstGeom prst="rect">
            <a:avLst/>
          </a:prstGeom>
          <a:noFill/>
        </p:spPr>
        <p:txBody>
          <a:bodyPr wrap="square" rtlCol="0">
            <a:spAutoFit/>
          </a:bodyPr>
          <a:p>
            <a:r>
              <a:rPr lang="zh-CN" altLang="en-US" sz="2400">
                <a:solidFill>
                  <a:srgbClr val="404040"/>
                </a:solidFill>
                <a:latin typeface="思源黑体 CN Medium" panose="020B0600000000000000" charset="-122"/>
                <a:ea typeface="思源黑体 CN Medium" panose="020B0600000000000000" charset="-122"/>
              </a:rPr>
              <a:t>Testing tools</a:t>
            </a:r>
            <a:endParaRPr lang="zh-CN" altLang="en-US" sz="2400">
              <a:solidFill>
                <a:srgbClr val="404040"/>
              </a:solidFill>
              <a:latin typeface="思源黑体 CN Medium" panose="020B0600000000000000" charset="-122"/>
              <a:ea typeface="思源黑体 CN Medium" panose="020B0600000000000000" charset="-122"/>
            </a:endParaRPr>
          </a:p>
        </p:txBody>
      </p:sp>
      <p:sp>
        <p:nvSpPr>
          <p:cNvPr id="21" name="矩形 20"/>
          <p:cNvSpPr/>
          <p:nvPr/>
        </p:nvSpPr>
        <p:spPr>
          <a:xfrm>
            <a:off x="7183120" y="2314575"/>
            <a:ext cx="1649095" cy="475615"/>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Hair detection</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29" name="矩形 28"/>
          <p:cNvSpPr/>
          <p:nvPr/>
        </p:nvSpPr>
        <p:spPr>
          <a:xfrm>
            <a:off x="8945245" y="2314575"/>
            <a:ext cx="1649095" cy="475615"/>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Number of needle tubes</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0" name="矩形 29"/>
          <p:cNvSpPr/>
          <p:nvPr/>
        </p:nvSpPr>
        <p:spPr>
          <a:xfrm>
            <a:off x="7183120" y="2903220"/>
            <a:ext cx="1649095" cy="475615"/>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Rubber plug inspection</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1" name="矩形 30"/>
          <p:cNvSpPr/>
          <p:nvPr/>
        </p:nvSpPr>
        <p:spPr>
          <a:xfrm>
            <a:off x="8945245" y="2903220"/>
            <a:ext cx="1649095" cy="475615"/>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Scale hair</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2" name="矩形 31"/>
          <p:cNvSpPr/>
          <p:nvPr/>
        </p:nvSpPr>
        <p:spPr>
          <a:xfrm>
            <a:off x="7183120" y="3491865"/>
            <a:ext cx="1649095" cy="475615"/>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Number of scales</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3" name="矩形 32"/>
          <p:cNvSpPr/>
          <p:nvPr/>
        </p:nvSpPr>
        <p:spPr>
          <a:xfrm>
            <a:off x="8945245" y="3491865"/>
            <a:ext cx="1649095" cy="475615"/>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Positioning grouping</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6" name="文本框 35"/>
          <p:cNvSpPr txBox="1"/>
          <p:nvPr/>
        </p:nvSpPr>
        <p:spPr>
          <a:xfrm>
            <a:off x="7081520" y="4086225"/>
            <a:ext cx="2221865" cy="368300"/>
          </a:xfrm>
          <a:prstGeom prst="rect">
            <a:avLst/>
          </a:prstGeom>
          <a:noFill/>
        </p:spPr>
        <p:txBody>
          <a:bodyPr wrap="square" rtlCol="0">
            <a:spAutoFit/>
          </a:bodyPr>
          <a:p>
            <a:r>
              <a:rPr lang="zh-CN" altLang="en-US">
                <a:solidFill>
                  <a:srgbClr val="404040"/>
                </a:solidFill>
                <a:latin typeface="思源黑体 CN Medium" panose="020B0600000000000000" charset="-122"/>
                <a:ea typeface="思源黑体 CN Medium" panose="020B0600000000000000" charset="-122"/>
                <a:sym typeface="+mn-ea"/>
              </a:rPr>
              <a:t>Case Description</a:t>
            </a:r>
            <a:endParaRPr lang="zh-CN" altLang="en-US">
              <a:solidFill>
                <a:srgbClr val="404040"/>
              </a:solidFill>
              <a:latin typeface="思源黑体 CN Medium" panose="020B0600000000000000" charset="-122"/>
              <a:ea typeface="思源黑体 CN Medium" panose="020B0600000000000000" charset="-122"/>
            </a:endParaRPr>
          </a:p>
        </p:txBody>
      </p:sp>
      <p:sp>
        <p:nvSpPr>
          <p:cNvPr id="37" name="五边形 36"/>
          <p:cNvSpPr/>
          <p:nvPr/>
        </p:nvSpPr>
        <p:spPr>
          <a:xfrm>
            <a:off x="9126220" y="1964055"/>
            <a:ext cx="266700" cy="133350"/>
          </a:xfrm>
          <a:prstGeom prst="homePlate">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文本框 38"/>
          <p:cNvSpPr txBox="1"/>
          <p:nvPr>
            <p:custDataLst>
              <p:tags r:id="rId2"/>
            </p:custDataLst>
          </p:nvPr>
        </p:nvSpPr>
        <p:spPr>
          <a:xfrm>
            <a:off x="7081520" y="4672965"/>
            <a:ext cx="4064000" cy="927735"/>
          </a:xfrm>
          <a:prstGeom prst="rect">
            <a:avLst/>
          </a:prstGeom>
          <a:noFill/>
        </p:spPr>
        <p:txBody>
          <a:bodyPr wrap="square" rtlCol="0">
            <a:noAutofit/>
          </a:bodyPr>
          <a:p>
            <a:pPr algn="just">
              <a:lnSpc>
                <a:spcPct val="160000"/>
              </a:lnSpc>
            </a:pPr>
            <a:r>
              <a:rPr lang="zh-CN" altLang="en-US" sz="1200">
                <a:solidFill>
                  <a:srgbClr val="404040"/>
                </a:solidFill>
                <a:latin typeface="思源黑体 CN Normal" panose="020B0400000000000000" charset="-122"/>
                <a:ea typeface="思源黑体 CN Normal" panose="020B0400000000000000" charset="-122"/>
              </a:rPr>
              <a:t>Detect hair and dirt with unclear features inside the vacuum formed packaging, and automatically identify and frame their positions.</a:t>
            </a:r>
            <a:endParaRPr lang="zh-CN" altLang="en-US" sz="1200">
              <a:solidFill>
                <a:srgbClr val="404040"/>
              </a:solidFill>
              <a:latin typeface="思源黑体 CN Normal" panose="020B0400000000000000" charset="-122"/>
              <a:ea typeface="思源黑体 CN Normal" panose="020B0400000000000000" charset="-122"/>
            </a:endParaRPr>
          </a:p>
        </p:txBody>
      </p:sp>
      <p:sp>
        <p:nvSpPr>
          <p:cNvPr id="42" name="文本框 41"/>
          <p:cNvSpPr txBox="1"/>
          <p:nvPr/>
        </p:nvSpPr>
        <p:spPr>
          <a:xfrm>
            <a:off x="9002395" y="4159885"/>
            <a:ext cx="2420620" cy="275590"/>
          </a:xfrm>
          <a:prstGeom prst="rect">
            <a:avLst/>
          </a:prstGeom>
          <a:noFill/>
        </p:spPr>
        <p:txBody>
          <a:bodyPr wrap="square" rtlCol="0">
            <a:spAutoFit/>
          </a:bodyPr>
          <a:p>
            <a:r>
              <a:rPr lang="zh-CN" altLang="en-US" sz="1200">
                <a:solidFill>
                  <a:srgbClr val="0172B1"/>
                </a:solidFill>
                <a:latin typeface="思源黑体 CN Medium" panose="020B0600000000000000" charset="-122"/>
                <a:ea typeface="思源黑体 CN Medium" panose="020B0600000000000000" charset="-122"/>
              </a:rPr>
              <a:t>Hair detection | Spot detection</a:t>
            </a:r>
            <a:endParaRPr lang="zh-CN" altLang="en-US" sz="1200">
              <a:solidFill>
                <a:srgbClr val="0172B1"/>
              </a:solidFill>
              <a:latin typeface="思源黑体 CN Medium" panose="020B0600000000000000" charset="-122"/>
              <a:ea typeface="思源黑体 CN Medium" panose="020B0600000000000000" charset="-122"/>
            </a:endParaRPr>
          </a:p>
        </p:txBody>
      </p:sp>
      <p:cxnSp>
        <p:nvCxnSpPr>
          <p:cNvPr id="43" name="直接连接符 42"/>
          <p:cNvCxnSpPr/>
          <p:nvPr/>
        </p:nvCxnSpPr>
        <p:spPr>
          <a:xfrm>
            <a:off x="7183120" y="4592320"/>
            <a:ext cx="4134485" cy="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800100" y="1866900"/>
            <a:ext cx="5687695" cy="3582035"/>
          </a:xfrm>
          <a:prstGeom prst="rect">
            <a:avLst/>
          </a:prstGeom>
          <a:blipFill rotWithShape="1">
            <a:blip r:embed="rId1"/>
            <a:stretch>
              <a:fillRect t="-32000" r="-1000" b="-55000"/>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7081520" y="1733550"/>
            <a:ext cx="4064000" cy="460375"/>
          </a:xfrm>
          <a:prstGeom prst="rect">
            <a:avLst/>
          </a:prstGeom>
          <a:noFill/>
        </p:spPr>
        <p:txBody>
          <a:bodyPr wrap="square" rtlCol="0">
            <a:spAutoFit/>
          </a:bodyPr>
          <a:p>
            <a:r>
              <a:rPr lang="zh-CN" altLang="en-US" sz="2400">
                <a:solidFill>
                  <a:srgbClr val="404040"/>
                </a:solidFill>
                <a:latin typeface="思源黑体 CN Medium" panose="020B0600000000000000" charset="-122"/>
                <a:ea typeface="思源黑体 CN Medium" panose="020B0600000000000000" charset="-122"/>
              </a:rPr>
              <a:t>Special identification</a:t>
            </a:r>
            <a:endParaRPr lang="zh-CN" altLang="en-US" sz="2400">
              <a:solidFill>
                <a:srgbClr val="404040"/>
              </a:solidFill>
              <a:latin typeface="思源黑体 CN Medium" panose="020B0600000000000000" charset="-122"/>
              <a:ea typeface="思源黑体 CN Medium" panose="020B0600000000000000" charset="-122"/>
            </a:endParaRPr>
          </a:p>
        </p:txBody>
      </p:sp>
      <p:sp>
        <p:nvSpPr>
          <p:cNvPr id="21" name="矩形 20"/>
          <p:cNvSpPr/>
          <p:nvPr/>
        </p:nvSpPr>
        <p:spPr>
          <a:xfrm>
            <a:off x="7183120" y="2314575"/>
            <a:ext cx="1371600" cy="560070"/>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QR code</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29" name="矩形 28"/>
          <p:cNvSpPr/>
          <p:nvPr/>
        </p:nvSpPr>
        <p:spPr>
          <a:xfrm>
            <a:off x="8697595" y="2314575"/>
            <a:ext cx="1371600" cy="560070"/>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character recognition</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0" name="矩形 29"/>
          <p:cNvSpPr/>
          <p:nvPr/>
        </p:nvSpPr>
        <p:spPr>
          <a:xfrm>
            <a:off x="7183120" y="2983865"/>
            <a:ext cx="1371600" cy="560070"/>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Diameter determination</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1" name="矩形 30"/>
          <p:cNvSpPr/>
          <p:nvPr/>
        </p:nvSpPr>
        <p:spPr>
          <a:xfrm>
            <a:off x="8697595" y="2983865"/>
            <a:ext cx="1371600" cy="560070"/>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sz="1200">
                <a:latin typeface="思源黑体 CN Medium" panose="020B0600000000000000" charset="-122"/>
                <a:ea typeface="思源黑体 CN Medium" panose="020B0600000000000000" charset="-122"/>
                <a:cs typeface="思源黑体 CN Medium" panose="020B0600000000000000" charset="-122"/>
              </a:rPr>
              <a:t>OCR recognition</a:t>
            </a:r>
            <a:endParaRPr sz="1200">
              <a:latin typeface="思源黑体 CN Medium" panose="020B0600000000000000" charset="-122"/>
              <a:ea typeface="思源黑体 CN Medium" panose="020B0600000000000000" charset="-122"/>
              <a:cs typeface="思源黑体 CN Medium" panose="020B0600000000000000" charset="-122"/>
            </a:endParaRPr>
          </a:p>
        </p:txBody>
      </p:sp>
      <p:sp>
        <p:nvSpPr>
          <p:cNvPr id="36" name="文本框 35"/>
          <p:cNvSpPr txBox="1"/>
          <p:nvPr/>
        </p:nvSpPr>
        <p:spPr>
          <a:xfrm>
            <a:off x="7081520" y="3752850"/>
            <a:ext cx="2272665" cy="368300"/>
          </a:xfrm>
          <a:prstGeom prst="rect">
            <a:avLst/>
          </a:prstGeom>
          <a:noFill/>
        </p:spPr>
        <p:txBody>
          <a:bodyPr wrap="square" rtlCol="0">
            <a:spAutoFit/>
          </a:bodyPr>
          <a:p>
            <a:r>
              <a:rPr lang="zh-CN" altLang="en-US">
                <a:solidFill>
                  <a:srgbClr val="404040"/>
                </a:solidFill>
                <a:latin typeface="思源黑体 CN Medium" panose="020B0600000000000000" charset="-122"/>
                <a:ea typeface="思源黑体 CN Medium" panose="020B0600000000000000" charset="-122"/>
                <a:sym typeface="+mn-ea"/>
              </a:rPr>
              <a:t>Case Description</a:t>
            </a:r>
            <a:endParaRPr lang="zh-CN" altLang="en-US">
              <a:solidFill>
                <a:srgbClr val="404040"/>
              </a:solidFill>
              <a:latin typeface="思源黑体 CN Medium" panose="020B0600000000000000" charset="-122"/>
              <a:ea typeface="思源黑体 CN Medium" panose="020B0600000000000000" charset="-122"/>
            </a:endParaRPr>
          </a:p>
        </p:txBody>
      </p:sp>
      <p:sp>
        <p:nvSpPr>
          <p:cNvPr id="37" name="五边形 36"/>
          <p:cNvSpPr/>
          <p:nvPr/>
        </p:nvSpPr>
        <p:spPr>
          <a:xfrm>
            <a:off x="10364470" y="1964055"/>
            <a:ext cx="266700" cy="133350"/>
          </a:xfrm>
          <a:prstGeom prst="homePlate">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文本框 38"/>
          <p:cNvSpPr txBox="1"/>
          <p:nvPr>
            <p:custDataLst>
              <p:tags r:id="rId2"/>
            </p:custDataLst>
          </p:nvPr>
        </p:nvSpPr>
        <p:spPr>
          <a:xfrm>
            <a:off x="7081520" y="4672965"/>
            <a:ext cx="4064000" cy="981710"/>
          </a:xfrm>
          <a:prstGeom prst="rect">
            <a:avLst/>
          </a:prstGeom>
          <a:noFill/>
        </p:spPr>
        <p:txBody>
          <a:bodyPr wrap="square" rtlCol="0">
            <a:noAutofit/>
          </a:bodyPr>
          <a:p>
            <a:pPr>
              <a:lnSpc>
                <a:spcPct val="160000"/>
              </a:lnSpc>
            </a:pPr>
            <a:r>
              <a:rPr lang="zh-CN" altLang="en-US" sz="1200">
                <a:solidFill>
                  <a:srgbClr val="404040"/>
                </a:solidFill>
                <a:latin typeface="思源黑体 CN Normal" panose="020B0400000000000000" charset="-122"/>
                <a:ea typeface="思源黑体 CN Normal" panose="020B0400000000000000" charset="-122"/>
              </a:rPr>
              <a:t>By visual decoding, ensure that the QR code is printed correctly and verify that the clear and dark code contents are consistent.</a:t>
            </a:r>
            <a:endParaRPr lang="zh-CN" altLang="en-US" sz="1200">
              <a:solidFill>
                <a:srgbClr val="404040"/>
              </a:solidFill>
              <a:latin typeface="思源黑体 CN Normal" panose="020B0400000000000000" charset="-122"/>
              <a:ea typeface="思源黑体 CN Normal" panose="020B0400000000000000" charset="-122"/>
            </a:endParaRPr>
          </a:p>
        </p:txBody>
      </p:sp>
      <p:sp>
        <p:nvSpPr>
          <p:cNvPr id="42" name="文本框 41"/>
          <p:cNvSpPr txBox="1"/>
          <p:nvPr/>
        </p:nvSpPr>
        <p:spPr>
          <a:xfrm>
            <a:off x="7081520" y="4159885"/>
            <a:ext cx="3371215" cy="275590"/>
          </a:xfrm>
          <a:prstGeom prst="rect">
            <a:avLst/>
          </a:prstGeom>
          <a:noFill/>
        </p:spPr>
        <p:txBody>
          <a:bodyPr wrap="square" rtlCol="0">
            <a:spAutoFit/>
          </a:bodyPr>
          <a:p>
            <a:r>
              <a:rPr lang="zh-CN" altLang="en-US" sz="1200">
                <a:solidFill>
                  <a:srgbClr val="0172B1"/>
                </a:solidFill>
                <a:latin typeface="思源黑体 CN Medium" panose="020B0600000000000000" charset="-122"/>
                <a:ea typeface="思源黑体 CN Medium" panose="020B0600000000000000" charset="-122"/>
              </a:rPr>
              <a:t>QR code recognition | character recognition</a:t>
            </a:r>
            <a:endParaRPr lang="zh-CN" altLang="en-US" sz="1200">
              <a:solidFill>
                <a:srgbClr val="0172B1"/>
              </a:solidFill>
              <a:latin typeface="思源黑体 CN Medium" panose="020B0600000000000000" charset="-122"/>
              <a:ea typeface="思源黑体 CN Medium" panose="020B0600000000000000" charset="-122"/>
            </a:endParaRPr>
          </a:p>
        </p:txBody>
      </p:sp>
      <p:cxnSp>
        <p:nvCxnSpPr>
          <p:cNvPr id="43" name="直接连接符 42"/>
          <p:cNvCxnSpPr/>
          <p:nvPr/>
        </p:nvCxnSpPr>
        <p:spPr>
          <a:xfrm>
            <a:off x="7183120" y="4592320"/>
            <a:ext cx="3743325" cy="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800100" y="1866900"/>
            <a:ext cx="5687695" cy="3582035"/>
          </a:xfrm>
          <a:prstGeom prst="rect">
            <a:avLst/>
          </a:prstGeom>
          <a:blipFill rotWithShape="1">
            <a:blip r:embed="rId1"/>
            <a:stretch>
              <a:fillRect l="-1000"/>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7081520" y="1733550"/>
            <a:ext cx="4064000" cy="460375"/>
          </a:xfrm>
          <a:prstGeom prst="rect">
            <a:avLst/>
          </a:prstGeom>
          <a:noFill/>
        </p:spPr>
        <p:txBody>
          <a:bodyPr wrap="square" rtlCol="0">
            <a:spAutoFit/>
          </a:bodyPr>
          <a:p>
            <a:r>
              <a:rPr lang="zh-CN" altLang="en-US" sz="2400">
                <a:solidFill>
                  <a:srgbClr val="404040"/>
                </a:solidFill>
                <a:latin typeface="思源黑体 CN Medium" panose="020B0600000000000000" charset="-122"/>
                <a:ea typeface="思源黑体 CN Medium" panose="020B0600000000000000" charset="-122"/>
              </a:rPr>
              <a:t>Counting function</a:t>
            </a:r>
            <a:endParaRPr lang="zh-CN" altLang="en-US" sz="2400">
              <a:solidFill>
                <a:srgbClr val="404040"/>
              </a:solidFill>
              <a:latin typeface="思源黑体 CN Medium" panose="020B0600000000000000" charset="-122"/>
              <a:ea typeface="思源黑体 CN Medium" panose="020B0600000000000000" charset="-122"/>
            </a:endParaRPr>
          </a:p>
        </p:txBody>
      </p:sp>
      <p:sp>
        <p:nvSpPr>
          <p:cNvPr id="21" name="矩形 20"/>
          <p:cNvSpPr/>
          <p:nvPr/>
        </p:nvSpPr>
        <p:spPr>
          <a:xfrm>
            <a:off x="7183120" y="2314575"/>
            <a:ext cx="1371600" cy="451485"/>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sym typeface="+mn-ea"/>
              </a:rPr>
              <a:t>Light and dark counting</a:t>
            </a:r>
            <a:endParaRPr lang="zh-CN" altLang="en-US" sz="1200">
              <a:latin typeface="思源黑体 CN Medium" panose="020B0600000000000000" charset="-122"/>
              <a:ea typeface="思源黑体 CN Medium" panose="020B0600000000000000" charset="-122"/>
              <a:cs typeface="思源黑体 CN Medium" panose="020B0600000000000000" charset="-122"/>
              <a:sym typeface="+mn-ea"/>
            </a:endParaRPr>
          </a:p>
        </p:txBody>
      </p:sp>
      <p:sp>
        <p:nvSpPr>
          <p:cNvPr id="29" name="矩形 28"/>
          <p:cNvSpPr/>
          <p:nvPr/>
        </p:nvSpPr>
        <p:spPr>
          <a:xfrm>
            <a:off x="8697595" y="2314575"/>
            <a:ext cx="1371600" cy="451485"/>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Spot counting</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0" name="矩形 29"/>
          <p:cNvSpPr/>
          <p:nvPr/>
        </p:nvSpPr>
        <p:spPr>
          <a:xfrm>
            <a:off x="7183120" y="2840990"/>
            <a:ext cx="1371600" cy="451485"/>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Edge counting</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6" name="文本框 35"/>
          <p:cNvSpPr txBox="1"/>
          <p:nvPr/>
        </p:nvSpPr>
        <p:spPr>
          <a:xfrm>
            <a:off x="7081520" y="3829050"/>
            <a:ext cx="2381250" cy="368300"/>
          </a:xfrm>
          <a:prstGeom prst="rect">
            <a:avLst/>
          </a:prstGeom>
          <a:noFill/>
        </p:spPr>
        <p:txBody>
          <a:bodyPr wrap="square" rtlCol="0">
            <a:spAutoFit/>
          </a:bodyPr>
          <a:p>
            <a:r>
              <a:rPr lang="zh-CN" altLang="en-US">
                <a:solidFill>
                  <a:srgbClr val="404040"/>
                </a:solidFill>
                <a:latin typeface="思源黑体 CN Medium" panose="020B0600000000000000" charset="-122"/>
                <a:ea typeface="思源黑体 CN Medium" panose="020B0600000000000000" charset="-122"/>
                <a:sym typeface="+mn-ea"/>
              </a:rPr>
              <a:t>Case Description</a:t>
            </a:r>
            <a:endParaRPr lang="zh-CN" altLang="en-US">
              <a:solidFill>
                <a:srgbClr val="404040"/>
              </a:solidFill>
              <a:latin typeface="思源黑体 CN Medium" panose="020B0600000000000000" charset="-122"/>
              <a:ea typeface="思源黑体 CN Medium" panose="020B0600000000000000" charset="-122"/>
            </a:endParaRPr>
          </a:p>
        </p:txBody>
      </p:sp>
      <p:sp>
        <p:nvSpPr>
          <p:cNvPr id="37" name="五边形 36"/>
          <p:cNvSpPr/>
          <p:nvPr/>
        </p:nvSpPr>
        <p:spPr>
          <a:xfrm>
            <a:off x="9840595" y="1964055"/>
            <a:ext cx="266700" cy="133350"/>
          </a:xfrm>
          <a:prstGeom prst="homePlate">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文本框 38"/>
          <p:cNvSpPr txBox="1"/>
          <p:nvPr>
            <p:custDataLst>
              <p:tags r:id="rId2"/>
            </p:custDataLst>
          </p:nvPr>
        </p:nvSpPr>
        <p:spPr>
          <a:xfrm>
            <a:off x="7081520" y="4672965"/>
            <a:ext cx="4064000" cy="604520"/>
          </a:xfrm>
          <a:prstGeom prst="rect">
            <a:avLst/>
          </a:prstGeom>
          <a:noFill/>
        </p:spPr>
        <p:txBody>
          <a:bodyPr wrap="square" rtlCol="0">
            <a:noAutofit/>
          </a:bodyPr>
          <a:p>
            <a:pPr>
              <a:lnSpc>
                <a:spcPct val="160000"/>
              </a:lnSpc>
            </a:pPr>
            <a:r>
              <a:rPr lang="zh-CN" altLang="en-US" sz="1200">
                <a:solidFill>
                  <a:srgbClr val="404040"/>
                </a:solidFill>
                <a:latin typeface="思源黑体 CN Normal" panose="020B0400000000000000" charset="-122"/>
                <a:ea typeface="思源黑体 CN Normal" panose="020B0400000000000000" charset="-122"/>
              </a:rPr>
              <a:t>By identifying the number of imprints on the syringe, determine whether the test object has defects.</a:t>
            </a:r>
            <a:endParaRPr lang="zh-CN" altLang="en-US" sz="1200">
              <a:solidFill>
                <a:srgbClr val="404040"/>
              </a:solidFill>
              <a:latin typeface="思源黑体 CN Normal" panose="020B0400000000000000" charset="-122"/>
              <a:ea typeface="思源黑体 CN Normal" panose="020B0400000000000000" charset="-122"/>
            </a:endParaRPr>
          </a:p>
        </p:txBody>
      </p:sp>
      <p:sp>
        <p:nvSpPr>
          <p:cNvPr id="42" name="文本框 41"/>
          <p:cNvSpPr txBox="1"/>
          <p:nvPr/>
        </p:nvSpPr>
        <p:spPr>
          <a:xfrm>
            <a:off x="7081520" y="4207510"/>
            <a:ext cx="3216275" cy="275590"/>
          </a:xfrm>
          <a:prstGeom prst="rect">
            <a:avLst/>
          </a:prstGeom>
          <a:noFill/>
        </p:spPr>
        <p:txBody>
          <a:bodyPr wrap="square" rtlCol="0">
            <a:spAutoFit/>
          </a:bodyPr>
          <a:p>
            <a:r>
              <a:rPr lang="zh-CN" altLang="en-US" sz="1200">
                <a:solidFill>
                  <a:srgbClr val="0172B1"/>
                </a:solidFill>
                <a:latin typeface="思源黑体 CN Medium" panose="020B0600000000000000" charset="-122"/>
                <a:ea typeface="思源黑体 CN Medium" panose="020B0600000000000000" charset="-122"/>
              </a:rPr>
              <a:t>Light and dark counting | Spot counting</a:t>
            </a:r>
            <a:endParaRPr lang="zh-CN" altLang="en-US" sz="1200">
              <a:solidFill>
                <a:srgbClr val="0172B1"/>
              </a:solidFill>
              <a:latin typeface="思源黑体 CN Medium" panose="020B0600000000000000" charset="-122"/>
              <a:ea typeface="思源黑体 CN Medium" panose="020B0600000000000000" charset="-122"/>
            </a:endParaRPr>
          </a:p>
        </p:txBody>
      </p:sp>
      <p:cxnSp>
        <p:nvCxnSpPr>
          <p:cNvPr id="43" name="直接连接符 42"/>
          <p:cNvCxnSpPr/>
          <p:nvPr/>
        </p:nvCxnSpPr>
        <p:spPr>
          <a:xfrm>
            <a:off x="7183120" y="4592320"/>
            <a:ext cx="3743325" cy="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800100" y="1866900"/>
            <a:ext cx="5687695" cy="3582035"/>
          </a:xfrm>
          <a:prstGeom prst="rect">
            <a:avLst/>
          </a:prstGeom>
          <a:blipFill rotWithShape="1">
            <a:blip r:embed="rId1"/>
            <a:stretch>
              <a:fillRect l="-1000"/>
            </a:stretch>
          </a:blipFill>
          <a:ln>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7081520" y="1733550"/>
            <a:ext cx="4064000" cy="460375"/>
          </a:xfrm>
          <a:prstGeom prst="rect">
            <a:avLst/>
          </a:prstGeom>
          <a:noFill/>
        </p:spPr>
        <p:txBody>
          <a:bodyPr wrap="square" rtlCol="0">
            <a:spAutoFit/>
          </a:bodyPr>
          <a:p>
            <a:r>
              <a:rPr lang="zh-CN" altLang="en-US" sz="2400">
                <a:solidFill>
                  <a:srgbClr val="404040"/>
                </a:solidFill>
                <a:latin typeface="思源黑体 CN Medium" panose="020B0600000000000000" charset="-122"/>
                <a:ea typeface="思源黑体 CN Medium" panose="020B0600000000000000" charset="-122"/>
              </a:rPr>
              <a:t>Measurement function</a:t>
            </a:r>
            <a:endParaRPr lang="zh-CN" altLang="en-US" sz="2400">
              <a:solidFill>
                <a:srgbClr val="404040"/>
              </a:solidFill>
              <a:latin typeface="思源黑体 CN Medium" panose="020B0600000000000000" charset="-122"/>
              <a:ea typeface="思源黑体 CN Medium" panose="020B0600000000000000" charset="-122"/>
            </a:endParaRPr>
          </a:p>
        </p:txBody>
      </p:sp>
      <p:sp>
        <p:nvSpPr>
          <p:cNvPr id="21" name="矩形 20"/>
          <p:cNvSpPr/>
          <p:nvPr/>
        </p:nvSpPr>
        <p:spPr>
          <a:xfrm>
            <a:off x="7183120" y="2314575"/>
            <a:ext cx="1371600" cy="421005"/>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Dot distance</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29" name="矩形 28"/>
          <p:cNvSpPr/>
          <p:nvPr/>
        </p:nvSpPr>
        <p:spPr>
          <a:xfrm>
            <a:off x="8697595" y="2314575"/>
            <a:ext cx="1371600" cy="421005"/>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Point line distance</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0" name="矩形 29"/>
          <p:cNvSpPr/>
          <p:nvPr/>
        </p:nvSpPr>
        <p:spPr>
          <a:xfrm>
            <a:off x="7183120" y="2840990"/>
            <a:ext cx="1371600" cy="421005"/>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Point circle distance</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1" name="矩形 30"/>
          <p:cNvSpPr/>
          <p:nvPr/>
        </p:nvSpPr>
        <p:spPr>
          <a:xfrm>
            <a:off x="8697595" y="2840990"/>
            <a:ext cx="1371600" cy="421005"/>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Line distance</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2" name="矩形 31"/>
          <p:cNvSpPr/>
          <p:nvPr/>
        </p:nvSpPr>
        <p:spPr>
          <a:xfrm>
            <a:off x="7183120" y="3357880"/>
            <a:ext cx="1371600" cy="421005"/>
          </a:xfrm>
          <a:prstGeom prst="rect">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200">
                <a:latin typeface="思源黑体 CN Medium" panose="020B0600000000000000" charset="-122"/>
                <a:ea typeface="思源黑体 CN Medium" panose="020B0600000000000000" charset="-122"/>
                <a:cs typeface="思源黑体 CN Medium" panose="020B0600000000000000" charset="-122"/>
              </a:rPr>
              <a:t>Circle line distance</a:t>
            </a:r>
            <a:endParaRPr lang="zh-CN" altLang="en-US" sz="1200">
              <a:latin typeface="思源黑体 CN Medium" panose="020B0600000000000000" charset="-122"/>
              <a:ea typeface="思源黑体 CN Medium" panose="020B0600000000000000" charset="-122"/>
              <a:cs typeface="思源黑体 CN Medium" panose="020B0600000000000000" charset="-122"/>
            </a:endParaRPr>
          </a:p>
        </p:txBody>
      </p:sp>
      <p:sp>
        <p:nvSpPr>
          <p:cNvPr id="36" name="文本框 35"/>
          <p:cNvSpPr txBox="1"/>
          <p:nvPr/>
        </p:nvSpPr>
        <p:spPr>
          <a:xfrm>
            <a:off x="7081520" y="3895725"/>
            <a:ext cx="2717165" cy="368300"/>
          </a:xfrm>
          <a:prstGeom prst="rect">
            <a:avLst/>
          </a:prstGeom>
          <a:noFill/>
        </p:spPr>
        <p:txBody>
          <a:bodyPr wrap="square" rtlCol="0">
            <a:spAutoFit/>
          </a:bodyPr>
          <a:p>
            <a:r>
              <a:rPr lang="zh-CN" altLang="en-US">
                <a:solidFill>
                  <a:srgbClr val="404040"/>
                </a:solidFill>
                <a:latin typeface="思源黑体 CN Medium" panose="020B0600000000000000" charset="-122"/>
                <a:ea typeface="思源黑体 CN Medium" panose="020B0600000000000000" charset="-122"/>
                <a:sym typeface="+mn-ea"/>
              </a:rPr>
              <a:t>Case Description</a:t>
            </a:r>
            <a:endParaRPr lang="zh-CN" altLang="en-US">
              <a:solidFill>
                <a:srgbClr val="404040"/>
              </a:solidFill>
              <a:latin typeface="思源黑体 CN Medium" panose="020B0600000000000000" charset="-122"/>
              <a:ea typeface="思源黑体 CN Medium" panose="020B0600000000000000" charset="-122"/>
            </a:endParaRPr>
          </a:p>
        </p:txBody>
      </p:sp>
      <p:sp>
        <p:nvSpPr>
          <p:cNvPr id="37" name="五边形 36"/>
          <p:cNvSpPr/>
          <p:nvPr/>
        </p:nvSpPr>
        <p:spPr>
          <a:xfrm>
            <a:off x="10535920" y="1964055"/>
            <a:ext cx="266700" cy="133350"/>
          </a:xfrm>
          <a:prstGeom prst="homePlate">
            <a:avLst/>
          </a:prstGeom>
          <a:solidFill>
            <a:srgbClr val="017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文本框 38"/>
          <p:cNvSpPr txBox="1"/>
          <p:nvPr>
            <p:custDataLst>
              <p:tags r:id="rId2"/>
            </p:custDataLst>
          </p:nvPr>
        </p:nvSpPr>
        <p:spPr>
          <a:xfrm>
            <a:off x="7081520" y="4672965"/>
            <a:ext cx="4649470" cy="1040130"/>
          </a:xfrm>
          <a:prstGeom prst="rect">
            <a:avLst/>
          </a:prstGeom>
          <a:noFill/>
        </p:spPr>
        <p:txBody>
          <a:bodyPr wrap="square" rtlCol="0">
            <a:noAutofit/>
          </a:bodyPr>
          <a:p>
            <a:pPr>
              <a:lnSpc>
                <a:spcPct val="160000"/>
              </a:lnSpc>
            </a:pPr>
            <a:r>
              <a:rPr lang="zh-CN" altLang="en-US" sz="1200">
                <a:solidFill>
                  <a:srgbClr val="404040"/>
                </a:solidFill>
                <a:latin typeface="思源黑体 CN Normal" panose="020B0400000000000000" charset="-122"/>
                <a:ea typeface="思源黑体 CN Normal" panose="020B0400000000000000" charset="-122"/>
              </a:rPr>
              <a:t>Use measuring tools for the test substance and determine whether it meets the specification requirements based on the measured values.</a:t>
            </a:r>
            <a:endParaRPr lang="zh-CN" altLang="en-US" sz="1200">
              <a:solidFill>
                <a:srgbClr val="404040"/>
              </a:solidFill>
              <a:latin typeface="思源黑体 CN Normal" panose="020B0400000000000000" charset="-122"/>
              <a:ea typeface="思源黑体 CN Normal" panose="020B0400000000000000" charset="-122"/>
            </a:endParaRPr>
          </a:p>
        </p:txBody>
      </p:sp>
      <p:sp>
        <p:nvSpPr>
          <p:cNvPr id="42" name="文本框 41"/>
          <p:cNvSpPr txBox="1"/>
          <p:nvPr/>
        </p:nvSpPr>
        <p:spPr>
          <a:xfrm>
            <a:off x="7183120" y="4236085"/>
            <a:ext cx="2828925" cy="275590"/>
          </a:xfrm>
          <a:prstGeom prst="rect">
            <a:avLst/>
          </a:prstGeom>
          <a:noFill/>
        </p:spPr>
        <p:txBody>
          <a:bodyPr wrap="square" rtlCol="0">
            <a:spAutoFit/>
          </a:bodyPr>
          <a:p>
            <a:r>
              <a:rPr lang="zh-CN" altLang="en-US" sz="1200">
                <a:solidFill>
                  <a:srgbClr val="0172B1"/>
                </a:solidFill>
                <a:latin typeface="思源黑体 CN Medium" panose="020B0600000000000000" charset="-122"/>
                <a:ea typeface="思源黑体 CN Medium" panose="020B0600000000000000" charset="-122"/>
              </a:rPr>
              <a:t>Line distance | Point circle distance</a:t>
            </a:r>
            <a:endParaRPr lang="zh-CN" altLang="en-US" sz="1200">
              <a:solidFill>
                <a:srgbClr val="0172B1"/>
              </a:solidFill>
              <a:latin typeface="思源黑体 CN Medium" panose="020B0600000000000000" charset="-122"/>
              <a:ea typeface="思源黑体 CN Medium" panose="020B0600000000000000" charset="-122"/>
            </a:endParaRPr>
          </a:p>
        </p:txBody>
      </p:sp>
      <p:cxnSp>
        <p:nvCxnSpPr>
          <p:cNvPr id="43" name="直接连接符 42"/>
          <p:cNvCxnSpPr/>
          <p:nvPr/>
        </p:nvCxnSpPr>
        <p:spPr>
          <a:xfrm>
            <a:off x="7183120" y="4592320"/>
            <a:ext cx="3743325" cy="0"/>
          </a:xfrm>
          <a:prstGeom prst="line">
            <a:avLst/>
          </a:prstGeom>
          <a:ln>
            <a:solidFill>
              <a:srgbClr val="40404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COMMONDATA" val="eyJoZGlkIjoiYzE3NjFlZTlkODliOGYwMTIwZDE0Y2EzM2YxNDY2ZGYifQ=="/>
  <p:tag name="KSO_WPP_MARK_KEY" val="15890b0b-001f-4d65-951a-808f2f879f89"/>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12635</Words>
  <Application>WPS 演示</Application>
  <PresentationFormat>宽屏</PresentationFormat>
  <Paragraphs>360</Paragraphs>
  <Slides>28</Slides>
  <Notes>0</Notes>
  <HiddenSlides>0</HiddenSlides>
  <MMClips>0</MMClips>
  <ScaleCrop>false</ScaleCrop>
  <HeadingPairs>
    <vt:vector size="6" baseType="variant">
      <vt:variant>
        <vt:lpstr>已用的字体</vt:lpstr>
      </vt:variant>
      <vt:variant>
        <vt:i4>12</vt:i4>
      </vt:variant>
      <vt:variant>
        <vt:lpstr>主题</vt:lpstr>
      </vt:variant>
      <vt:variant>
        <vt:i4>3</vt:i4>
      </vt:variant>
      <vt:variant>
        <vt:lpstr>幻灯片标题</vt:lpstr>
      </vt:variant>
      <vt:variant>
        <vt:i4>28</vt:i4>
      </vt:variant>
    </vt:vector>
  </HeadingPairs>
  <TitlesOfParts>
    <vt:vector size="43" baseType="lpstr">
      <vt:lpstr>Arial</vt:lpstr>
      <vt:lpstr>宋体</vt:lpstr>
      <vt:lpstr>Wingdings</vt:lpstr>
      <vt:lpstr>思源黑体 CN Medium</vt:lpstr>
      <vt:lpstr>思源黑体 CN Normal</vt:lpstr>
      <vt:lpstr>思源黑体 CN Bold</vt:lpstr>
      <vt:lpstr>微软雅黑</vt:lpstr>
      <vt:lpstr>Calibri</vt:lpstr>
      <vt:lpstr>Wingdings</vt:lpstr>
      <vt:lpstr>Arial Unicode MS</vt:lpstr>
      <vt:lpstr>Bebas</vt:lpstr>
      <vt:lpstr>Bebas Neue Bold</vt:lpstr>
      <vt:lpstr>Office 主题</vt:lpstr>
      <vt:lpstr>1_Office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龙龙不是隆隆</cp:lastModifiedBy>
  <cp:revision>230</cp:revision>
  <dcterms:created xsi:type="dcterms:W3CDTF">2023-02-18T00:32:00Z</dcterms:created>
  <dcterms:modified xsi:type="dcterms:W3CDTF">2024-09-13T03:41:34Z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21FE2F0FE73343D78487004C5755ED85</vt:lpwstr>
  </property>
  <property fmtid="{D5CDD505-2E9C-101B-9397-08002B2CF9AE}" pid="3" name="KSOProductBuildVer">
    <vt:lpwstr>2052-12.1.0.18240</vt:lpwstr>
  </property>
</Properties>
</file>