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handoutMasters/handoutMaster1.xml" ContentType="application/vnd.openxmlformats-officedocument.presentationml.handoutMaster+xml"/>
  <Override PartName="/ppt/media/image10.svg" ContentType="image/svg+xml"/>
  <Override PartName="/ppt/media/image12.svg" ContentType="image/svg+xml"/>
  <Override PartName="/ppt/media/image14.svg" ContentType="image/svg+xml"/>
  <Override PartName="/ppt/media/image16.svg" ContentType="image/svg+xml"/>
  <Override PartName="/ppt/media/image18.svg" ContentType="image/svg+xml"/>
  <Override PartName="/ppt/media/image20.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handoutMasterIdLst>
    <p:handoutMasterId r:id="rId11"/>
  </p:handoutMasterIdLst>
  <p:sldIdLst>
    <p:sldId id="340" r:id="rId3"/>
    <p:sldId id="258" r:id="rId4"/>
    <p:sldId id="341" r:id="rId6"/>
    <p:sldId id="352" r:id="rId7"/>
    <p:sldId id="345" r:id="rId8"/>
    <p:sldId id="346" r:id="rId9"/>
    <p:sldId id="351" r:id="rId10"/>
  </p:sldIdLst>
  <p:sldSz cx="12192000" cy="6858000"/>
  <p:notesSz cx="6858000" cy="9144000"/>
  <p:embeddedFontLst>
    <p:embeddedFont>
      <p:font typeface="微软雅黑" panose="020B0503020204020204" charset="-122"/>
      <p:regular r:id="rId15"/>
    </p:embeddedFont>
  </p:embeddedFontLst>
  <p:custDataLst>
    <p:tags r:id="rId1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39" userDrawn="1">
          <p15:clr>
            <a:srgbClr val="A4A3A4"/>
          </p15:clr>
        </p15:guide>
        <p15:guide id="3" orient="horz" pos="3555" userDrawn="1">
          <p15:clr>
            <a:srgbClr val="A4A3A4"/>
          </p15:clr>
        </p15:guide>
        <p15:guide id="4" pos="328" userDrawn="1">
          <p15:clr>
            <a:srgbClr val="A4A3A4"/>
          </p15:clr>
        </p15:guide>
        <p15:guide id="5" pos="72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881D"/>
    <a:srgbClr val="FAA10F"/>
    <a:srgbClr val="F6861E"/>
    <a:srgbClr val="F6891C"/>
    <a:srgbClr val="F99E11"/>
    <a:srgbClr val="F78A1C"/>
    <a:srgbClr val="FCD5AB"/>
    <a:srgbClr val="F78F19"/>
    <a:srgbClr val="F7891C"/>
    <a:srgbClr val="FA9F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76" d="100"/>
          <a:sy n="76" d="100"/>
        </p:scale>
        <p:origin x="562" y="67"/>
      </p:cViewPr>
      <p:guideLst>
        <p:guide pos="3839"/>
        <p:guide orient="horz" pos="3555"/>
        <p:guide pos="328"/>
        <p:guide pos="720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6" Type="http://schemas.openxmlformats.org/officeDocument/2006/relationships/tags" Target="tags/tag92.xml"/><Relationship Id="rId15" Type="http://schemas.openxmlformats.org/officeDocument/2006/relationships/font" Target="fonts/font1.fntdata"/><Relationship Id="rId14" Type="http://schemas.openxmlformats.org/officeDocument/2006/relationships/tableStyles" Target="tableStyles.xml"/><Relationship Id="rId13" Type="http://schemas.openxmlformats.org/officeDocument/2006/relationships/viewProps" Target="viewProps.xml"/><Relationship Id="rId12" Type="http://schemas.openxmlformats.org/officeDocument/2006/relationships/presProps" Target="presProps.xml"/><Relationship Id="rId11" Type="http://schemas.openxmlformats.org/officeDocument/2006/relationships/handoutMaster" Target="handoutMasters/handoutMaster1.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cs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cs typeface="微软雅黑" panose="020B0503020204020204" charset="-122"/>
              </a:rPr>
            </a:fld>
            <a:endParaRPr lang="zh-CN" altLang="en-US">
              <a:latin typeface="微软雅黑" panose="020B0503020204020204" charset="-122"/>
              <a:ea typeface="微软雅黑" panose="020B0503020204020204" charset="-122"/>
              <a:cs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cs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cs typeface="微软雅黑" panose="020B0503020204020204" charset="-122"/>
              </a:rPr>
            </a:fld>
            <a:endParaRPr lang="zh-CN" altLang="en-US">
              <a:latin typeface="微软雅黑" panose="020B0503020204020204" charset="-122"/>
              <a:ea typeface="微软雅黑" panose="020B0503020204020204" charset="-122"/>
              <a:cs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cs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cs typeface="微软雅黑" panose="020B0503020204020204" charset="-122"/>
              </a:defRPr>
            </a:lvl1pPr>
          </a:lstStyle>
          <a:p>
            <a:fld id="{35306F64-5422-457B-A5DC-8239240E15C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cs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cs typeface="微软雅黑" panose="020B0503020204020204" charset="-122"/>
              </a:defRPr>
            </a:lvl1pPr>
          </a:lstStyle>
          <a:p>
            <a:fld id="{00F24A60-9091-4C69-8542-A30C63DE3D2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charset="-122"/>
        <a:ea typeface="微软雅黑" panose="020B0503020204020204" charset="-122"/>
        <a:cs typeface="微软雅黑" panose="020B0503020204020204" charset="-122"/>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微软雅黑" panose="020B0503020204020204" charset="-122"/>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微软雅黑" panose="020B0503020204020204" charset="-122"/>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微软雅黑" panose="020B0503020204020204" charset="-122"/>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微软雅黑" panose="020B050302020402020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F24A60-9091-4C69-8542-A30C63DE3D2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F24A60-9091-4C69-8542-A30C63DE3D2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image" Target="../media/image2.png"/><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0" Type="http://schemas.openxmlformats.org/officeDocument/2006/relationships/tags" Target="../tags/tag7.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image" Target="../media/image2.png"/><Relationship Id="rId7" Type="http://schemas.openxmlformats.org/officeDocument/2006/relationships/tags" Target="../tags/tag11.xml"/><Relationship Id="rId6" Type="http://schemas.openxmlformats.org/officeDocument/2006/relationships/image" Target="../media/image3.png"/><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image" Target="../media/image1.png"/><Relationship Id="rId2" Type="http://schemas.openxmlformats.org/officeDocument/2006/relationships/tags" Target="../tags/tag8.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a:blip r:embed="rId3">
            <a:duotone>
              <a:schemeClr val="accent2">
                <a:shade val="45000"/>
                <a:satMod val="135000"/>
              </a:schemeClr>
              <a:prstClr val="white"/>
            </a:duotone>
          </a:blip>
          <a:stretch>
            <a:fillRect/>
          </a:stretch>
        </p:blipFill>
        <p:spPr>
          <a:xfrm>
            <a:off x="0" y="600"/>
            <a:ext cx="10399427" cy="6857153"/>
          </a:xfrm>
          <a:prstGeom prst="rect">
            <a:avLst/>
          </a:prstGeom>
        </p:spPr>
      </p:pic>
      <p:sp>
        <p:nvSpPr>
          <p:cNvPr id="9" name="矩形 8"/>
          <p:cNvSpPr/>
          <p:nvPr userDrawn="1">
            <p:custDataLst>
              <p:tags r:id="rId4"/>
            </p:custDataLst>
          </p:nvPr>
        </p:nvSpPr>
        <p:spPr>
          <a:xfrm>
            <a:off x="0" y="599"/>
            <a:ext cx="12192000" cy="685715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微软雅黑" panose="020B0503020204020204" charset="-122"/>
            </a:endParaRPr>
          </a:p>
        </p:txBody>
      </p:sp>
      <p:pic>
        <p:nvPicPr>
          <p:cNvPr id="13" name="图片 12"/>
          <p:cNvPicPr>
            <a:picLocks noChangeAspect="1"/>
          </p:cNvPicPr>
          <p:nvPr userDrawn="1">
            <p:custDataLst>
              <p:tags r:id="rId5"/>
            </p:custDataLst>
          </p:nvPr>
        </p:nvPicPr>
        <p:blipFill>
          <a:blip r:embed="rId6">
            <a:clrChange>
              <a:clrFrom>
                <a:srgbClr val="FFFFFF"/>
              </a:clrFrom>
              <a:clrTo>
                <a:srgbClr val="FFFFFF">
                  <a:alpha val="0"/>
                </a:srgbClr>
              </a:clrTo>
            </a:clrChange>
          </a:blip>
          <a:stretch>
            <a:fillRect/>
          </a:stretch>
        </p:blipFill>
        <p:spPr>
          <a:xfrm>
            <a:off x="4230624" y="600"/>
            <a:ext cx="7961376" cy="6857153"/>
          </a:xfrm>
          <a:prstGeom prst="rect">
            <a:avLst/>
          </a:prstGeom>
        </p:spPr>
      </p:pic>
      <p:grpSp>
        <p:nvGrpSpPr>
          <p:cNvPr id="22" name="组合 21"/>
          <p:cNvGrpSpPr/>
          <p:nvPr userDrawn="1"/>
        </p:nvGrpSpPr>
        <p:grpSpPr>
          <a:xfrm>
            <a:off x="695325" y="6163598"/>
            <a:ext cx="554716" cy="276964"/>
            <a:chOff x="11442293" y="304920"/>
            <a:chExt cx="427532" cy="152280"/>
          </a:xfrm>
          <a:solidFill>
            <a:srgbClr val="D9D9D9"/>
          </a:solidFill>
        </p:grpSpPr>
        <p:sp>
          <p:nvSpPr>
            <p:cNvPr id="23" name="箭头: V 形 3"/>
            <p:cNvSpPr/>
            <p:nvPr>
              <p:custDataLst>
                <p:tags r:id="rId7"/>
              </p:custDataLst>
            </p:nvPr>
          </p:nvSpPr>
          <p:spPr>
            <a:xfrm flipH="1">
              <a:off x="11583979" y="304920"/>
              <a:ext cx="142923" cy="15228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4" name="箭头: V 形 4"/>
            <p:cNvSpPr/>
            <p:nvPr>
              <p:custDataLst>
                <p:tags r:id="rId8"/>
              </p:custDataLst>
            </p:nvPr>
          </p:nvSpPr>
          <p:spPr>
            <a:xfrm flipH="1">
              <a:off x="11726902" y="304920"/>
              <a:ext cx="142923" cy="15228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5" name="箭头: V 形 5"/>
            <p:cNvSpPr/>
            <p:nvPr>
              <p:custDataLst>
                <p:tags r:id="rId9"/>
              </p:custDataLst>
            </p:nvPr>
          </p:nvSpPr>
          <p:spPr>
            <a:xfrm flipH="1">
              <a:off x="11442293" y="304920"/>
              <a:ext cx="142923" cy="15228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grpSp>
      <p:sp>
        <p:nvSpPr>
          <p:cNvPr id="36" name="矩形 35"/>
          <p:cNvSpPr/>
          <p:nvPr userDrawn="1">
            <p:custDataLst>
              <p:tags r:id="rId10"/>
            </p:custDataLst>
          </p:nvPr>
        </p:nvSpPr>
        <p:spPr>
          <a:xfrm>
            <a:off x="0" y="6484666"/>
            <a:ext cx="12191153" cy="5155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dist">
              <a:lnSpc>
                <a:spcPct val="160000"/>
              </a:lnSpc>
            </a:pPr>
            <a:r>
              <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rPr>
              <a:t>厦门博视源机器视觉技术有限公司</a:t>
            </a:r>
            <a:r>
              <a:rPr lang="en-US" altLang="zh-CN" sz="1065">
                <a:solidFill>
                  <a:srgbClr val="404040">
                    <a:alpha val="20000"/>
                  </a:srgbClr>
                </a:solidFill>
                <a:latin typeface="微软雅黑" panose="020B0503020204020204" charset="-122"/>
                <a:ea typeface="微软雅黑" panose="020B0503020204020204" charset="-122"/>
                <a:cs typeface="微软雅黑" panose="020B0503020204020204" charset="-122"/>
              </a:rPr>
              <a:t>     </a:t>
            </a:r>
            <a:r>
              <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rPr>
              <a:t>丨</a:t>
            </a:r>
            <a:r>
              <a:rPr lang="en-US" altLang="zh-CN" sz="1065">
                <a:solidFill>
                  <a:srgbClr val="404040">
                    <a:alpha val="20000"/>
                  </a:srgbClr>
                </a:solidFill>
                <a:latin typeface="微软雅黑" panose="020B0503020204020204" charset="-122"/>
                <a:ea typeface="微软雅黑" panose="020B0503020204020204" charset="-122"/>
                <a:cs typeface="微软雅黑" panose="020B0503020204020204" charset="-122"/>
              </a:rPr>
              <a:t>     </a:t>
            </a:r>
            <a:r>
              <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rPr>
              <a:t>销售热线：</a:t>
            </a:r>
            <a:r>
              <a:rPr lang="en-US" altLang="zh-CN" sz="1065">
                <a:solidFill>
                  <a:srgbClr val="404040">
                    <a:alpha val="20000"/>
                  </a:srgbClr>
                </a:solidFill>
                <a:latin typeface="微软雅黑" panose="020B0503020204020204" charset="-122"/>
                <a:ea typeface="微软雅黑" panose="020B0503020204020204" charset="-122"/>
                <a:cs typeface="微软雅黑" panose="020B0503020204020204" charset="-122"/>
              </a:rPr>
              <a:t>0086-592-6077810     </a:t>
            </a:r>
            <a:r>
              <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rPr>
              <a:t>丨</a:t>
            </a:r>
            <a:r>
              <a:rPr lang="en-US" altLang="zh-CN" sz="1065">
                <a:solidFill>
                  <a:srgbClr val="404040">
                    <a:alpha val="20000"/>
                  </a:srgbClr>
                </a:solidFill>
                <a:latin typeface="微软雅黑" panose="020B0503020204020204" charset="-122"/>
                <a:ea typeface="微软雅黑" panose="020B0503020204020204" charset="-122"/>
                <a:cs typeface="微软雅黑" panose="020B0503020204020204" charset="-122"/>
              </a:rPr>
              <a:t>     </a:t>
            </a:r>
            <a:r>
              <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rPr>
              <a:t>企业官网：</a:t>
            </a:r>
            <a:r>
              <a:rPr lang="en-US" altLang="zh-CN" sz="1065">
                <a:solidFill>
                  <a:srgbClr val="404040">
                    <a:alpha val="20000"/>
                  </a:srgbClr>
                </a:solidFill>
                <a:latin typeface="微软雅黑" panose="020B0503020204020204" charset="-122"/>
                <a:ea typeface="微软雅黑" panose="020B0503020204020204" charset="-122"/>
                <a:cs typeface="微软雅黑" panose="020B0503020204020204" charset="-122"/>
              </a:rPr>
              <a:t>www.xmbsy.net     </a:t>
            </a:r>
            <a:r>
              <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rPr>
              <a:t>丨</a:t>
            </a:r>
            <a:r>
              <a:rPr lang="en-US" altLang="zh-CN" sz="1065">
                <a:solidFill>
                  <a:srgbClr val="404040">
                    <a:alpha val="20000"/>
                  </a:srgbClr>
                </a:solidFill>
                <a:latin typeface="微软雅黑" panose="020B0503020204020204" charset="-122"/>
                <a:ea typeface="微软雅黑" panose="020B0503020204020204" charset="-122"/>
                <a:cs typeface="微软雅黑" panose="020B0503020204020204" charset="-122"/>
              </a:rPr>
              <a:t>     </a:t>
            </a:r>
            <a:r>
              <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rPr>
              <a:t>厦门工厂：福建省厦门市集美区杏林瑶山路</a:t>
            </a:r>
            <a:r>
              <a:rPr lang="en-US" altLang="zh-CN" sz="1065">
                <a:solidFill>
                  <a:srgbClr val="404040">
                    <a:alpha val="20000"/>
                  </a:srgbClr>
                </a:solidFill>
                <a:latin typeface="微软雅黑" panose="020B0503020204020204" charset="-122"/>
                <a:ea typeface="微软雅黑" panose="020B0503020204020204" charset="-122"/>
                <a:cs typeface="微软雅黑" panose="020B0503020204020204" charset="-122"/>
              </a:rPr>
              <a:t>13-17</a:t>
            </a:r>
            <a:r>
              <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rPr>
              <a:t>号</a:t>
            </a:r>
            <a:endPar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p:cNvPicPr>
            <a:picLocks noChangeAspect="1"/>
          </p:cNvPicPr>
          <p:nvPr userDrawn="1">
            <p:custDataLst>
              <p:tags r:id="rId2"/>
            </p:custDataLst>
          </p:nvPr>
        </p:nvPicPr>
        <p:blipFill rotWithShape="1">
          <a:blip r:embed="rId3">
            <a:duotone>
              <a:schemeClr val="accent2">
                <a:shade val="45000"/>
                <a:satMod val="135000"/>
              </a:schemeClr>
              <a:prstClr val="white"/>
            </a:duotone>
          </a:blip>
          <a:srcRect r="914" b="15482"/>
          <a:stretch>
            <a:fillRect/>
          </a:stretch>
        </p:blipFill>
        <p:spPr>
          <a:xfrm>
            <a:off x="0" y="600"/>
            <a:ext cx="12192000" cy="6857153"/>
          </a:xfrm>
          <a:prstGeom prst="rect">
            <a:avLst/>
          </a:prstGeom>
        </p:spPr>
      </p:pic>
      <p:sp>
        <p:nvSpPr>
          <p:cNvPr id="10" name="矩形 9"/>
          <p:cNvSpPr/>
          <p:nvPr userDrawn="1">
            <p:custDataLst>
              <p:tags r:id="rId4"/>
            </p:custDataLst>
          </p:nvPr>
        </p:nvSpPr>
        <p:spPr>
          <a:xfrm>
            <a:off x="0" y="-248"/>
            <a:ext cx="12192000" cy="685715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black"/>
              </a:solidFill>
            </a:endParaRPr>
          </a:p>
        </p:txBody>
      </p:sp>
      <p:pic>
        <p:nvPicPr>
          <p:cNvPr id="47" name="图片 46"/>
          <p:cNvPicPr>
            <a:picLocks noChangeAspect="1"/>
          </p:cNvPicPr>
          <p:nvPr userDrawn="1">
            <p:custDataLst>
              <p:tags r:id="rId5"/>
            </p:custDataLst>
          </p:nvPr>
        </p:nvPicPr>
        <p:blipFill rotWithShape="1">
          <a:blip r:embed="rId6">
            <a:clrChange>
              <a:clrFrom>
                <a:srgbClr val="FFFFFF"/>
              </a:clrFrom>
              <a:clrTo>
                <a:srgbClr val="FFFFFF">
                  <a:alpha val="0"/>
                </a:srgbClr>
              </a:clrTo>
            </a:clrChange>
          </a:blip>
          <a:srcRect t="3624" r="65685"/>
          <a:stretch>
            <a:fillRect/>
          </a:stretch>
        </p:blipFill>
        <p:spPr>
          <a:xfrm>
            <a:off x="10415693" y="0"/>
            <a:ext cx="1776307" cy="6857153"/>
          </a:xfrm>
          <a:prstGeom prst="rect">
            <a:avLst/>
          </a:prstGeom>
        </p:spPr>
      </p:pic>
      <p:pic>
        <p:nvPicPr>
          <p:cNvPr id="9" name="图片 8"/>
          <p:cNvPicPr>
            <a:picLocks noChangeAspect="1"/>
          </p:cNvPicPr>
          <p:nvPr userDrawn="1">
            <p:custDataLst>
              <p:tags r:id="rId7"/>
            </p:custDataLst>
          </p:nvPr>
        </p:nvPicPr>
        <p:blipFill rotWithShape="1">
          <a:blip r:embed="rId8">
            <a:clrChange>
              <a:clrFrom>
                <a:srgbClr val="FFFFFF"/>
              </a:clrFrom>
              <a:clrTo>
                <a:srgbClr val="FFFFFF">
                  <a:alpha val="0"/>
                </a:srgbClr>
              </a:clrTo>
            </a:clrChange>
          </a:blip>
          <a:srcRect t="2496" r="48624" b="4639"/>
          <a:stretch>
            <a:fillRect/>
          </a:stretch>
        </p:blipFill>
        <p:spPr>
          <a:xfrm flipH="1" flipV="1">
            <a:off x="0" y="0"/>
            <a:ext cx="3304540" cy="6582867"/>
          </a:xfrm>
          <a:prstGeom prst="rect">
            <a:avLst/>
          </a:prstGeom>
        </p:spPr>
      </p:pic>
      <p:sp>
        <p:nvSpPr>
          <p:cNvPr id="36" name="矩形 35"/>
          <p:cNvSpPr/>
          <p:nvPr userDrawn="1">
            <p:custDataLst>
              <p:tags r:id="rId9"/>
            </p:custDataLst>
          </p:nvPr>
        </p:nvSpPr>
        <p:spPr>
          <a:xfrm>
            <a:off x="0" y="6484666"/>
            <a:ext cx="12191153" cy="5155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dist">
              <a:lnSpc>
                <a:spcPct val="160000"/>
              </a:lnSpc>
            </a:pPr>
            <a:r>
              <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rPr>
              <a:t>厦门博视源机器视觉技术有限公司</a:t>
            </a:r>
            <a:r>
              <a:rPr lang="en-US" altLang="zh-CN" sz="1065">
                <a:solidFill>
                  <a:srgbClr val="404040">
                    <a:alpha val="20000"/>
                  </a:srgbClr>
                </a:solidFill>
                <a:latin typeface="微软雅黑" panose="020B0503020204020204" charset="-122"/>
                <a:ea typeface="微软雅黑" panose="020B0503020204020204" charset="-122"/>
                <a:cs typeface="微软雅黑" panose="020B0503020204020204" charset="-122"/>
              </a:rPr>
              <a:t>     </a:t>
            </a:r>
            <a:r>
              <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rPr>
              <a:t>丨</a:t>
            </a:r>
            <a:r>
              <a:rPr lang="en-US" altLang="zh-CN" sz="1065">
                <a:solidFill>
                  <a:srgbClr val="404040">
                    <a:alpha val="20000"/>
                  </a:srgbClr>
                </a:solidFill>
                <a:latin typeface="微软雅黑" panose="020B0503020204020204" charset="-122"/>
                <a:ea typeface="微软雅黑" panose="020B0503020204020204" charset="-122"/>
                <a:cs typeface="微软雅黑" panose="020B0503020204020204" charset="-122"/>
              </a:rPr>
              <a:t>     </a:t>
            </a:r>
            <a:r>
              <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rPr>
              <a:t>销售热线：</a:t>
            </a:r>
            <a:r>
              <a:rPr lang="en-US" altLang="zh-CN" sz="1065">
                <a:solidFill>
                  <a:srgbClr val="404040">
                    <a:alpha val="20000"/>
                  </a:srgbClr>
                </a:solidFill>
                <a:latin typeface="微软雅黑" panose="020B0503020204020204" charset="-122"/>
                <a:ea typeface="微软雅黑" panose="020B0503020204020204" charset="-122"/>
                <a:cs typeface="微软雅黑" panose="020B0503020204020204" charset="-122"/>
              </a:rPr>
              <a:t>0086-592-6077810     </a:t>
            </a:r>
            <a:r>
              <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rPr>
              <a:t>丨</a:t>
            </a:r>
            <a:r>
              <a:rPr lang="en-US" altLang="zh-CN" sz="1065">
                <a:solidFill>
                  <a:srgbClr val="404040">
                    <a:alpha val="20000"/>
                  </a:srgbClr>
                </a:solidFill>
                <a:latin typeface="微软雅黑" panose="020B0503020204020204" charset="-122"/>
                <a:ea typeface="微软雅黑" panose="020B0503020204020204" charset="-122"/>
                <a:cs typeface="微软雅黑" panose="020B0503020204020204" charset="-122"/>
              </a:rPr>
              <a:t>     </a:t>
            </a:r>
            <a:r>
              <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rPr>
              <a:t>企业官网：</a:t>
            </a:r>
            <a:r>
              <a:rPr lang="en-US" altLang="zh-CN" sz="1065">
                <a:solidFill>
                  <a:srgbClr val="404040">
                    <a:alpha val="20000"/>
                  </a:srgbClr>
                </a:solidFill>
                <a:latin typeface="微软雅黑" panose="020B0503020204020204" charset="-122"/>
                <a:ea typeface="微软雅黑" panose="020B0503020204020204" charset="-122"/>
                <a:cs typeface="微软雅黑" panose="020B0503020204020204" charset="-122"/>
              </a:rPr>
              <a:t>www.xmbsy.net     </a:t>
            </a:r>
            <a:r>
              <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rPr>
              <a:t>丨</a:t>
            </a:r>
            <a:r>
              <a:rPr lang="en-US" altLang="zh-CN" sz="1065">
                <a:solidFill>
                  <a:srgbClr val="404040">
                    <a:alpha val="20000"/>
                  </a:srgbClr>
                </a:solidFill>
                <a:latin typeface="微软雅黑" panose="020B0503020204020204" charset="-122"/>
                <a:ea typeface="微软雅黑" panose="020B0503020204020204" charset="-122"/>
                <a:cs typeface="微软雅黑" panose="020B0503020204020204" charset="-122"/>
              </a:rPr>
              <a:t>     </a:t>
            </a:r>
            <a:r>
              <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rPr>
              <a:t>厦门工厂：福建省厦门市集美区杏林瑶山路</a:t>
            </a:r>
            <a:r>
              <a:rPr lang="en-US" altLang="zh-CN" sz="1065">
                <a:solidFill>
                  <a:srgbClr val="404040">
                    <a:alpha val="20000"/>
                  </a:srgbClr>
                </a:solidFill>
                <a:latin typeface="微软雅黑" panose="020B0503020204020204" charset="-122"/>
                <a:ea typeface="微软雅黑" panose="020B0503020204020204" charset="-122"/>
                <a:cs typeface="微软雅黑" panose="020B0503020204020204" charset="-122"/>
              </a:rPr>
              <a:t>13-17</a:t>
            </a:r>
            <a:r>
              <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rPr>
              <a:t>号</a:t>
            </a:r>
            <a:endPar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6484666"/>
            <a:ext cx="12191153" cy="5155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dist">
              <a:lnSpc>
                <a:spcPct val="160000"/>
              </a:lnSpc>
            </a:pPr>
            <a:r>
              <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rPr>
              <a:t>厦门博视源机器视觉技术有限公司</a:t>
            </a:r>
            <a:r>
              <a:rPr lang="en-US" altLang="zh-CN" sz="1065">
                <a:solidFill>
                  <a:srgbClr val="404040">
                    <a:alpha val="20000"/>
                  </a:srgbClr>
                </a:solidFill>
                <a:latin typeface="微软雅黑" panose="020B0503020204020204" charset="-122"/>
                <a:ea typeface="微软雅黑" panose="020B0503020204020204" charset="-122"/>
                <a:cs typeface="微软雅黑" panose="020B0503020204020204" charset="-122"/>
              </a:rPr>
              <a:t>     </a:t>
            </a:r>
            <a:r>
              <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rPr>
              <a:t>丨</a:t>
            </a:r>
            <a:r>
              <a:rPr lang="en-US" altLang="zh-CN" sz="1065">
                <a:solidFill>
                  <a:srgbClr val="404040">
                    <a:alpha val="20000"/>
                  </a:srgbClr>
                </a:solidFill>
                <a:latin typeface="微软雅黑" panose="020B0503020204020204" charset="-122"/>
                <a:ea typeface="微软雅黑" panose="020B0503020204020204" charset="-122"/>
                <a:cs typeface="微软雅黑" panose="020B0503020204020204" charset="-122"/>
              </a:rPr>
              <a:t>     </a:t>
            </a:r>
            <a:r>
              <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rPr>
              <a:t>销售热线：</a:t>
            </a:r>
            <a:r>
              <a:rPr lang="en-US" altLang="zh-CN" sz="1065">
                <a:solidFill>
                  <a:srgbClr val="404040">
                    <a:alpha val="20000"/>
                  </a:srgbClr>
                </a:solidFill>
                <a:latin typeface="微软雅黑" panose="020B0503020204020204" charset="-122"/>
                <a:ea typeface="微软雅黑" panose="020B0503020204020204" charset="-122"/>
                <a:cs typeface="微软雅黑" panose="020B0503020204020204" charset="-122"/>
              </a:rPr>
              <a:t>0086-592-6077810     </a:t>
            </a:r>
            <a:r>
              <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rPr>
              <a:t>丨</a:t>
            </a:r>
            <a:r>
              <a:rPr lang="en-US" altLang="zh-CN" sz="1065">
                <a:solidFill>
                  <a:srgbClr val="404040">
                    <a:alpha val="20000"/>
                  </a:srgbClr>
                </a:solidFill>
                <a:latin typeface="微软雅黑" panose="020B0503020204020204" charset="-122"/>
                <a:ea typeface="微软雅黑" panose="020B0503020204020204" charset="-122"/>
                <a:cs typeface="微软雅黑" panose="020B0503020204020204" charset="-122"/>
              </a:rPr>
              <a:t>     </a:t>
            </a:r>
            <a:r>
              <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rPr>
              <a:t>企业官网：</a:t>
            </a:r>
            <a:r>
              <a:rPr lang="en-US" altLang="zh-CN" sz="1065">
                <a:solidFill>
                  <a:srgbClr val="404040">
                    <a:alpha val="20000"/>
                  </a:srgbClr>
                </a:solidFill>
                <a:latin typeface="微软雅黑" panose="020B0503020204020204" charset="-122"/>
                <a:ea typeface="微软雅黑" panose="020B0503020204020204" charset="-122"/>
                <a:cs typeface="微软雅黑" panose="020B0503020204020204" charset="-122"/>
              </a:rPr>
              <a:t>www.xmbsy.net     </a:t>
            </a:r>
            <a:r>
              <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rPr>
              <a:t>丨</a:t>
            </a:r>
            <a:r>
              <a:rPr lang="en-US" altLang="zh-CN" sz="1065">
                <a:solidFill>
                  <a:srgbClr val="404040">
                    <a:alpha val="20000"/>
                  </a:srgbClr>
                </a:solidFill>
                <a:latin typeface="微软雅黑" panose="020B0503020204020204" charset="-122"/>
                <a:ea typeface="微软雅黑" panose="020B0503020204020204" charset="-122"/>
                <a:cs typeface="微软雅黑" panose="020B0503020204020204" charset="-122"/>
              </a:rPr>
              <a:t>     </a:t>
            </a:r>
            <a:r>
              <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rPr>
              <a:t>厦门工厂：福建省厦门市集美区杏林瑶山路</a:t>
            </a:r>
            <a:r>
              <a:rPr lang="en-US" altLang="zh-CN" sz="1065">
                <a:solidFill>
                  <a:srgbClr val="404040">
                    <a:alpha val="20000"/>
                  </a:srgbClr>
                </a:solidFill>
                <a:latin typeface="微软雅黑" panose="020B0503020204020204" charset="-122"/>
                <a:ea typeface="微软雅黑" panose="020B0503020204020204" charset="-122"/>
                <a:cs typeface="微软雅黑" panose="020B0503020204020204" charset="-122"/>
              </a:rPr>
              <a:t>13-17</a:t>
            </a:r>
            <a:r>
              <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rPr>
              <a:t>号</a:t>
            </a:r>
            <a:endPar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endParaRPr>
          </a:p>
        </p:txBody>
      </p:sp>
      <p:pic>
        <p:nvPicPr>
          <p:cNvPr id="44" name="图片 43"/>
          <p:cNvPicPr>
            <a:picLocks noChangeAspect="1"/>
          </p:cNvPicPr>
          <p:nvPr userDrawn="1">
            <p:custDataLst>
              <p:tags r:id="rId3"/>
            </p:custDataLst>
          </p:nvPr>
        </p:nvPicPr>
        <p:blipFill rotWithShape="1">
          <a:blip r:embed="rId4">
            <a:clrChange>
              <a:clrFrom>
                <a:srgbClr val="FFFFFF"/>
              </a:clrFrom>
              <a:clrTo>
                <a:srgbClr val="FFFFFF">
                  <a:alpha val="0"/>
                </a:srgbClr>
              </a:clrTo>
            </a:clrChange>
          </a:blip>
          <a:srcRect t="3624" r="48511"/>
          <a:stretch>
            <a:fillRect/>
          </a:stretch>
        </p:blipFill>
        <p:spPr>
          <a:xfrm flipV="1">
            <a:off x="9672320" y="600"/>
            <a:ext cx="2519680" cy="15101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32"/>
            <a:ext cx="10969200" cy="705637"/>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77"/>
            <a:ext cx="10969200" cy="4759444"/>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vl6pPr marL="22860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9" name="组合 8"/>
          <p:cNvGrpSpPr/>
          <p:nvPr userDrawn="1"/>
        </p:nvGrpSpPr>
        <p:grpSpPr>
          <a:xfrm flipH="1">
            <a:off x="2580640" y="-5715"/>
            <a:ext cx="9611360" cy="6864069"/>
            <a:chOff x="0" y="-9"/>
            <a:chExt cx="15136" cy="10809"/>
          </a:xfrm>
        </p:grpSpPr>
        <p:sp>
          <p:nvSpPr>
            <p:cNvPr id="7" name="任意多边形 6"/>
            <p:cNvSpPr/>
            <p:nvPr userDrawn="1">
              <p:custDataLst>
                <p:tags r:id="rId2"/>
              </p:custDataLst>
            </p:nvPr>
          </p:nvSpPr>
          <p:spPr>
            <a:xfrm flipV="1">
              <a:off x="0" y="0"/>
              <a:ext cx="15137" cy="10800"/>
            </a:xfrm>
            <a:custGeom>
              <a:avLst/>
              <a:gdLst>
                <a:gd name="connsiteX0" fmla="*/ 0 w 9612083"/>
                <a:gd name="connsiteY0" fmla="*/ 0 h 6858001"/>
                <a:gd name="connsiteX1" fmla="*/ 2754082 w 9612083"/>
                <a:gd name="connsiteY1" fmla="*/ 0 h 6858001"/>
                <a:gd name="connsiteX2" fmla="*/ 9612083 w 9612083"/>
                <a:gd name="connsiteY2" fmla="*/ 6858001 h 6858001"/>
                <a:gd name="connsiteX3" fmla="*/ 2754082 w 9612083"/>
                <a:gd name="connsiteY3" fmla="*/ 6858001 h 6858001"/>
                <a:gd name="connsiteX4" fmla="*/ 2754082 w 9612083"/>
                <a:gd name="connsiteY4" fmla="*/ 6858000 h 6858001"/>
                <a:gd name="connsiteX5" fmla="*/ 0 w 9612083"/>
                <a:gd name="connsiteY5"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12083" h="6858001">
                  <a:moveTo>
                    <a:pt x="0" y="0"/>
                  </a:moveTo>
                  <a:lnTo>
                    <a:pt x="2754082" y="0"/>
                  </a:lnTo>
                  <a:lnTo>
                    <a:pt x="9612083" y="6858001"/>
                  </a:lnTo>
                  <a:lnTo>
                    <a:pt x="2754082" y="6858001"/>
                  </a:lnTo>
                  <a:lnTo>
                    <a:pt x="2754082" y="6858000"/>
                  </a:lnTo>
                  <a:lnTo>
                    <a:pt x="0" y="6858000"/>
                  </a:lnTo>
                  <a:close/>
                </a:path>
              </a:pathLst>
            </a:custGeom>
            <a:solidFill>
              <a:srgbClr val="59595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p:cNvSpPr/>
            <p:nvPr userDrawn="1">
              <p:custDataLst>
                <p:tags r:id="rId3"/>
              </p:custDataLst>
            </p:nvPr>
          </p:nvSpPr>
          <p:spPr>
            <a:xfrm flipV="1">
              <a:off x="0" y="-9"/>
              <a:ext cx="10949" cy="10809"/>
            </a:xfrm>
            <a:custGeom>
              <a:avLst/>
              <a:gdLst>
                <a:gd name="connsiteX0" fmla="*/ 0 w 5980082"/>
                <a:gd name="connsiteY0" fmla="*/ 6851888 h 6851888"/>
                <a:gd name="connsiteX1" fmla="*/ 0 w 5980082"/>
                <a:gd name="connsiteY1" fmla="*/ 0 h 6851888"/>
                <a:gd name="connsiteX2" fmla="*/ 5980082 w 5980082"/>
                <a:gd name="connsiteY2" fmla="*/ 6851888 h 6851888"/>
                <a:gd name="connsiteX3" fmla="*/ 0 w 5980082"/>
                <a:gd name="connsiteY3" fmla="*/ 6851888 h 6851888"/>
                <a:gd name="connsiteX0-1" fmla="*/ 0 w 6952355"/>
                <a:gd name="connsiteY0-2" fmla="*/ 6851888 h 6863463"/>
                <a:gd name="connsiteX1-3" fmla="*/ 0 w 6952355"/>
                <a:gd name="connsiteY1-4" fmla="*/ 0 h 6863463"/>
                <a:gd name="connsiteX2-5" fmla="*/ 6952355 w 6952355"/>
                <a:gd name="connsiteY2-6" fmla="*/ 6863463 h 6863463"/>
                <a:gd name="connsiteX3-7" fmla="*/ 0 w 6952355"/>
                <a:gd name="connsiteY3-8" fmla="*/ 6851888 h 6863463"/>
              </a:gdLst>
              <a:ahLst/>
              <a:cxnLst>
                <a:cxn ang="0">
                  <a:pos x="connsiteX0-1" y="connsiteY0-2"/>
                </a:cxn>
                <a:cxn ang="0">
                  <a:pos x="connsiteX1-3" y="connsiteY1-4"/>
                </a:cxn>
                <a:cxn ang="0">
                  <a:pos x="connsiteX2-5" y="connsiteY2-6"/>
                </a:cxn>
                <a:cxn ang="0">
                  <a:pos x="connsiteX3-7" y="connsiteY3-8"/>
                </a:cxn>
              </a:cxnLst>
              <a:rect l="l" t="t" r="r" b="b"/>
              <a:pathLst>
                <a:path w="6952355" h="6863463">
                  <a:moveTo>
                    <a:pt x="0" y="6851888"/>
                  </a:moveTo>
                  <a:lnTo>
                    <a:pt x="0" y="0"/>
                  </a:lnTo>
                  <a:lnTo>
                    <a:pt x="6952355" y="6863463"/>
                  </a:lnTo>
                  <a:lnTo>
                    <a:pt x="0" y="6851888"/>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6" name="矩形 5"/>
          <p:cNvSpPr/>
          <p:nvPr userDrawn="1">
            <p:custDataLst>
              <p:tags r:id="rId4"/>
            </p:custDataLst>
          </p:nvPr>
        </p:nvSpPr>
        <p:spPr>
          <a:xfrm>
            <a:off x="302260" y="0"/>
            <a:ext cx="11447145" cy="386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1200">
                <a:solidFill>
                  <a:srgbClr val="404040">
                    <a:alpha val="20000"/>
                  </a:srgbClr>
                </a:solidFill>
                <a:latin typeface="微软雅黑" panose="020B0503020204020204" charset="-122"/>
                <a:ea typeface="微软雅黑" panose="020B0503020204020204" charset="-122"/>
                <a:cs typeface="微软雅黑" panose="020B0503020204020204" charset="-122"/>
              </a:rPr>
              <a:t>厦门博视源机器视觉技术有限公司</a:t>
            </a:r>
            <a:r>
              <a:rPr lang="en-US" altLang="zh-CN" sz="1200">
                <a:solidFill>
                  <a:srgbClr val="404040">
                    <a:alpha val="20000"/>
                  </a:srgbClr>
                </a:solidFill>
                <a:latin typeface="微软雅黑" panose="020B0503020204020204" charset="-122"/>
                <a:ea typeface="微软雅黑" panose="020B0503020204020204" charset="-122"/>
                <a:cs typeface="微软雅黑" panose="020B0503020204020204" charset="-122"/>
              </a:rPr>
              <a:t>     </a:t>
            </a:r>
            <a:r>
              <a:rPr lang="zh-CN" altLang="en-US" sz="1200">
                <a:solidFill>
                  <a:srgbClr val="404040">
                    <a:alpha val="20000"/>
                  </a:srgbClr>
                </a:solidFill>
                <a:latin typeface="微软雅黑" panose="020B0503020204020204" charset="-122"/>
                <a:ea typeface="微软雅黑" panose="020B0503020204020204" charset="-122"/>
                <a:cs typeface="微软雅黑" panose="020B0503020204020204" charset="-122"/>
              </a:rPr>
              <a:t>丨</a:t>
            </a:r>
            <a:r>
              <a:rPr lang="en-US" altLang="zh-CN" sz="1200">
                <a:solidFill>
                  <a:srgbClr val="404040">
                    <a:alpha val="20000"/>
                  </a:srgbClr>
                </a:solidFill>
                <a:latin typeface="微软雅黑" panose="020B0503020204020204" charset="-122"/>
                <a:ea typeface="微软雅黑" panose="020B0503020204020204" charset="-122"/>
                <a:cs typeface="微软雅黑" panose="020B0503020204020204" charset="-122"/>
              </a:rPr>
              <a:t>     </a:t>
            </a:r>
            <a:r>
              <a:rPr lang="zh-CN" altLang="en-US" sz="1200">
                <a:solidFill>
                  <a:srgbClr val="404040">
                    <a:alpha val="20000"/>
                  </a:srgbClr>
                </a:solidFill>
                <a:latin typeface="微软雅黑" panose="020B0503020204020204" charset="-122"/>
                <a:ea typeface="微软雅黑" panose="020B0503020204020204" charset="-122"/>
                <a:cs typeface="微软雅黑" panose="020B0503020204020204" charset="-122"/>
              </a:rPr>
              <a:t>销售热线：</a:t>
            </a:r>
            <a:r>
              <a:rPr lang="en-US" altLang="zh-CN" sz="1200">
                <a:solidFill>
                  <a:srgbClr val="404040">
                    <a:alpha val="20000"/>
                  </a:srgbClr>
                </a:solidFill>
                <a:latin typeface="微软雅黑" panose="020B0503020204020204" charset="-122"/>
                <a:ea typeface="微软雅黑" panose="020B0503020204020204" charset="-122"/>
                <a:cs typeface="微软雅黑" panose="020B0503020204020204" charset="-122"/>
              </a:rPr>
              <a:t>0086-592-6077810     </a:t>
            </a:r>
            <a:r>
              <a:rPr lang="zh-CN" altLang="en-US" sz="1200">
                <a:solidFill>
                  <a:srgbClr val="404040">
                    <a:alpha val="20000"/>
                  </a:srgbClr>
                </a:solidFill>
                <a:latin typeface="微软雅黑" panose="020B0503020204020204" charset="-122"/>
                <a:ea typeface="微软雅黑" panose="020B0503020204020204" charset="-122"/>
                <a:cs typeface="微软雅黑" panose="020B0503020204020204" charset="-122"/>
              </a:rPr>
              <a:t>丨</a:t>
            </a:r>
            <a:r>
              <a:rPr lang="en-US" altLang="zh-CN" sz="1200">
                <a:solidFill>
                  <a:srgbClr val="404040">
                    <a:alpha val="20000"/>
                  </a:srgbClr>
                </a:solidFill>
                <a:latin typeface="微软雅黑" panose="020B0503020204020204" charset="-122"/>
                <a:ea typeface="微软雅黑" panose="020B0503020204020204" charset="-122"/>
                <a:cs typeface="微软雅黑" panose="020B0503020204020204" charset="-122"/>
              </a:rPr>
              <a:t>     </a:t>
            </a:r>
            <a:r>
              <a:rPr lang="zh-CN" altLang="en-US" sz="1200">
                <a:solidFill>
                  <a:srgbClr val="404040">
                    <a:alpha val="20000"/>
                  </a:srgbClr>
                </a:solidFill>
                <a:latin typeface="微软雅黑" panose="020B0503020204020204" charset="-122"/>
                <a:ea typeface="微软雅黑" panose="020B0503020204020204" charset="-122"/>
                <a:cs typeface="微软雅黑" panose="020B0503020204020204" charset="-122"/>
              </a:rPr>
              <a:t>企业官网：</a:t>
            </a:r>
            <a:r>
              <a:rPr lang="en-US" altLang="zh-CN" sz="1200">
                <a:solidFill>
                  <a:srgbClr val="404040">
                    <a:alpha val="20000"/>
                  </a:srgbClr>
                </a:solidFill>
                <a:latin typeface="微软雅黑" panose="020B0503020204020204" charset="-122"/>
                <a:ea typeface="微软雅黑" panose="020B0503020204020204" charset="-122"/>
                <a:cs typeface="微软雅黑" panose="020B0503020204020204" charset="-122"/>
              </a:rPr>
              <a:t>www.xmbsy.net     </a:t>
            </a:r>
            <a:r>
              <a:rPr lang="zh-CN" altLang="en-US" sz="1200">
                <a:solidFill>
                  <a:srgbClr val="404040">
                    <a:alpha val="20000"/>
                  </a:srgbClr>
                </a:solidFill>
                <a:latin typeface="微软雅黑" panose="020B0503020204020204" charset="-122"/>
                <a:ea typeface="微软雅黑" panose="020B0503020204020204" charset="-122"/>
                <a:cs typeface="微软雅黑" panose="020B0503020204020204" charset="-122"/>
              </a:rPr>
              <a:t>丨</a:t>
            </a:r>
            <a:r>
              <a:rPr lang="en-US" altLang="zh-CN" sz="1200">
                <a:solidFill>
                  <a:srgbClr val="404040">
                    <a:alpha val="20000"/>
                  </a:srgbClr>
                </a:solidFill>
                <a:latin typeface="微软雅黑" panose="020B0503020204020204" charset="-122"/>
                <a:ea typeface="微软雅黑" panose="020B0503020204020204" charset="-122"/>
                <a:cs typeface="微软雅黑" panose="020B0503020204020204" charset="-122"/>
              </a:rPr>
              <a:t>     </a:t>
            </a:r>
            <a:r>
              <a:rPr lang="zh-CN" altLang="en-US" sz="1200">
                <a:solidFill>
                  <a:srgbClr val="404040">
                    <a:alpha val="20000"/>
                  </a:srgbClr>
                </a:solidFill>
                <a:latin typeface="微软雅黑" panose="020B0503020204020204" charset="-122"/>
                <a:ea typeface="微软雅黑" panose="020B0503020204020204" charset="-122"/>
                <a:cs typeface="微软雅黑" panose="020B0503020204020204" charset="-122"/>
              </a:rPr>
              <a:t>厦门工厂：福建省厦门市集美区杏林瑶山路</a:t>
            </a:r>
            <a:r>
              <a:rPr lang="en-US" altLang="zh-CN" sz="1200">
                <a:solidFill>
                  <a:srgbClr val="404040">
                    <a:alpha val="20000"/>
                  </a:srgbClr>
                </a:solidFill>
                <a:latin typeface="微软雅黑" panose="020B0503020204020204" charset="-122"/>
                <a:ea typeface="微软雅黑" panose="020B0503020204020204" charset="-122"/>
                <a:cs typeface="微软雅黑" panose="020B0503020204020204" charset="-122"/>
              </a:rPr>
              <a:t>13-17</a:t>
            </a:r>
            <a:r>
              <a:rPr lang="zh-CN" altLang="en-US" sz="1200">
                <a:solidFill>
                  <a:srgbClr val="404040">
                    <a:alpha val="20000"/>
                  </a:srgbClr>
                </a:solidFill>
                <a:latin typeface="微软雅黑" panose="020B0503020204020204" charset="-122"/>
                <a:ea typeface="微软雅黑" panose="020B0503020204020204" charset="-122"/>
                <a:cs typeface="微软雅黑" panose="020B0503020204020204" charset="-122"/>
              </a:rPr>
              <a:t>号</a:t>
            </a:r>
            <a:endParaRPr lang="zh-CN" altLang="en-US" sz="1200">
              <a:solidFill>
                <a:srgbClr val="404040">
                  <a:alpha val="20000"/>
                </a:srgbClr>
              </a:solidFill>
              <a:latin typeface="微软雅黑" panose="020B0503020204020204" charset="-122"/>
              <a:ea typeface="微软雅黑" panose="020B0503020204020204" charset="-122"/>
              <a:cs typeface="微软雅黑" panose="020B0503020204020204" charset="-122"/>
            </a:endParaRPr>
          </a:p>
        </p:txBody>
      </p:sp>
      <p:sp>
        <p:nvSpPr>
          <p:cNvPr id="12" name="任意多边形 11"/>
          <p:cNvSpPr/>
          <p:nvPr userDrawn="1">
            <p:custDataLst>
              <p:tags r:id="rId5"/>
            </p:custDataLst>
          </p:nvPr>
        </p:nvSpPr>
        <p:spPr>
          <a:xfrm>
            <a:off x="792468" y="419310"/>
            <a:ext cx="384775" cy="1014465"/>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2" name="文本框 1"/>
          <p:cNvSpPr txBox="1"/>
          <p:nvPr userDrawn="1">
            <p:custDataLst>
              <p:tags r:id="rId6"/>
            </p:custDataLst>
          </p:nvPr>
        </p:nvSpPr>
        <p:spPr>
          <a:xfrm>
            <a:off x="948055" y="567719"/>
            <a:ext cx="4064000" cy="706755"/>
          </a:xfrm>
          <a:prstGeom prst="rect">
            <a:avLst/>
          </a:prstGeom>
          <a:noFill/>
        </p:spPr>
        <p:txBody>
          <a:bodyPr wrap="square" rtlCol="0">
            <a:spAutoFit/>
          </a:bodyPr>
          <a:p>
            <a:r>
              <a:rPr lang="zh-CN" altLang="en-US" sz="2800">
                <a:solidFill>
                  <a:srgbClr val="404040"/>
                </a:solidFill>
                <a:latin typeface="微软雅黑" panose="020B0503020204020204" charset="-122"/>
                <a:ea typeface="微软雅黑" panose="020B0503020204020204" charset="-122"/>
              </a:rPr>
              <a:t>设备介绍</a:t>
            </a:r>
            <a:endParaRPr lang="zh-CN" altLang="en-US" sz="2800">
              <a:solidFill>
                <a:srgbClr val="404040"/>
              </a:solidFill>
              <a:latin typeface="微软雅黑" panose="020B0503020204020204" charset="-122"/>
              <a:ea typeface="微软雅黑" panose="020B0503020204020204" charset="-122"/>
            </a:endParaRPr>
          </a:p>
          <a:p>
            <a:r>
              <a:rPr lang="zh-CN" altLang="en-US" sz="1200">
                <a:solidFill>
                  <a:srgbClr val="404040">
                    <a:alpha val="70000"/>
                  </a:srgbClr>
                </a:solidFill>
                <a:latin typeface="微软雅黑" panose="020B0503020204020204" charset="-122"/>
                <a:ea typeface="微软雅黑" panose="020B0503020204020204" charset="-122"/>
              </a:rPr>
              <a:t>Equipment </a:t>
            </a:r>
            <a:r>
              <a:rPr lang="en-US" altLang="zh-CN" sz="1200">
                <a:solidFill>
                  <a:srgbClr val="404040">
                    <a:alpha val="70000"/>
                  </a:srgbClr>
                </a:solidFill>
                <a:latin typeface="微软雅黑" panose="020B0503020204020204" charset="-122"/>
                <a:ea typeface="微软雅黑" panose="020B0503020204020204" charset="-122"/>
              </a:rPr>
              <a:t>I</a:t>
            </a:r>
            <a:r>
              <a:rPr lang="zh-CN" altLang="en-US" sz="1200">
                <a:solidFill>
                  <a:srgbClr val="404040">
                    <a:alpha val="70000"/>
                  </a:srgbClr>
                </a:solidFill>
                <a:latin typeface="微软雅黑" panose="020B0503020204020204" charset="-122"/>
                <a:ea typeface="微软雅黑" panose="020B0503020204020204" charset="-122"/>
              </a:rPr>
              <a:t>ntroduction</a:t>
            </a:r>
            <a:endParaRPr lang="zh-CN" altLang="en-US" sz="1200">
              <a:solidFill>
                <a:srgbClr val="404040">
                  <a:alpha val="70000"/>
                </a:srgbClr>
              </a:solidFill>
              <a:latin typeface="微软雅黑" panose="020B0503020204020204" charset="-122"/>
              <a:ea typeface="微软雅黑" panose="020B0503020204020204"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44"/>
            <a:ext cx="10515600" cy="1325631"/>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719"/>
            <a:ext cx="10515600" cy="4351561"/>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677"/>
            <a:ext cx="2743200" cy="365144"/>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charset="-122"/>
                <a:ea typeface="微软雅黑" panose="020B0503020204020204" charset="-122"/>
                <a:cs typeface="微软雅黑" panose="020B0503020204020204" charset="-122"/>
              </a:defRPr>
            </a:lvl1pPr>
          </a:lstStyle>
          <a:p>
            <a:fld id="{3F183864-91C6-4F88-8747-C87067078A47}" type="datetimeFigureOut">
              <a:rPr lang="zh-CN" altLang="en-US" smtClean="0"/>
            </a:fld>
            <a:endParaRPr lang="zh-CN" altLang="en-US"/>
          </a:p>
        </p:txBody>
      </p:sp>
      <p:sp>
        <p:nvSpPr>
          <p:cNvPr id="5" name="页脚占位符 4"/>
          <p:cNvSpPr>
            <a:spLocks noGrp="1"/>
          </p:cNvSpPr>
          <p:nvPr>
            <p:ph type="ftr" sz="quarter" idx="3"/>
          </p:nvPr>
        </p:nvSpPr>
        <p:spPr>
          <a:xfrm>
            <a:off x="4038600" y="6356677"/>
            <a:ext cx="4114800" cy="365144"/>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charset="-122"/>
                <a:ea typeface="微软雅黑" panose="020B0503020204020204" charset="-122"/>
                <a:cs typeface="微软雅黑" panose="020B0503020204020204" charset="-122"/>
              </a:defRPr>
            </a:lvl1pPr>
          </a:lstStyle>
          <a:p>
            <a:endParaRPr lang="zh-CN" altLang="en-US"/>
          </a:p>
        </p:txBody>
      </p:sp>
      <p:sp>
        <p:nvSpPr>
          <p:cNvPr id="6" name="灯片编号占位符 5"/>
          <p:cNvSpPr>
            <a:spLocks noGrp="1"/>
          </p:cNvSpPr>
          <p:nvPr>
            <p:ph type="sldNum" sz="quarter" idx="4"/>
          </p:nvPr>
        </p:nvSpPr>
        <p:spPr>
          <a:xfrm>
            <a:off x="8610600" y="6356677"/>
            <a:ext cx="2743200" cy="365144"/>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charset="-122"/>
                <a:ea typeface="微软雅黑" panose="020B0503020204020204" charset="-122"/>
                <a:cs typeface="微软雅黑" panose="020B0503020204020204" charset="-122"/>
              </a:defRPr>
            </a:lvl1pPr>
          </a:lstStyle>
          <a:p>
            <a:fld id="{A25E213F-F017-4622-801C-ACDDADD2CB9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charset="-122"/>
          <a:ea typeface="微软雅黑" panose="020B0503020204020204" charset="-122"/>
          <a:cs typeface="微软雅黑" panose="020B050302020402020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charset="-122"/>
          <a:ea typeface="微软雅黑" panose="020B0503020204020204" charset="-122"/>
          <a:cs typeface="微软雅黑" panose="020B050302020402020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微软雅黑" panose="020B050302020402020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微软雅黑" panose="020B050302020402020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charset="-122"/>
          <a:ea typeface="微软雅黑" panose="020B0503020204020204" charset="-122"/>
          <a:cs typeface="微软雅黑" panose="020B050302020402020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charset="-122"/>
          <a:ea typeface="微软雅黑" panose="020B0503020204020204" charset="-122"/>
          <a:cs typeface="微软雅黑" panose="020B0503020204020204" charset="-122"/>
        </a:defRPr>
      </a:lvl5pPr>
      <a:lvl6pPr marL="25152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4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image" Target="../media/image4.png"/><Relationship Id="rId1" Type="http://schemas.openxmlformats.org/officeDocument/2006/relationships/tags" Target="../tags/tag25.xml"/></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image" Target="../media/image5.jpeg"/><Relationship Id="rId2" Type="http://schemas.openxmlformats.org/officeDocument/2006/relationships/tags" Target="../tags/tag31.xml"/><Relationship Id="rId10" Type="http://schemas.openxmlformats.org/officeDocument/2006/relationships/notesSlide" Target="../notesSlides/notesSlide1.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0" Type="http://schemas.openxmlformats.org/officeDocument/2006/relationships/slideLayout" Target="../slideLayouts/slideLayout2.xml"/><Relationship Id="rId1" Type="http://schemas.openxmlformats.org/officeDocument/2006/relationships/tags" Target="../tags/tag37.xml"/></Relationships>
</file>

<file path=ppt/slides/_rels/slide4.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tags" Target="../tags/tag52.xml"/><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3" Type="http://schemas.openxmlformats.org/officeDocument/2006/relationships/notesSlide" Target="../notesSlides/notesSlide2.xml"/><Relationship Id="rId12" Type="http://schemas.openxmlformats.org/officeDocument/2006/relationships/slideLayout" Target="../slideLayouts/slideLayout3.xml"/><Relationship Id="rId11" Type="http://schemas.openxmlformats.org/officeDocument/2006/relationships/image" Target="../media/image6.png"/><Relationship Id="rId10" Type="http://schemas.openxmlformats.org/officeDocument/2006/relationships/tags" Target="../tags/tag54.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1" Type="http://schemas.openxmlformats.org/officeDocument/2006/relationships/slideLayout" Target="../slideLayouts/slideLayout3.xml"/><Relationship Id="rId30" Type="http://schemas.openxmlformats.org/officeDocument/2006/relationships/image" Target="../media/image20.svg"/><Relationship Id="rId3" Type="http://schemas.openxmlformats.org/officeDocument/2006/relationships/tags" Target="../tags/tag57.xml"/><Relationship Id="rId29" Type="http://schemas.openxmlformats.org/officeDocument/2006/relationships/image" Target="../media/image19.png"/><Relationship Id="rId28" Type="http://schemas.openxmlformats.org/officeDocument/2006/relationships/image" Target="../media/image18.svg"/><Relationship Id="rId27" Type="http://schemas.openxmlformats.org/officeDocument/2006/relationships/image" Target="../media/image17.png"/><Relationship Id="rId26" Type="http://schemas.openxmlformats.org/officeDocument/2006/relationships/image" Target="../media/image16.svg"/><Relationship Id="rId25" Type="http://schemas.openxmlformats.org/officeDocument/2006/relationships/image" Target="../media/image15.png"/><Relationship Id="rId24" Type="http://schemas.openxmlformats.org/officeDocument/2006/relationships/tags" Target="../tags/tag70.xml"/><Relationship Id="rId23" Type="http://schemas.openxmlformats.org/officeDocument/2006/relationships/tags" Target="../tags/tag69.xml"/><Relationship Id="rId22" Type="http://schemas.openxmlformats.org/officeDocument/2006/relationships/image" Target="../media/image14.svg"/><Relationship Id="rId21" Type="http://schemas.openxmlformats.org/officeDocument/2006/relationships/image" Target="../media/image13.png"/><Relationship Id="rId20" Type="http://schemas.openxmlformats.org/officeDocument/2006/relationships/image" Target="../media/image12.svg"/><Relationship Id="rId2" Type="http://schemas.openxmlformats.org/officeDocument/2006/relationships/tags" Target="../tags/tag56.xml"/><Relationship Id="rId19" Type="http://schemas.openxmlformats.org/officeDocument/2006/relationships/image" Target="../media/image11.png"/><Relationship Id="rId18" Type="http://schemas.openxmlformats.org/officeDocument/2006/relationships/image" Target="../media/image10.svg"/><Relationship Id="rId17" Type="http://schemas.openxmlformats.org/officeDocument/2006/relationships/image" Target="../media/image9.png"/><Relationship Id="rId16" Type="http://schemas.openxmlformats.org/officeDocument/2006/relationships/image" Target="../media/image8.svg"/><Relationship Id="rId15" Type="http://schemas.openxmlformats.org/officeDocument/2006/relationships/image" Target="../media/image7.png"/><Relationship Id="rId14" Type="http://schemas.openxmlformats.org/officeDocument/2006/relationships/tags" Target="../tags/tag68.xml"/><Relationship Id="rId13" Type="http://schemas.openxmlformats.org/officeDocument/2006/relationships/tags" Target="../tags/tag67.xml"/><Relationship Id="rId12" Type="http://schemas.openxmlformats.org/officeDocument/2006/relationships/tags" Target="../tags/tag66.xml"/><Relationship Id="rId11" Type="http://schemas.openxmlformats.org/officeDocument/2006/relationships/tags" Target="../tags/tag65.xml"/><Relationship Id="rId10" Type="http://schemas.openxmlformats.org/officeDocument/2006/relationships/tags" Target="../tags/tag64.xml"/><Relationship Id="rId1" Type="http://schemas.openxmlformats.org/officeDocument/2006/relationships/tags" Target="../tags/tag55.xml"/></Relationships>
</file>

<file path=ppt/slides/_rels/slide6.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tags" Target="../tags/tag78.xml"/><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4" Type="http://schemas.openxmlformats.org/officeDocument/2006/relationships/slideLayout" Target="../slideLayouts/slideLayout3.xml"/><Relationship Id="rId13" Type="http://schemas.openxmlformats.org/officeDocument/2006/relationships/image" Target="../media/image6.png"/><Relationship Id="rId12" Type="http://schemas.openxmlformats.org/officeDocument/2006/relationships/tags" Target="../tags/tag82.xml"/><Relationship Id="rId11" Type="http://schemas.openxmlformats.org/officeDocument/2006/relationships/tags" Target="../tags/tag81.xml"/><Relationship Id="rId10" Type="http://schemas.openxmlformats.org/officeDocument/2006/relationships/tags" Target="../tags/tag80.xml"/><Relationship Id="rId1" Type="http://schemas.openxmlformats.org/officeDocument/2006/relationships/tags" Target="../tags/tag71.xml"/></Relationships>
</file>

<file path=ppt/slides/_rels/slide7.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image" Target="../media/image4.png"/><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1" Type="http://schemas.openxmlformats.org/officeDocument/2006/relationships/slideLayout" Target="../slideLayouts/slideLayout1.xml"/><Relationship Id="rId10" Type="http://schemas.openxmlformats.org/officeDocument/2006/relationships/tags" Target="../tags/tag91.xml"/><Relationship Id="rId1" Type="http://schemas.openxmlformats.org/officeDocument/2006/relationships/tags" Target="../tags/tag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白框logoRGB深灰"/>
          <p:cNvPicPr>
            <a:picLocks noChangeAspect="1"/>
          </p:cNvPicPr>
          <p:nvPr>
            <p:custDataLst>
              <p:tags r:id="rId1"/>
            </p:custDataLst>
          </p:nvPr>
        </p:nvPicPr>
        <p:blipFill>
          <a:blip r:embed="rId2"/>
          <a:stretch>
            <a:fillRect/>
          </a:stretch>
        </p:blipFill>
        <p:spPr>
          <a:xfrm>
            <a:off x="695008" y="386715"/>
            <a:ext cx="1048385" cy="892175"/>
          </a:xfrm>
          <a:prstGeom prst="rect">
            <a:avLst/>
          </a:prstGeom>
        </p:spPr>
      </p:pic>
      <p:sp>
        <p:nvSpPr>
          <p:cNvPr id="6" name="文本框 5"/>
          <p:cNvSpPr txBox="1"/>
          <p:nvPr>
            <p:custDataLst>
              <p:tags r:id="rId3"/>
            </p:custDataLst>
          </p:nvPr>
        </p:nvSpPr>
        <p:spPr>
          <a:xfrm>
            <a:off x="571500" y="1464310"/>
            <a:ext cx="7908290" cy="1014730"/>
          </a:xfrm>
          <a:prstGeom prst="rect">
            <a:avLst/>
          </a:prstGeom>
          <a:noFill/>
        </p:spPr>
        <p:txBody>
          <a:bodyPr wrap="square" rtlCol="0">
            <a:spAutoFit/>
          </a:bodyPr>
          <a:p>
            <a:r>
              <a:rPr lang="zh-CN" altLang="en-US" sz="6000">
                <a:solidFill>
                  <a:srgbClr val="404040"/>
                </a:solidFill>
                <a:latin typeface="微软雅黑" panose="020B0503020204020204" charset="-122"/>
                <a:ea typeface="微软雅黑" panose="020B0503020204020204" charset="-122"/>
                <a:cs typeface="微软雅黑" panose="020B0503020204020204" charset="-122"/>
              </a:rPr>
              <a:t>一键闪测仪</a:t>
            </a:r>
            <a:r>
              <a:rPr lang="zh-CN" altLang="en-US" sz="3200">
                <a:solidFill>
                  <a:srgbClr val="404040"/>
                </a:solidFill>
                <a:latin typeface="微软雅黑" panose="020B0503020204020204" charset="-122"/>
                <a:ea typeface="微软雅黑" panose="020B0503020204020204" charset="-122"/>
                <a:cs typeface="微软雅黑" panose="020B0503020204020204" charset="-122"/>
              </a:rPr>
              <a:t>丨</a:t>
            </a:r>
            <a:r>
              <a:rPr lang="en-US" altLang="zh-CN" sz="2800">
                <a:solidFill>
                  <a:srgbClr val="404040"/>
                </a:solidFill>
                <a:latin typeface="微软雅黑" panose="020B0503020204020204" charset="-122"/>
                <a:ea typeface="微软雅黑" panose="020B0503020204020204" charset="-122"/>
                <a:cs typeface="微软雅黑" panose="020B0503020204020204" charset="-122"/>
              </a:rPr>
              <a:t>BSY-V200 </a:t>
            </a:r>
            <a:r>
              <a:rPr lang="zh-CN" altLang="en-US" sz="2800">
                <a:solidFill>
                  <a:srgbClr val="404040"/>
                </a:solidFill>
                <a:latin typeface="微软雅黑" panose="020B0503020204020204" charset="-122"/>
                <a:ea typeface="微软雅黑" panose="020B0503020204020204" charset="-122"/>
                <a:cs typeface="微软雅黑" panose="020B0503020204020204" charset="-122"/>
              </a:rPr>
              <a:t>落地款</a:t>
            </a:r>
            <a:endParaRPr lang="zh-CN" altLang="en-US" sz="2800">
              <a:solidFill>
                <a:srgbClr val="404040"/>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custDataLst>
              <p:tags r:id="rId4"/>
            </p:custDataLst>
          </p:nvPr>
        </p:nvSpPr>
        <p:spPr>
          <a:xfrm>
            <a:off x="571500" y="2520950"/>
            <a:ext cx="4064000" cy="460375"/>
          </a:xfrm>
          <a:prstGeom prst="rect">
            <a:avLst/>
          </a:prstGeom>
          <a:noFill/>
        </p:spPr>
        <p:txBody>
          <a:bodyPr wrap="square" rtlCol="0">
            <a:spAutoFit/>
          </a:bodyPr>
          <a:p>
            <a:pPr algn="dist"/>
            <a:r>
              <a:rPr lang="zh-CN" altLang="en-US" sz="2400">
                <a:solidFill>
                  <a:srgbClr val="FCA530"/>
                </a:solidFill>
                <a:latin typeface="微软雅黑" panose="020B0503020204020204" charset="-122"/>
                <a:ea typeface="微软雅黑" panose="020B0503020204020204" charset="-122"/>
                <a:cs typeface="微软雅黑" panose="020B0503020204020204" charset="-122"/>
              </a:rPr>
              <a:t>精准测量</a:t>
            </a:r>
            <a:r>
              <a:rPr lang="en-US" altLang="zh-CN" sz="2400">
                <a:solidFill>
                  <a:srgbClr val="FCA530"/>
                </a:solidFill>
                <a:latin typeface="微软雅黑" panose="020B0503020204020204" charset="-122"/>
                <a:ea typeface="微软雅黑" panose="020B0503020204020204" charset="-122"/>
                <a:cs typeface="微软雅黑" panose="020B0503020204020204" charset="-122"/>
              </a:rPr>
              <a:t>/</a:t>
            </a:r>
            <a:r>
              <a:rPr lang="zh-CN" altLang="en-US" sz="2400">
                <a:solidFill>
                  <a:srgbClr val="FCA530"/>
                </a:solidFill>
                <a:latin typeface="微软雅黑" panose="020B0503020204020204" charset="-122"/>
                <a:ea typeface="微软雅黑" panose="020B0503020204020204" charset="-122"/>
                <a:cs typeface="微软雅黑" panose="020B0503020204020204" charset="-122"/>
              </a:rPr>
              <a:t>把控品质</a:t>
            </a:r>
            <a:endParaRPr lang="zh-CN" altLang="en-US" sz="2400">
              <a:solidFill>
                <a:srgbClr val="FCA530"/>
              </a:solidFill>
              <a:latin typeface="微软雅黑" panose="020B0503020204020204" charset="-122"/>
              <a:ea typeface="微软雅黑" panose="020B0503020204020204" charset="-122"/>
              <a:cs typeface="微软雅黑" panose="020B0503020204020204" charset="-122"/>
            </a:endParaRPr>
          </a:p>
        </p:txBody>
      </p:sp>
      <p:sp>
        <p:nvSpPr>
          <p:cNvPr id="8" name="圆角矩形 7"/>
          <p:cNvSpPr/>
          <p:nvPr>
            <p:custDataLst>
              <p:tags r:id="rId5"/>
            </p:custDataLst>
          </p:nvPr>
        </p:nvSpPr>
        <p:spPr>
          <a:xfrm>
            <a:off x="695325" y="3480435"/>
            <a:ext cx="2235200" cy="520700"/>
          </a:xfrm>
          <a:prstGeom prst="roundRect">
            <a:avLst>
              <a:gd name="adj" fmla="val 0"/>
            </a:avLst>
          </a:prstGeom>
          <a:gradFill>
            <a:gsLst>
              <a:gs pos="50000">
                <a:srgbClr val="FCA32F"/>
              </a:gs>
              <a:gs pos="0">
                <a:srgbClr val="FBA833"/>
              </a:gs>
              <a:gs pos="100000">
                <a:srgbClr val="FF7603"/>
              </a:gs>
            </a:gsLst>
            <a:lin ang="7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p>
            <a:pPr algn="ctr"/>
            <a:r>
              <a:rPr lang="zh-CN" altLang="en-US" sz="2000">
                <a:latin typeface="微软雅黑" panose="020B0503020204020204" charset="-122"/>
                <a:ea typeface="微软雅黑" panose="020B0503020204020204" charset="-122"/>
                <a:cs typeface="微软雅黑" panose="020B0503020204020204" charset="-122"/>
              </a:rPr>
              <a:t>高精度</a:t>
            </a:r>
            <a:endParaRPr lang="zh-CN" altLang="en-US" sz="2000">
              <a:latin typeface="微软雅黑" panose="020B0503020204020204" charset="-122"/>
              <a:ea typeface="微软雅黑" panose="020B0503020204020204" charset="-122"/>
              <a:cs typeface="微软雅黑" panose="020B0503020204020204" charset="-122"/>
            </a:endParaRPr>
          </a:p>
        </p:txBody>
      </p:sp>
      <p:sp>
        <p:nvSpPr>
          <p:cNvPr id="9" name="圆角矩形 8"/>
          <p:cNvSpPr/>
          <p:nvPr>
            <p:custDataLst>
              <p:tags r:id="rId6"/>
            </p:custDataLst>
          </p:nvPr>
        </p:nvSpPr>
        <p:spPr>
          <a:xfrm>
            <a:off x="695325" y="4960620"/>
            <a:ext cx="2235200" cy="520700"/>
          </a:xfrm>
          <a:prstGeom prst="roundRect">
            <a:avLst>
              <a:gd name="adj" fmla="val 0"/>
            </a:avLst>
          </a:prstGeom>
          <a:gradFill>
            <a:gsLst>
              <a:gs pos="50000">
                <a:srgbClr val="FCA32F"/>
              </a:gs>
              <a:gs pos="0">
                <a:srgbClr val="FBA833"/>
              </a:gs>
              <a:gs pos="100000">
                <a:srgbClr val="FF7603"/>
              </a:gs>
            </a:gsLst>
            <a:lin ang="6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p>
            <a:pPr algn="ctr"/>
            <a:r>
              <a:rPr lang="zh-CN" altLang="en-US" sz="2000">
                <a:latin typeface="微软雅黑" panose="020B0503020204020204" charset="-122"/>
                <a:ea typeface="微软雅黑" panose="020B0503020204020204" charset="-122"/>
                <a:cs typeface="微软雅黑" panose="020B0503020204020204" charset="-122"/>
              </a:rPr>
              <a:t>设定便捷</a:t>
            </a:r>
            <a:endParaRPr lang="zh-CN" altLang="en-US" sz="2000">
              <a:latin typeface="微软雅黑" panose="020B0503020204020204" charset="-122"/>
              <a:ea typeface="微软雅黑" panose="020B0503020204020204" charset="-122"/>
              <a:cs typeface="微软雅黑" panose="020B0503020204020204" charset="-122"/>
            </a:endParaRPr>
          </a:p>
        </p:txBody>
      </p:sp>
      <p:sp>
        <p:nvSpPr>
          <p:cNvPr id="10" name="圆角矩形 9"/>
          <p:cNvSpPr/>
          <p:nvPr>
            <p:custDataLst>
              <p:tags r:id="rId7"/>
            </p:custDataLst>
          </p:nvPr>
        </p:nvSpPr>
        <p:spPr>
          <a:xfrm>
            <a:off x="695325" y="4191635"/>
            <a:ext cx="2235200" cy="520700"/>
          </a:xfrm>
          <a:prstGeom prst="roundRect">
            <a:avLst>
              <a:gd name="adj" fmla="val 0"/>
            </a:avLst>
          </a:prstGeom>
          <a:gradFill>
            <a:gsLst>
              <a:gs pos="50000">
                <a:srgbClr val="FCA32F"/>
              </a:gs>
              <a:gs pos="0">
                <a:srgbClr val="FBA833"/>
              </a:gs>
              <a:gs pos="100000">
                <a:srgbClr val="FF7603"/>
              </a:gs>
            </a:gsLst>
            <a:lin ang="822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p>
            <a:pPr algn="ctr"/>
            <a:r>
              <a:rPr lang="zh-CN" altLang="en-US" sz="2000">
                <a:latin typeface="微软雅黑" panose="020B0503020204020204" charset="-122"/>
                <a:ea typeface="微软雅黑" panose="020B0503020204020204" charset="-122"/>
                <a:cs typeface="微软雅黑" panose="020B0503020204020204" charset="-122"/>
              </a:rPr>
              <a:t>测量快</a:t>
            </a:r>
            <a:endParaRPr lang="zh-CN" altLang="en-US"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6183196" y="2220533"/>
            <a:ext cx="5124241" cy="1916617"/>
          </a:xfrm>
          <a:prstGeom prst="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4" name="矩形 13"/>
          <p:cNvSpPr/>
          <p:nvPr/>
        </p:nvSpPr>
        <p:spPr>
          <a:xfrm>
            <a:off x="6183196" y="4216726"/>
            <a:ext cx="5124241" cy="1551748"/>
          </a:xfrm>
          <a:prstGeom prst="rect">
            <a:avLst/>
          </a:prstGeom>
          <a:solidFill>
            <a:schemeClr val="bg1"/>
          </a:solidFill>
          <a:ln>
            <a:gradFill>
              <a:gsLst>
                <a:gs pos="0">
                  <a:srgbClr val="FAA10F"/>
                </a:gs>
                <a:gs pos="99000">
                  <a:srgbClr val="F6861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4" name="文本框 3"/>
          <p:cNvSpPr txBox="1"/>
          <p:nvPr/>
        </p:nvSpPr>
        <p:spPr>
          <a:xfrm>
            <a:off x="6331344" y="4494398"/>
            <a:ext cx="4827097" cy="1208044"/>
          </a:xfrm>
          <a:prstGeom prst="rect">
            <a:avLst/>
          </a:prstGeom>
          <a:noFill/>
        </p:spPr>
        <p:txBody>
          <a:bodyPr wrap="square">
            <a:no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just"/>
            <a:r>
              <a:rPr lang="en-US" altLang="zh-CN" sz="1335" b="0" dirty="0">
                <a:latin typeface="微软雅黑" panose="020B0503020204020204" charset="-122"/>
                <a:ea typeface="微软雅黑" panose="020B0503020204020204" charset="-122"/>
                <a:cs typeface="微软雅黑" panose="020B0503020204020204" charset="-122"/>
              </a:rPr>
              <a:t>作为一家以研发技术成果推动销售的研发型公司，我司现有厦门、无锡双厂区直销，服务网络现已覆盖全国30个省区，售后服务分布已实现华南、华东、华北、西南等大区覆盖。致力于为广大生产制造商提供更优质的视觉检测方案。</a:t>
            </a:r>
            <a:endParaRPr lang="en-US" altLang="zh-CN" sz="1335" b="0" dirty="0">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6331556" y="2432349"/>
            <a:ext cx="4826675" cy="1532255"/>
          </a:xfrm>
          <a:prstGeom prst="rect">
            <a:avLst/>
          </a:prstGeom>
          <a:noFill/>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just"/>
            <a:r>
              <a:rPr lang="en-US" altLang="zh-CN" sz="1335" b="0" dirty="0">
                <a:solidFill>
                  <a:schemeClr val="bg1"/>
                </a:solidFill>
                <a:latin typeface="微软雅黑" panose="020B0503020204020204" charset="-122"/>
                <a:ea typeface="微软雅黑" panose="020B0503020204020204" charset="-122"/>
                <a:cs typeface="微软雅黑" panose="020B0503020204020204" charset="-122"/>
              </a:rPr>
              <a:t>厦门博视源机器视觉技术有限公司是一家专业从事机器视觉系统研发、集成和服务的高新技术企业，致力于为客户提供最具竞争力的产品及服务，是深耕于需求方案、研发设计、系统集成及安装调试等“一站式”整体解决方案的智能制造商。公司聚集了行业里软件和自动化设计人才，取得了多项专利，产品服务于医疗器械、3C电子、光电显示等领域知名客户，同时也重点布局半导体和新能源等新领域。</a:t>
            </a:r>
            <a:endParaRPr lang="en-US" altLang="zh-CN" sz="1335" b="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2" name="文本框 21"/>
          <p:cNvSpPr txBox="1"/>
          <p:nvPr/>
        </p:nvSpPr>
        <p:spPr>
          <a:xfrm>
            <a:off x="557578" y="1699016"/>
            <a:ext cx="5015881" cy="460375"/>
          </a:xfrm>
          <a:prstGeom prst="rect">
            <a:avLst/>
          </a:prstGeom>
          <a:noFill/>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r>
              <a:rPr lang="zh-CN" altLang="en-US" b="0" dirty="0">
                <a:solidFill>
                  <a:srgbClr val="F6861E"/>
                </a:solidFill>
                <a:latin typeface="微软雅黑" panose="020B0503020204020204" charset="-122"/>
                <a:ea typeface="微软雅黑" panose="020B0503020204020204" charset="-122"/>
                <a:cs typeface="微软雅黑" panose="020B0503020204020204" charset="-122"/>
              </a:rPr>
              <a:t>厦门博视源机器视觉技术有限公司</a:t>
            </a:r>
            <a:endParaRPr lang="zh-CN" altLang="en-US" b="0" dirty="0">
              <a:solidFill>
                <a:srgbClr val="F6861E"/>
              </a:solidFill>
              <a:latin typeface="微软雅黑" panose="020B0503020204020204" charset="-122"/>
              <a:ea typeface="微软雅黑" panose="020B0503020204020204" charset="-122"/>
              <a:cs typeface="微软雅黑" panose="020B0503020204020204" charset="-122"/>
            </a:endParaRPr>
          </a:p>
        </p:txBody>
      </p:sp>
      <p:grpSp>
        <p:nvGrpSpPr>
          <p:cNvPr id="43" name="组合 42"/>
          <p:cNvGrpSpPr/>
          <p:nvPr/>
        </p:nvGrpSpPr>
        <p:grpSpPr>
          <a:xfrm>
            <a:off x="10951001" y="1993294"/>
            <a:ext cx="356479" cy="95192"/>
            <a:chOff x="4628264" y="1762760"/>
            <a:chExt cx="356522" cy="95204"/>
          </a:xfrm>
        </p:grpSpPr>
        <p:sp>
          <p:nvSpPr>
            <p:cNvPr id="39" name="椭圆 38"/>
            <p:cNvSpPr/>
            <p:nvPr/>
          </p:nvSpPr>
          <p:spPr>
            <a:xfrm>
              <a:off x="4758923" y="1762760"/>
              <a:ext cx="95205" cy="95204"/>
            </a:xfrm>
            <a:prstGeom prst="ellipse">
              <a:avLst/>
            </a:prstGeom>
            <a:solidFill>
              <a:srgbClr val="F6861E"/>
            </a:solid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微软雅黑" panose="020B0503020204020204" charset="-122"/>
              </a:endParaRPr>
            </a:p>
          </p:txBody>
        </p:sp>
        <p:sp>
          <p:nvSpPr>
            <p:cNvPr id="40" name="椭圆 39"/>
            <p:cNvSpPr/>
            <p:nvPr/>
          </p:nvSpPr>
          <p:spPr>
            <a:xfrm>
              <a:off x="4889581" y="1762760"/>
              <a:ext cx="95205" cy="95204"/>
            </a:xfrm>
            <a:prstGeom prst="ellipse">
              <a:avLst/>
            </a:prstGeom>
            <a:no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41" name="椭圆 40"/>
            <p:cNvSpPr/>
            <p:nvPr/>
          </p:nvSpPr>
          <p:spPr>
            <a:xfrm>
              <a:off x="4628264" y="1762760"/>
              <a:ext cx="95205" cy="95204"/>
            </a:xfrm>
            <a:prstGeom prst="ellipse">
              <a:avLst/>
            </a:prstGeom>
            <a:no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grpSp>
      <p:pic>
        <p:nvPicPr>
          <p:cNvPr id="44" name="图片 43"/>
          <p:cNvPicPr>
            <a:picLocks noChangeAspect="1"/>
          </p:cNvPicPr>
          <p:nvPr/>
        </p:nvPicPr>
        <p:blipFill rotWithShape="1">
          <a:blip r:embed="rId1">
            <a:clrChange>
              <a:clrFrom>
                <a:srgbClr val="FFFFFF"/>
              </a:clrFrom>
              <a:clrTo>
                <a:srgbClr val="FFFFFF">
                  <a:alpha val="0"/>
                </a:srgbClr>
              </a:clrTo>
            </a:clrChange>
          </a:blip>
          <a:srcRect t="3624" r="48511"/>
          <a:stretch>
            <a:fillRect/>
          </a:stretch>
        </p:blipFill>
        <p:spPr>
          <a:xfrm flipV="1">
            <a:off x="9671879" y="600"/>
            <a:ext cx="2519369" cy="1510180"/>
          </a:xfrm>
          <a:prstGeom prst="rect">
            <a:avLst/>
          </a:prstGeom>
        </p:spPr>
      </p:pic>
      <p:pic>
        <p:nvPicPr>
          <p:cNvPr id="2" name="图片 1" descr="航拍公司高清外景"/>
          <p:cNvPicPr>
            <a:picLocks noChangeAspect="1"/>
          </p:cNvPicPr>
          <p:nvPr>
            <p:custDataLst>
              <p:tags r:id="rId2"/>
            </p:custDataLst>
          </p:nvPr>
        </p:nvPicPr>
        <p:blipFill>
          <a:blip r:embed="rId3"/>
          <a:stretch>
            <a:fillRect/>
          </a:stretch>
        </p:blipFill>
        <p:spPr>
          <a:xfrm>
            <a:off x="653452" y="2220920"/>
            <a:ext cx="5321278" cy="3547942"/>
          </a:xfrm>
          <a:prstGeom prst="rect">
            <a:avLst/>
          </a:prstGeom>
        </p:spPr>
      </p:pic>
      <p:sp>
        <p:nvSpPr>
          <p:cNvPr id="68" name="箭头: 五边形 35"/>
          <p:cNvSpPr/>
          <p:nvPr>
            <p:custDataLst>
              <p:tags r:id="rId4"/>
            </p:custDataLst>
          </p:nvPr>
        </p:nvSpPr>
        <p:spPr>
          <a:xfrm>
            <a:off x="266573" y="305609"/>
            <a:ext cx="6539693" cy="474075"/>
          </a:xfrm>
          <a:prstGeom prst="homePlate">
            <a:avLst/>
          </a:prstGeom>
          <a:gradFill>
            <a:gsLst>
              <a:gs pos="0">
                <a:srgbClr val="F6861E">
                  <a:alpha val="20000"/>
                </a:srgbClr>
              </a:gs>
              <a:gs pos="98000">
                <a:srgbClr val="FAA10F"/>
              </a:gs>
            </a:gsLst>
            <a:lin ang="14100000" scaled="0"/>
          </a:gradFill>
          <a:ln w="12700">
            <a:noFill/>
          </a:ln>
          <a:effectLst/>
        </p:spPr>
        <p:txBody>
          <a:bodyPr vert="horz" wrap="square" lIns="68571" tIns="34285" rIns="68571" bIns="34285" numCol="1" anchor="t" anchorCtr="0" compatLnSpc="1"/>
          <a:lstStyle/>
          <a:p>
            <a:pPr defTabSz="685800"/>
            <a:endParaRPr lang="zh-CN" altLang="en-US" sz="1400" dirty="0">
              <a:solidFill>
                <a:prstClr val="black"/>
              </a:solidFill>
              <a:latin typeface="微软雅黑" panose="020B0503020204020204" charset="-122"/>
              <a:ea typeface="微软雅黑" panose="020B0503020204020204" charset="-122"/>
              <a:cs typeface="微软雅黑" panose="020B0503020204020204" charset="-122"/>
            </a:endParaRPr>
          </a:p>
        </p:txBody>
      </p:sp>
      <p:sp>
        <p:nvSpPr>
          <p:cNvPr id="69" name="箭头: 五边形 9"/>
          <p:cNvSpPr/>
          <p:nvPr>
            <p:custDataLst>
              <p:tags r:id="rId5"/>
            </p:custDataLst>
          </p:nvPr>
        </p:nvSpPr>
        <p:spPr>
          <a:xfrm>
            <a:off x="752" y="305609"/>
            <a:ext cx="6578634" cy="472382"/>
          </a:xfrm>
          <a:prstGeom prst="homePlate">
            <a:avLst/>
          </a:prstGeom>
          <a:gradFill>
            <a:gsLst>
              <a:gs pos="0">
                <a:srgbClr val="F6861E"/>
              </a:gs>
              <a:gs pos="98000">
                <a:srgbClr val="FAA10F"/>
              </a:gs>
            </a:gsLst>
            <a:lin ang="14100000" scaled="0"/>
          </a:gradFill>
          <a:ln w="12700">
            <a:noFill/>
          </a:ln>
          <a:effectLst/>
        </p:spPr>
        <p:txBody>
          <a:bodyPr vert="horz" wrap="square" lIns="68571" tIns="34285" rIns="68571" bIns="34285" numCol="1" anchor="t" anchorCtr="0" compatLnSpc="1"/>
          <a:lstStyle/>
          <a:p>
            <a:pPr defTabSz="685800"/>
            <a:endParaRPr lang="zh-CN" altLang="en-US" sz="1400" dirty="0">
              <a:solidFill>
                <a:prstClr val="black"/>
              </a:solidFill>
              <a:latin typeface="微软雅黑" panose="020B0503020204020204" charset="-122"/>
              <a:ea typeface="微软雅黑" panose="020B0503020204020204" charset="-122"/>
              <a:cs typeface="微软雅黑" panose="020B0503020204020204" charset="-122"/>
            </a:endParaRPr>
          </a:p>
        </p:txBody>
      </p:sp>
      <p:grpSp>
        <p:nvGrpSpPr>
          <p:cNvPr id="70" name="组合 69"/>
          <p:cNvGrpSpPr/>
          <p:nvPr/>
        </p:nvGrpSpPr>
        <p:grpSpPr>
          <a:xfrm>
            <a:off x="312402" y="265821"/>
            <a:ext cx="3665499" cy="501650"/>
            <a:chOff x="4205137" y="337227"/>
            <a:chExt cx="3665952" cy="501711"/>
          </a:xfrm>
        </p:grpSpPr>
        <p:sp>
          <p:nvSpPr>
            <p:cNvPr id="71" name="文本框 70"/>
            <p:cNvSpPr txBox="1"/>
            <p:nvPr>
              <p:custDataLst>
                <p:tags r:id="rId6"/>
              </p:custDataLst>
            </p:nvPr>
          </p:nvSpPr>
          <p:spPr>
            <a:xfrm>
              <a:off x="4681696" y="337227"/>
              <a:ext cx="3189393" cy="501711"/>
            </a:xfrm>
            <a:prstGeom prst="rect">
              <a:avLst/>
            </a:prstGeom>
            <a:noFill/>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l"/>
              <a:r>
                <a:rPr lang="zh-CN" altLang="en-US" sz="2665" dirty="0">
                  <a:solidFill>
                    <a:schemeClr val="bg1"/>
                  </a:solidFill>
                  <a:latin typeface="微软雅黑" panose="020B0503020204020204" charset="-122"/>
                  <a:ea typeface="微软雅黑" panose="020B0503020204020204" charset="-122"/>
                  <a:cs typeface="微软雅黑" panose="020B0503020204020204" charset="-122"/>
                </a:rPr>
                <a:t>公司简介</a:t>
              </a:r>
              <a:endParaRPr lang="en-US" altLang="zh-CN" sz="2665"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72" name="等腰三角形 71"/>
            <p:cNvSpPr/>
            <p:nvPr>
              <p:custDataLst>
                <p:tags r:id="rId7"/>
              </p:custDataLst>
            </p:nvPr>
          </p:nvSpPr>
          <p:spPr>
            <a:xfrm rot="16200000" flipV="1">
              <a:off x="4186899" y="514760"/>
              <a:ext cx="264437" cy="2279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微软雅黑" panose="020B0503020204020204" charset="-122"/>
              </a:endParaRPr>
            </a:p>
          </p:txBody>
        </p:sp>
      </p:grpSp>
      <p:sp>
        <p:nvSpPr>
          <p:cNvPr id="75" name="等腰三角形 74"/>
          <p:cNvSpPr/>
          <p:nvPr>
            <p:custDataLst>
              <p:tags r:id="rId8"/>
            </p:custDataLst>
          </p:nvPr>
        </p:nvSpPr>
        <p:spPr>
          <a:xfrm rot="16200000" flipV="1">
            <a:off x="511732" y="433173"/>
            <a:ext cx="264405" cy="22793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cs typeface="微软雅黑" panose="020B050302020402020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 name="组合 14"/>
          <p:cNvGrpSpPr/>
          <p:nvPr/>
        </p:nvGrpSpPr>
        <p:grpSpPr>
          <a:xfrm>
            <a:off x="883294" y="2722509"/>
            <a:ext cx="1802543" cy="1476192"/>
            <a:chOff x="1990" y="4287"/>
            <a:chExt cx="2839" cy="2325"/>
          </a:xfrm>
        </p:grpSpPr>
        <p:sp>
          <p:nvSpPr>
            <p:cNvPr id="4" name="文本框 3"/>
            <p:cNvSpPr txBox="1"/>
            <p:nvPr>
              <p:custDataLst>
                <p:tags r:id="rId1"/>
              </p:custDataLst>
            </p:nvPr>
          </p:nvSpPr>
          <p:spPr>
            <a:xfrm>
              <a:off x="1990" y="4287"/>
              <a:ext cx="2688" cy="1598"/>
            </a:xfrm>
            <a:prstGeom prst="rect">
              <a:avLst/>
            </a:prstGeom>
            <a:noFill/>
          </p:spPr>
          <p:txBody>
            <a:bodyPr wrap="none" rtlCol="0">
              <a:spAutoFit/>
            </a:bodyPr>
            <a:p>
              <a:r>
                <a:rPr lang="zh-CN" altLang="en-US" sz="6000" dirty="0">
                  <a:ln>
                    <a:noFill/>
                  </a:ln>
                  <a:latin typeface="微软雅黑" panose="020B0503020204020204" charset="-122"/>
                  <a:ea typeface="微软雅黑" panose="020B0503020204020204" charset="-122"/>
                </a:rPr>
                <a:t>目录</a:t>
              </a:r>
              <a:endParaRPr lang="zh-CN" altLang="en-US" sz="6000" dirty="0">
                <a:ln>
                  <a:noFill/>
                </a:ln>
                <a:solidFill>
                  <a:srgbClr val="FF0000"/>
                </a:solidFill>
                <a:latin typeface="微软雅黑" panose="020B0503020204020204" charset="-122"/>
                <a:ea typeface="微软雅黑" panose="020B0503020204020204" charset="-122"/>
              </a:endParaRPr>
            </a:p>
          </p:txBody>
        </p:sp>
        <p:grpSp>
          <p:nvGrpSpPr>
            <p:cNvPr id="7" name="组合 6"/>
            <p:cNvGrpSpPr/>
            <p:nvPr/>
          </p:nvGrpSpPr>
          <p:grpSpPr>
            <a:xfrm>
              <a:off x="2120" y="5817"/>
              <a:ext cx="2709" cy="795"/>
              <a:chOff x="4680" y="4699"/>
              <a:chExt cx="2709" cy="795"/>
            </a:xfrm>
          </p:grpSpPr>
          <p:sp>
            <p:nvSpPr>
              <p:cNvPr id="2" name="箭头: 右 1"/>
              <p:cNvSpPr/>
              <p:nvPr>
                <p:custDataLst>
                  <p:tags r:id="rId2"/>
                </p:custDataLst>
              </p:nvPr>
            </p:nvSpPr>
            <p:spPr>
              <a:xfrm flipV="1">
                <a:off x="4850" y="5215"/>
                <a:ext cx="1342" cy="279"/>
              </a:xfrm>
              <a:prstGeom prst="rightArrow">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custDataLst>
                  <p:tags r:id="rId3"/>
                </p:custDataLst>
              </p:nvPr>
            </p:nvSpPr>
            <p:spPr>
              <a:xfrm>
                <a:off x="4680" y="4699"/>
                <a:ext cx="2709" cy="628"/>
              </a:xfrm>
              <a:prstGeom prst="rect">
                <a:avLst/>
              </a:prstGeom>
              <a:noFill/>
            </p:spPr>
            <p:txBody>
              <a:bodyPr wrap="square" rtlCol="0">
                <a:spAutoFit/>
              </a:bodyPr>
              <a:p>
                <a:r>
                  <a:rPr lang="en-US" altLang="zh-CN" sz="2000" dirty="0">
                    <a:latin typeface="微软雅黑" panose="020B0503020204020204" charset="-122"/>
                    <a:ea typeface="微软雅黑" panose="020B0503020204020204" charset="-122"/>
                  </a:rPr>
                  <a:t>CONTENTS</a:t>
                </a:r>
                <a:endParaRPr lang="en-US" altLang="zh-CN" sz="2000" dirty="0">
                  <a:latin typeface="微软雅黑" panose="020B0503020204020204" charset="-122"/>
                  <a:ea typeface="微软雅黑" panose="020B0503020204020204" charset="-122"/>
                </a:endParaRPr>
              </a:p>
            </p:txBody>
          </p:sp>
        </p:grpSp>
      </p:grpSp>
      <p:sp>
        <p:nvSpPr>
          <p:cNvPr id="64" name="椭圆 63"/>
          <p:cNvSpPr/>
          <p:nvPr>
            <p:custDataLst>
              <p:tags r:id="rId4"/>
            </p:custDataLst>
          </p:nvPr>
        </p:nvSpPr>
        <p:spPr>
          <a:xfrm>
            <a:off x="3326049" y="1333335"/>
            <a:ext cx="464763" cy="464763"/>
          </a:xfrm>
          <a:prstGeom prst="ellipse">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865">
                <a:latin typeface="微软雅黑" panose="020B0503020204020204" charset="-122"/>
                <a:ea typeface="微软雅黑" panose="020B0503020204020204" charset="-122"/>
              </a:rPr>
              <a:t>1</a:t>
            </a:r>
            <a:endParaRPr lang="en-US" altLang="zh-CN" sz="1865">
              <a:latin typeface="微软雅黑" panose="020B0503020204020204" charset="-122"/>
              <a:ea typeface="微软雅黑" panose="020B0503020204020204" charset="-122"/>
            </a:endParaRPr>
          </a:p>
        </p:txBody>
      </p:sp>
      <p:sp>
        <p:nvSpPr>
          <p:cNvPr id="497" name="文本占位符 374"/>
          <p:cNvSpPr>
            <a:spLocks noGrp="1"/>
          </p:cNvSpPr>
          <p:nvPr>
            <p:custDataLst>
              <p:tags r:id="rId5"/>
            </p:custDataLst>
          </p:nvPr>
        </p:nvSpPr>
        <p:spPr>
          <a:xfrm>
            <a:off x="3790609" y="1333034"/>
            <a:ext cx="1867376" cy="505227"/>
          </a:xfrm>
          <a:prstGeom prst="rect">
            <a:avLst/>
          </a:prstGeom>
          <a:noFill/>
          <a:effectLst/>
        </p:spPr>
        <p:txBody>
          <a:bodyPr vert="horz" lIns="135449" tIns="50793" rIns="101587" bIns="50793" rtlCol="0" anchor="t" anchorCtr="0">
            <a:noAutofit/>
          </a:bodyPr>
          <a:lstStyle>
            <a:lvl1pPr marL="0" indent="0" algn="l" eaLnBrk="1" fontAlgn="auto" latinLnBrk="0" hangingPunct="1">
              <a:lnSpc>
                <a:spcPct val="100000"/>
              </a:lnSpc>
              <a:spcAft>
                <a:spcPts val="0"/>
              </a:spcAft>
              <a:buNone/>
              <a:defRPr sz="2400" b="1" u="none" strike="noStrike" kern="1200" cap="none" spc="200" normalizeH="0" baseline="0">
                <a:solidFill>
                  <a:srgbClr val="A01D24"/>
                </a:solidFill>
                <a:uFillTx/>
                <a:latin typeface="+mj-ea"/>
                <a:ea typeface="+mj-ea"/>
                <a:cs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z="2665">
                <a:solidFill>
                  <a:schemeClr val="tx1">
                    <a:lumMod val="75000"/>
                    <a:lumOff val="25000"/>
                  </a:schemeClr>
                </a:solidFill>
                <a:latin typeface="微软雅黑" panose="020B0503020204020204" charset="-122"/>
                <a:ea typeface="微软雅黑" panose="020B0503020204020204" charset="-122"/>
                <a:sym typeface="+mn-ea"/>
              </a:rPr>
              <a:t>设备简介</a:t>
            </a:r>
            <a:endParaRPr lang="zh-CN" altLang="en-US" sz="2665">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3" name="椭圆 2"/>
          <p:cNvSpPr/>
          <p:nvPr>
            <p:custDataLst>
              <p:tags r:id="rId6"/>
            </p:custDataLst>
          </p:nvPr>
        </p:nvSpPr>
        <p:spPr>
          <a:xfrm>
            <a:off x="3326049" y="2094395"/>
            <a:ext cx="464763" cy="464763"/>
          </a:xfrm>
          <a:prstGeom prst="ellipse">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865">
                <a:latin typeface="微软雅黑" panose="020B0503020204020204" charset="-122"/>
                <a:ea typeface="微软雅黑" panose="020B0503020204020204" charset="-122"/>
              </a:rPr>
              <a:t>2</a:t>
            </a:r>
            <a:endParaRPr lang="en-US" altLang="zh-CN" sz="1865">
              <a:latin typeface="微软雅黑" panose="020B0503020204020204" charset="-122"/>
              <a:ea typeface="微软雅黑" panose="020B0503020204020204" charset="-122"/>
            </a:endParaRPr>
          </a:p>
        </p:txBody>
      </p:sp>
      <p:sp>
        <p:nvSpPr>
          <p:cNvPr id="6" name="文本占位符 374"/>
          <p:cNvSpPr>
            <a:spLocks noGrp="1"/>
          </p:cNvSpPr>
          <p:nvPr>
            <p:custDataLst>
              <p:tags r:id="rId7"/>
            </p:custDataLst>
          </p:nvPr>
        </p:nvSpPr>
        <p:spPr>
          <a:xfrm>
            <a:off x="3790609" y="2094093"/>
            <a:ext cx="1867376" cy="505227"/>
          </a:xfrm>
          <a:prstGeom prst="rect">
            <a:avLst/>
          </a:prstGeom>
          <a:noFill/>
          <a:effectLst/>
        </p:spPr>
        <p:txBody>
          <a:bodyPr vert="horz" lIns="135449" tIns="50793" rIns="101587" bIns="50793" rtlCol="0" anchor="t" anchorCtr="0">
            <a:noAutofit/>
          </a:bodyPr>
          <a:lstStyle>
            <a:lvl1pPr marL="0" indent="0" algn="l" eaLnBrk="1" fontAlgn="auto" latinLnBrk="0" hangingPunct="1">
              <a:lnSpc>
                <a:spcPct val="100000"/>
              </a:lnSpc>
              <a:spcAft>
                <a:spcPts val="0"/>
              </a:spcAft>
              <a:buNone/>
              <a:defRPr sz="2400" b="1" u="none" strike="noStrike" kern="1200" cap="none" spc="200" normalizeH="0" baseline="0">
                <a:solidFill>
                  <a:srgbClr val="A01D24"/>
                </a:solidFill>
                <a:uFillTx/>
                <a:latin typeface="+mj-ea"/>
                <a:ea typeface="+mj-ea"/>
                <a:cs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sz="2665">
                <a:solidFill>
                  <a:schemeClr val="tx1">
                    <a:lumMod val="75000"/>
                    <a:lumOff val="25000"/>
                  </a:schemeClr>
                </a:solidFill>
                <a:latin typeface="微软雅黑" panose="020B0503020204020204" charset="-122"/>
                <a:ea typeface="微软雅黑" panose="020B0503020204020204" charset="-122"/>
                <a:sym typeface="+mn-ea"/>
              </a:rPr>
              <a:t>优势介绍</a:t>
            </a:r>
            <a:endParaRPr lang="zh-CN" sz="2665">
              <a:solidFill>
                <a:schemeClr val="bg1">
                  <a:lumMod val="50000"/>
                </a:schemeClr>
              </a:solidFill>
              <a:latin typeface="微软雅黑" panose="020B0503020204020204" charset="-122"/>
              <a:ea typeface="微软雅黑" panose="020B0503020204020204" charset="-122"/>
              <a:sym typeface="+mn-ea"/>
            </a:endParaRPr>
          </a:p>
        </p:txBody>
      </p:sp>
      <p:sp>
        <p:nvSpPr>
          <p:cNvPr id="8" name="椭圆 7"/>
          <p:cNvSpPr/>
          <p:nvPr>
            <p:custDataLst>
              <p:tags r:id="rId8"/>
            </p:custDataLst>
          </p:nvPr>
        </p:nvSpPr>
        <p:spPr>
          <a:xfrm>
            <a:off x="3326049" y="2855454"/>
            <a:ext cx="464763" cy="464763"/>
          </a:xfrm>
          <a:prstGeom prst="ellipse">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865">
                <a:latin typeface="微软雅黑" panose="020B0503020204020204" charset="-122"/>
                <a:ea typeface="微软雅黑" panose="020B0503020204020204" charset="-122"/>
              </a:rPr>
              <a:t>3</a:t>
            </a:r>
            <a:endParaRPr lang="en-US" altLang="zh-CN" sz="1865">
              <a:latin typeface="微软雅黑" panose="020B0503020204020204" charset="-122"/>
              <a:ea typeface="微软雅黑" panose="020B0503020204020204" charset="-122"/>
            </a:endParaRPr>
          </a:p>
        </p:txBody>
      </p:sp>
      <p:sp>
        <p:nvSpPr>
          <p:cNvPr id="9" name="文本占位符 374"/>
          <p:cNvSpPr>
            <a:spLocks noGrp="1"/>
          </p:cNvSpPr>
          <p:nvPr>
            <p:custDataLst>
              <p:tags r:id="rId9"/>
            </p:custDataLst>
          </p:nvPr>
        </p:nvSpPr>
        <p:spPr>
          <a:xfrm>
            <a:off x="3790609" y="2855153"/>
            <a:ext cx="1867376" cy="505227"/>
          </a:xfrm>
          <a:prstGeom prst="rect">
            <a:avLst/>
          </a:prstGeom>
          <a:noFill/>
          <a:effectLst/>
        </p:spPr>
        <p:txBody>
          <a:bodyPr vert="horz" lIns="135449" tIns="50793" rIns="101587" bIns="50793" rtlCol="0" anchor="t" anchorCtr="0">
            <a:noAutofit/>
          </a:bodyPr>
          <a:lstStyle>
            <a:lvl1pPr marL="0" indent="0" algn="l" eaLnBrk="1" fontAlgn="auto" latinLnBrk="0" hangingPunct="1">
              <a:lnSpc>
                <a:spcPct val="100000"/>
              </a:lnSpc>
              <a:spcAft>
                <a:spcPts val="0"/>
              </a:spcAft>
              <a:buNone/>
              <a:defRPr sz="2400" b="1" u="none" strike="noStrike" kern="1200" cap="none" spc="200" normalizeH="0" baseline="0">
                <a:solidFill>
                  <a:srgbClr val="A01D24"/>
                </a:solidFill>
                <a:uFillTx/>
                <a:latin typeface="+mj-ea"/>
                <a:ea typeface="+mj-ea"/>
                <a:cs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sz="2665">
                <a:solidFill>
                  <a:schemeClr val="tx1">
                    <a:lumMod val="75000"/>
                    <a:lumOff val="25000"/>
                  </a:schemeClr>
                </a:solidFill>
                <a:latin typeface="微软雅黑" panose="020B0503020204020204" charset="-122"/>
                <a:ea typeface="微软雅黑" panose="020B0503020204020204" charset="-122"/>
                <a:sym typeface="+mn-ea"/>
              </a:rPr>
              <a:t>参数详情</a:t>
            </a:r>
            <a:endParaRPr lang="zh-CN" sz="2665">
              <a:solidFill>
                <a:schemeClr val="bg1">
                  <a:lumMod val="50000"/>
                </a:schemeClr>
              </a:solidFill>
              <a:latin typeface="微软雅黑" panose="020B0503020204020204" charset="-122"/>
              <a:ea typeface="微软雅黑" panose="020B0503020204020204" charset="-122"/>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5411131" y="1753230"/>
            <a:ext cx="5896305" cy="4492705"/>
          </a:xfrm>
          <a:prstGeom prst="rect">
            <a:avLst/>
          </a:prstGeom>
          <a:noFill/>
          <a:ln>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8" name="文本框 7"/>
          <p:cNvSpPr txBox="1"/>
          <p:nvPr/>
        </p:nvSpPr>
        <p:spPr>
          <a:xfrm>
            <a:off x="5601608" y="2019897"/>
            <a:ext cx="5556834" cy="1765082"/>
          </a:xfrm>
          <a:prstGeom prst="rect">
            <a:avLst/>
          </a:prstGeom>
          <a:noFill/>
        </p:spPr>
        <p:txBody>
          <a:bodyPr wrap="square">
            <a:no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just"/>
            <a:r>
              <a:rPr lang="zh-CN" altLang="en-US" sz="1335" b="0" dirty="0">
                <a:solidFill>
                  <a:schemeClr val="bg1"/>
                </a:solidFill>
                <a:latin typeface="微软雅黑" panose="020B0503020204020204" charset="-122"/>
                <a:ea typeface="微软雅黑" panose="020B0503020204020204" charset="-122"/>
                <a:cs typeface="微软雅黑" panose="020B0503020204020204" charset="-122"/>
              </a:rPr>
              <a:t>设备简介</a:t>
            </a:r>
            <a:endParaRPr lang="zh-CN" altLang="en-US" sz="1335" b="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2" name="文本框 21"/>
          <p:cNvSpPr txBox="1"/>
          <p:nvPr/>
        </p:nvSpPr>
        <p:spPr>
          <a:xfrm>
            <a:off x="529854" y="1013335"/>
            <a:ext cx="1810796" cy="460375"/>
          </a:xfrm>
          <a:prstGeom prst="rect">
            <a:avLst/>
          </a:prstGeom>
          <a:noFill/>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r>
              <a:rPr lang="en-US" altLang="zh-CN" dirty="0">
                <a:solidFill>
                  <a:srgbClr val="F6861E"/>
                </a:solidFill>
                <a:latin typeface="微软雅黑" panose="020B0503020204020204" charset="-122"/>
                <a:ea typeface="微软雅黑" panose="020B0503020204020204" charset="-122"/>
                <a:cs typeface="微软雅黑" panose="020B0503020204020204" charset="-122"/>
              </a:rPr>
              <a:t>BSY-V200</a:t>
            </a:r>
            <a:endParaRPr lang="en-US" altLang="zh-CN" dirty="0">
              <a:solidFill>
                <a:srgbClr val="F6861E"/>
              </a:solidFill>
              <a:latin typeface="微软雅黑" panose="020B0503020204020204" charset="-122"/>
              <a:ea typeface="微软雅黑" panose="020B0503020204020204" charset="-122"/>
              <a:cs typeface="微软雅黑" panose="020B0503020204020204" charset="-122"/>
            </a:endParaRPr>
          </a:p>
        </p:txBody>
      </p:sp>
      <p:grpSp>
        <p:nvGrpSpPr>
          <p:cNvPr id="43" name="组合 42"/>
          <p:cNvGrpSpPr/>
          <p:nvPr/>
        </p:nvGrpSpPr>
        <p:grpSpPr>
          <a:xfrm>
            <a:off x="10951001" y="1483663"/>
            <a:ext cx="356479" cy="95192"/>
            <a:chOff x="4628264" y="1762760"/>
            <a:chExt cx="356522" cy="95204"/>
          </a:xfrm>
        </p:grpSpPr>
        <p:sp>
          <p:nvSpPr>
            <p:cNvPr id="39" name="椭圆 38"/>
            <p:cNvSpPr/>
            <p:nvPr/>
          </p:nvSpPr>
          <p:spPr>
            <a:xfrm>
              <a:off x="4758923" y="1762760"/>
              <a:ext cx="95205" cy="95204"/>
            </a:xfrm>
            <a:prstGeom prst="ellipse">
              <a:avLst/>
            </a:prstGeom>
            <a:solidFill>
              <a:srgbClr val="F6861E"/>
            </a:solid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微软雅黑" panose="020B0503020204020204" charset="-122"/>
              </a:endParaRPr>
            </a:p>
          </p:txBody>
        </p:sp>
        <p:sp>
          <p:nvSpPr>
            <p:cNvPr id="40" name="椭圆 39"/>
            <p:cNvSpPr/>
            <p:nvPr/>
          </p:nvSpPr>
          <p:spPr>
            <a:xfrm>
              <a:off x="4889581" y="1762760"/>
              <a:ext cx="95205" cy="95204"/>
            </a:xfrm>
            <a:prstGeom prst="ellipse">
              <a:avLst/>
            </a:prstGeom>
            <a:no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41" name="椭圆 40"/>
            <p:cNvSpPr/>
            <p:nvPr/>
          </p:nvSpPr>
          <p:spPr>
            <a:xfrm>
              <a:off x="4628264" y="1762760"/>
              <a:ext cx="95205" cy="95204"/>
            </a:xfrm>
            <a:prstGeom prst="ellipse">
              <a:avLst/>
            </a:prstGeom>
            <a:no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grpSp>
      <p:pic>
        <p:nvPicPr>
          <p:cNvPr id="44" name="图片 43"/>
          <p:cNvPicPr>
            <a:picLocks noChangeAspect="1"/>
          </p:cNvPicPr>
          <p:nvPr/>
        </p:nvPicPr>
        <p:blipFill rotWithShape="1">
          <a:blip r:embed="rId1">
            <a:clrChange>
              <a:clrFrom>
                <a:srgbClr val="FFFFFF"/>
              </a:clrFrom>
              <a:clrTo>
                <a:srgbClr val="FFFFFF">
                  <a:alpha val="0"/>
                </a:srgbClr>
              </a:clrTo>
            </a:clrChange>
          </a:blip>
          <a:srcRect t="3624" r="48511"/>
          <a:stretch>
            <a:fillRect/>
          </a:stretch>
        </p:blipFill>
        <p:spPr>
          <a:xfrm flipV="1">
            <a:off x="9671879" y="600"/>
            <a:ext cx="2519369" cy="1510180"/>
          </a:xfrm>
          <a:prstGeom prst="rect">
            <a:avLst/>
          </a:prstGeom>
        </p:spPr>
      </p:pic>
      <p:sp>
        <p:nvSpPr>
          <p:cNvPr id="11" name="矩形 10"/>
          <p:cNvSpPr/>
          <p:nvPr userDrawn="1">
            <p:custDataLst>
              <p:tags r:id="rId2"/>
            </p:custDataLst>
          </p:nvPr>
        </p:nvSpPr>
        <p:spPr>
          <a:xfrm>
            <a:off x="752" y="6484666"/>
            <a:ext cx="12189648" cy="5155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dist">
              <a:lnSpc>
                <a:spcPct val="160000"/>
              </a:lnSpc>
            </a:pPr>
            <a:r>
              <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rPr>
              <a:t>厦门博视源机器视觉技术有限公司</a:t>
            </a:r>
            <a:r>
              <a:rPr lang="en-US" altLang="zh-CN" sz="1065">
                <a:solidFill>
                  <a:srgbClr val="404040">
                    <a:alpha val="20000"/>
                  </a:srgbClr>
                </a:solidFill>
                <a:latin typeface="微软雅黑" panose="020B0503020204020204" charset="-122"/>
                <a:ea typeface="微软雅黑" panose="020B0503020204020204" charset="-122"/>
                <a:cs typeface="微软雅黑" panose="020B0503020204020204" charset="-122"/>
              </a:rPr>
              <a:t>     </a:t>
            </a:r>
            <a:r>
              <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rPr>
              <a:t>丨</a:t>
            </a:r>
            <a:r>
              <a:rPr lang="en-US" altLang="zh-CN" sz="1065">
                <a:solidFill>
                  <a:srgbClr val="404040">
                    <a:alpha val="20000"/>
                  </a:srgbClr>
                </a:solidFill>
                <a:latin typeface="微软雅黑" panose="020B0503020204020204" charset="-122"/>
                <a:ea typeface="微软雅黑" panose="020B0503020204020204" charset="-122"/>
                <a:cs typeface="微软雅黑" panose="020B0503020204020204" charset="-122"/>
              </a:rPr>
              <a:t>     </a:t>
            </a:r>
            <a:r>
              <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rPr>
              <a:t>销售热线：</a:t>
            </a:r>
            <a:r>
              <a:rPr lang="en-US" altLang="zh-CN" sz="1065">
                <a:solidFill>
                  <a:srgbClr val="404040">
                    <a:alpha val="20000"/>
                  </a:srgbClr>
                </a:solidFill>
                <a:latin typeface="微软雅黑" panose="020B0503020204020204" charset="-122"/>
                <a:ea typeface="微软雅黑" panose="020B0503020204020204" charset="-122"/>
                <a:cs typeface="微软雅黑" panose="020B0503020204020204" charset="-122"/>
              </a:rPr>
              <a:t>0086-592-6077810     </a:t>
            </a:r>
            <a:r>
              <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rPr>
              <a:t>丨</a:t>
            </a:r>
            <a:r>
              <a:rPr lang="en-US" altLang="zh-CN" sz="1065">
                <a:solidFill>
                  <a:srgbClr val="404040">
                    <a:alpha val="20000"/>
                  </a:srgbClr>
                </a:solidFill>
                <a:latin typeface="微软雅黑" panose="020B0503020204020204" charset="-122"/>
                <a:ea typeface="微软雅黑" panose="020B0503020204020204" charset="-122"/>
                <a:cs typeface="微软雅黑" panose="020B0503020204020204" charset="-122"/>
              </a:rPr>
              <a:t>     </a:t>
            </a:r>
            <a:r>
              <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rPr>
              <a:t>企业官网：</a:t>
            </a:r>
            <a:r>
              <a:rPr lang="en-US" altLang="zh-CN" sz="1065">
                <a:solidFill>
                  <a:srgbClr val="404040">
                    <a:alpha val="20000"/>
                  </a:srgbClr>
                </a:solidFill>
                <a:latin typeface="微软雅黑" panose="020B0503020204020204" charset="-122"/>
                <a:ea typeface="微软雅黑" panose="020B0503020204020204" charset="-122"/>
                <a:cs typeface="微软雅黑" panose="020B0503020204020204" charset="-122"/>
              </a:rPr>
              <a:t>www.xmbsy.net     </a:t>
            </a:r>
            <a:r>
              <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rPr>
              <a:t>丨</a:t>
            </a:r>
            <a:r>
              <a:rPr lang="en-US" altLang="zh-CN" sz="1065">
                <a:solidFill>
                  <a:srgbClr val="404040">
                    <a:alpha val="20000"/>
                  </a:srgbClr>
                </a:solidFill>
                <a:latin typeface="微软雅黑" panose="020B0503020204020204" charset="-122"/>
                <a:ea typeface="微软雅黑" panose="020B0503020204020204" charset="-122"/>
                <a:cs typeface="微软雅黑" panose="020B0503020204020204" charset="-122"/>
              </a:rPr>
              <a:t>     </a:t>
            </a:r>
            <a:r>
              <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rPr>
              <a:t>厦门工厂：福建省厦门市集美区杏林瑶山路</a:t>
            </a:r>
            <a:r>
              <a:rPr lang="en-US" altLang="zh-CN" sz="1065">
                <a:solidFill>
                  <a:srgbClr val="404040">
                    <a:alpha val="20000"/>
                  </a:srgbClr>
                </a:solidFill>
                <a:latin typeface="微软雅黑" panose="020B0503020204020204" charset="-122"/>
                <a:ea typeface="微软雅黑" panose="020B0503020204020204" charset="-122"/>
                <a:cs typeface="微软雅黑" panose="020B0503020204020204" charset="-122"/>
              </a:rPr>
              <a:t>13-17</a:t>
            </a:r>
            <a:r>
              <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rPr>
              <a:t>号</a:t>
            </a:r>
            <a:endParaRPr lang="zh-CN" altLang="en-US" sz="1065">
              <a:solidFill>
                <a:srgbClr val="404040">
                  <a:alpha val="20000"/>
                </a:srgbClr>
              </a:solidFill>
              <a:latin typeface="微软雅黑" panose="020B0503020204020204" charset="-122"/>
              <a:ea typeface="微软雅黑" panose="020B0503020204020204" charset="-122"/>
              <a:cs typeface="微软雅黑" panose="020B0503020204020204" charset="-122"/>
            </a:endParaRPr>
          </a:p>
        </p:txBody>
      </p:sp>
      <p:sp>
        <p:nvSpPr>
          <p:cNvPr id="68" name="箭头: 五边形 35"/>
          <p:cNvSpPr/>
          <p:nvPr>
            <p:custDataLst>
              <p:tags r:id="rId3"/>
            </p:custDataLst>
          </p:nvPr>
        </p:nvSpPr>
        <p:spPr>
          <a:xfrm>
            <a:off x="266573" y="305609"/>
            <a:ext cx="6539693" cy="474075"/>
          </a:xfrm>
          <a:prstGeom prst="homePlate">
            <a:avLst/>
          </a:prstGeom>
          <a:gradFill>
            <a:gsLst>
              <a:gs pos="0">
                <a:srgbClr val="F6861E">
                  <a:alpha val="20000"/>
                </a:srgbClr>
              </a:gs>
              <a:gs pos="98000">
                <a:srgbClr val="FAA10F"/>
              </a:gs>
            </a:gsLst>
            <a:lin ang="14100000" scaled="0"/>
          </a:gradFill>
          <a:ln w="12700">
            <a:noFill/>
          </a:ln>
          <a:effectLst/>
        </p:spPr>
        <p:txBody>
          <a:bodyPr vert="horz" wrap="square" lIns="68571" tIns="34285" rIns="68571" bIns="34285" numCol="1" anchor="t" anchorCtr="0" compatLnSpc="1"/>
          <a:lstStyle/>
          <a:p>
            <a:pPr defTabSz="685800"/>
            <a:endParaRPr lang="zh-CN" altLang="en-US" sz="1400" dirty="0">
              <a:solidFill>
                <a:prstClr val="black"/>
              </a:solidFill>
              <a:latin typeface="微软雅黑" panose="020B0503020204020204" charset="-122"/>
              <a:ea typeface="微软雅黑" panose="020B0503020204020204" charset="-122"/>
              <a:cs typeface="微软雅黑" panose="020B0503020204020204" charset="-122"/>
            </a:endParaRPr>
          </a:p>
        </p:txBody>
      </p:sp>
      <p:sp>
        <p:nvSpPr>
          <p:cNvPr id="69" name="箭头: 五边形 9"/>
          <p:cNvSpPr/>
          <p:nvPr>
            <p:custDataLst>
              <p:tags r:id="rId4"/>
            </p:custDataLst>
          </p:nvPr>
        </p:nvSpPr>
        <p:spPr>
          <a:xfrm>
            <a:off x="752" y="305609"/>
            <a:ext cx="6578634" cy="472382"/>
          </a:xfrm>
          <a:prstGeom prst="homePlate">
            <a:avLst/>
          </a:prstGeom>
          <a:gradFill>
            <a:gsLst>
              <a:gs pos="0">
                <a:srgbClr val="F6861E"/>
              </a:gs>
              <a:gs pos="98000">
                <a:srgbClr val="FAA10F"/>
              </a:gs>
            </a:gsLst>
            <a:lin ang="14100000" scaled="0"/>
          </a:gradFill>
          <a:ln w="12700">
            <a:noFill/>
          </a:ln>
          <a:effectLst/>
        </p:spPr>
        <p:txBody>
          <a:bodyPr vert="horz" wrap="square" lIns="68571" tIns="34285" rIns="68571" bIns="34285" numCol="1" anchor="t" anchorCtr="0" compatLnSpc="1"/>
          <a:lstStyle/>
          <a:p>
            <a:pPr defTabSz="685800"/>
            <a:endParaRPr lang="zh-CN" altLang="en-US" sz="1400" dirty="0">
              <a:solidFill>
                <a:prstClr val="black"/>
              </a:solidFill>
              <a:latin typeface="微软雅黑" panose="020B0503020204020204" charset="-122"/>
              <a:ea typeface="微软雅黑" panose="020B0503020204020204" charset="-122"/>
              <a:cs typeface="微软雅黑" panose="020B0503020204020204" charset="-122"/>
            </a:endParaRPr>
          </a:p>
        </p:txBody>
      </p:sp>
      <p:grpSp>
        <p:nvGrpSpPr>
          <p:cNvPr id="70" name="组合 69"/>
          <p:cNvGrpSpPr/>
          <p:nvPr/>
        </p:nvGrpSpPr>
        <p:grpSpPr>
          <a:xfrm>
            <a:off x="312402" y="265821"/>
            <a:ext cx="3665499" cy="501650"/>
            <a:chOff x="4205137" y="337227"/>
            <a:chExt cx="3665952" cy="501711"/>
          </a:xfrm>
        </p:grpSpPr>
        <p:sp>
          <p:nvSpPr>
            <p:cNvPr id="71" name="文本框 70"/>
            <p:cNvSpPr txBox="1"/>
            <p:nvPr>
              <p:custDataLst>
                <p:tags r:id="rId5"/>
              </p:custDataLst>
            </p:nvPr>
          </p:nvSpPr>
          <p:spPr>
            <a:xfrm>
              <a:off x="4681696" y="337227"/>
              <a:ext cx="3189393" cy="501711"/>
            </a:xfrm>
            <a:prstGeom prst="rect">
              <a:avLst/>
            </a:prstGeom>
            <a:noFill/>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l"/>
              <a:r>
                <a:rPr lang="zh-CN" altLang="en-US" sz="2665" dirty="0">
                  <a:solidFill>
                    <a:schemeClr val="bg1"/>
                  </a:solidFill>
                  <a:latin typeface="微软雅黑" panose="020B0503020204020204" charset="-122"/>
                  <a:ea typeface="微软雅黑" panose="020B0503020204020204" charset="-122"/>
                  <a:cs typeface="微软雅黑" panose="020B0503020204020204" charset="-122"/>
                </a:rPr>
                <a:t>设备简介</a:t>
              </a:r>
              <a:endParaRPr lang="en-US" altLang="zh-CN" sz="2665"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72" name="等腰三角形 71"/>
            <p:cNvSpPr/>
            <p:nvPr>
              <p:custDataLst>
                <p:tags r:id="rId6"/>
              </p:custDataLst>
            </p:nvPr>
          </p:nvSpPr>
          <p:spPr>
            <a:xfrm rot="16200000" flipV="1">
              <a:off x="4186899" y="514760"/>
              <a:ext cx="264437" cy="2279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微软雅黑" panose="020B0503020204020204" charset="-122"/>
              </a:endParaRPr>
            </a:p>
          </p:txBody>
        </p:sp>
      </p:grpSp>
      <p:sp>
        <p:nvSpPr>
          <p:cNvPr id="75" name="等腰三角形 74"/>
          <p:cNvSpPr/>
          <p:nvPr>
            <p:custDataLst>
              <p:tags r:id="rId7"/>
            </p:custDataLst>
          </p:nvPr>
        </p:nvSpPr>
        <p:spPr>
          <a:xfrm rot="16200000" flipV="1">
            <a:off x="511732" y="433173"/>
            <a:ext cx="264405" cy="22793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cs typeface="微软雅黑" panose="020B0503020204020204" charset="-122"/>
            </a:endParaRPr>
          </a:p>
        </p:txBody>
      </p:sp>
      <p:cxnSp>
        <p:nvCxnSpPr>
          <p:cNvPr id="7" name="直接连接符 6"/>
          <p:cNvCxnSpPr/>
          <p:nvPr/>
        </p:nvCxnSpPr>
        <p:spPr>
          <a:xfrm>
            <a:off x="5640550" y="2452306"/>
            <a:ext cx="5385828" cy="0"/>
          </a:xfrm>
          <a:prstGeom prst="line">
            <a:avLst/>
          </a:prstGeom>
          <a:ln>
            <a:solidFill>
              <a:srgbClr val="F6861E"/>
            </a:solidFill>
          </a:ln>
        </p:spPr>
        <p:style>
          <a:lnRef idx="2">
            <a:schemeClr val="accent1"/>
          </a:lnRef>
          <a:fillRef idx="0">
            <a:srgbClr val="FFFFFF"/>
          </a:fillRef>
          <a:effectRef idx="0">
            <a:srgbClr val="FFFFFF"/>
          </a:effectRef>
          <a:fontRef idx="minor">
            <a:schemeClr val="tx1"/>
          </a:fontRef>
        </p:style>
      </p:cxnSp>
      <p:sp>
        <p:nvSpPr>
          <p:cNvPr id="10" name="文本框 9"/>
          <p:cNvSpPr txBox="1"/>
          <p:nvPr>
            <p:custDataLst>
              <p:tags r:id="rId8"/>
            </p:custDataLst>
          </p:nvPr>
        </p:nvSpPr>
        <p:spPr>
          <a:xfrm>
            <a:off x="5601335" y="1849120"/>
            <a:ext cx="2206625" cy="546100"/>
          </a:xfrm>
          <a:prstGeom prst="rect">
            <a:avLst/>
          </a:prstGeom>
          <a:noFill/>
        </p:spPr>
        <p:txBody>
          <a:bodyPr wrap="square">
            <a:no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just"/>
            <a:r>
              <a:rPr lang="zh-CN" altLang="en-US" dirty="0">
                <a:latin typeface="微软雅黑" panose="020B0503020204020204" charset="-122"/>
                <a:ea typeface="微软雅黑" panose="020B0503020204020204" charset="-122"/>
                <a:cs typeface="微软雅黑" panose="020B0503020204020204" charset="-122"/>
              </a:rPr>
              <a:t>落地款介绍</a:t>
            </a:r>
            <a:endParaRPr lang="zh-CN" altLang="en-US" dirty="0">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custDataLst>
              <p:tags r:id="rId9"/>
            </p:custDataLst>
          </p:nvPr>
        </p:nvSpPr>
        <p:spPr>
          <a:xfrm>
            <a:off x="5601335" y="2462530"/>
            <a:ext cx="5480050" cy="1869440"/>
          </a:xfrm>
          <a:prstGeom prst="rect">
            <a:avLst/>
          </a:prstGeom>
          <a:noFill/>
        </p:spPr>
        <p:txBody>
          <a:bodyPr wrap="square">
            <a:no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just">
              <a:lnSpc>
                <a:spcPct val="200000"/>
              </a:lnSpc>
            </a:pPr>
            <a:r>
              <a:rPr lang="zh-CN" altLang="en-US" sz="1800" b="0" dirty="0">
                <a:latin typeface="微软雅黑" panose="020B0503020204020204" charset="-122"/>
                <a:ea typeface="微软雅黑" panose="020B0503020204020204" charset="-122"/>
                <a:cs typeface="微软雅黑" panose="020B0503020204020204" charset="-122"/>
              </a:rPr>
              <a:t>大视野一键测量仪可以让您的量测变得简单、更快速，极大视野，视野范围是传统影像设备的40倍，产品所有尺寸一键量测完，时间只需2秒。</a:t>
            </a:r>
            <a:endParaRPr lang="zh-CN" altLang="en-US" sz="1800" b="0" dirty="0">
              <a:latin typeface="微软雅黑" panose="020B0503020204020204" charset="-122"/>
              <a:ea typeface="微软雅黑" panose="020B0503020204020204" charset="-122"/>
              <a:cs typeface="微软雅黑" panose="020B0503020204020204" charset="-122"/>
            </a:endParaRPr>
          </a:p>
        </p:txBody>
      </p:sp>
      <p:pic>
        <p:nvPicPr>
          <p:cNvPr id="2" name="图片 1" descr="图片1"/>
          <p:cNvPicPr>
            <a:picLocks noChangeAspect="1"/>
          </p:cNvPicPr>
          <p:nvPr>
            <p:custDataLst>
              <p:tags r:id="rId10"/>
            </p:custDataLst>
          </p:nvPr>
        </p:nvPicPr>
        <p:blipFill>
          <a:blip r:embed="rId11"/>
          <a:srcRect l="-11609" r="-12827"/>
          <a:stretch>
            <a:fillRect/>
          </a:stretch>
        </p:blipFill>
        <p:spPr>
          <a:xfrm>
            <a:off x="529590" y="1578610"/>
            <a:ext cx="3794125" cy="4667250"/>
          </a:xfrm>
          <a:prstGeom prst="rect">
            <a:avLst/>
          </a:prstGeom>
          <a:solidFill>
            <a:srgbClr val="E6E6E6"/>
          </a:solidFill>
        </p:spPr>
      </p:pic>
      <p:sp>
        <p:nvSpPr>
          <p:cNvPr id="3" name="文本框 2"/>
          <p:cNvSpPr txBox="1"/>
          <p:nvPr/>
        </p:nvSpPr>
        <p:spPr>
          <a:xfrm>
            <a:off x="5640705" y="5625465"/>
            <a:ext cx="5666740" cy="607695"/>
          </a:xfrm>
          <a:prstGeom prst="rect">
            <a:avLst/>
          </a:prstGeom>
          <a:noFill/>
        </p:spPr>
        <p:txBody>
          <a:bodyPr wrap="square" rtlCol="0">
            <a:spAutoFit/>
          </a:bodyPr>
          <a:p>
            <a:pPr>
              <a:lnSpc>
                <a:spcPct val="140000"/>
              </a:lnSpc>
            </a:pPr>
            <a:r>
              <a:rPr lang="zh-CN" altLang="en-US" sz="1200">
                <a:latin typeface="微软雅黑" panose="020B0503020204020204" charset="-122"/>
                <a:ea typeface="微软雅黑" panose="020B0503020204020204" charset="-122"/>
                <a:cs typeface="微软雅黑" panose="020B0503020204020204" charset="-122"/>
              </a:rPr>
              <a:t>*可选配混料识别、条码识别等功能；可选配加装自动上下料装置，实现线上、线旁的全检或抽检。</a:t>
            </a:r>
            <a:endParaRPr lang="zh-CN" altLang="en-US" sz="12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箭头: 五边形 35"/>
          <p:cNvSpPr/>
          <p:nvPr>
            <p:custDataLst>
              <p:tags r:id="rId1"/>
            </p:custDataLst>
          </p:nvPr>
        </p:nvSpPr>
        <p:spPr>
          <a:xfrm>
            <a:off x="266573" y="305609"/>
            <a:ext cx="6539693" cy="474075"/>
          </a:xfrm>
          <a:prstGeom prst="homePlate">
            <a:avLst/>
          </a:prstGeom>
          <a:gradFill>
            <a:gsLst>
              <a:gs pos="0">
                <a:srgbClr val="F6861E">
                  <a:alpha val="20000"/>
                </a:srgbClr>
              </a:gs>
              <a:gs pos="98000">
                <a:srgbClr val="FAA10F"/>
              </a:gs>
            </a:gsLst>
            <a:lin ang="14100000" scaled="0"/>
          </a:gradFill>
          <a:ln w="12700">
            <a:noFill/>
          </a:ln>
          <a:effectLst/>
        </p:spPr>
        <p:txBody>
          <a:bodyPr vert="horz" wrap="square" lIns="68571" tIns="34285" rIns="68571" bIns="34285" numCol="1" anchor="t" anchorCtr="0" compatLnSpc="1"/>
          <a:lstStyle/>
          <a:p>
            <a:pPr defTabSz="685800"/>
            <a:endParaRPr lang="zh-CN" altLang="en-US" sz="1400" dirty="0">
              <a:solidFill>
                <a:prstClr val="black"/>
              </a:solidFill>
              <a:latin typeface="微软雅黑" panose="020B0503020204020204" charset="-122"/>
              <a:ea typeface="微软雅黑" panose="020B0503020204020204" charset="-122"/>
              <a:cs typeface="微软雅黑" panose="020B0503020204020204" charset="-122"/>
            </a:endParaRPr>
          </a:p>
        </p:txBody>
      </p:sp>
      <p:sp>
        <p:nvSpPr>
          <p:cNvPr id="10" name="箭头: 五边形 9"/>
          <p:cNvSpPr/>
          <p:nvPr>
            <p:custDataLst>
              <p:tags r:id="rId2"/>
            </p:custDataLst>
          </p:nvPr>
        </p:nvSpPr>
        <p:spPr>
          <a:xfrm>
            <a:off x="752" y="305609"/>
            <a:ext cx="6578634" cy="472382"/>
          </a:xfrm>
          <a:prstGeom prst="homePlate">
            <a:avLst/>
          </a:prstGeom>
          <a:gradFill>
            <a:gsLst>
              <a:gs pos="0">
                <a:srgbClr val="F6861E"/>
              </a:gs>
              <a:gs pos="98000">
                <a:srgbClr val="FAA10F"/>
              </a:gs>
            </a:gsLst>
            <a:lin ang="14100000" scaled="0"/>
          </a:gradFill>
          <a:ln w="12700">
            <a:noFill/>
          </a:ln>
          <a:effectLst/>
        </p:spPr>
        <p:txBody>
          <a:bodyPr vert="horz" wrap="square" lIns="68571" tIns="34285" rIns="68571" bIns="34285" numCol="1" anchor="t" anchorCtr="0" compatLnSpc="1"/>
          <a:lstStyle/>
          <a:p>
            <a:pPr defTabSz="685800"/>
            <a:endParaRPr lang="zh-CN" altLang="en-US" sz="1400" dirty="0">
              <a:solidFill>
                <a:prstClr val="black"/>
              </a:solidFill>
              <a:latin typeface="微软雅黑" panose="020B0503020204020204" charset="-122"/>
              <a:ea typeface="微软雅黑" panose="020B0503020204020204" charset="-122"/>
              <a:cs typeface="微软雅黑" panose="020B0503020204020204" charset="-122"/>
            </a:endParaRPr>
          </a:p>
        </p:txBody>
      </p:sp>
      <p:grpSp>
        <p:nvGrpSpPr>
          <p:cNvPr id="35" name="组合 34"/>
          <p:cNvGrpSpPr/>
          <p:nvPr/>
        </p:nvGrpSpPr>
        <p:grpSpPr>
          <a:xfrm>
            <a:off x="312402" y="265821"/>
            <a:ext cx="3665499" cy="501650"/>
            <a:chOff x="4205137" y="337227"/>
            <a:chExt cx="3665952" cy="501711"/>
          </a:xfrm>
        </p:grpSpPr>
        <p:sp>
          <p:nvSpPr>
            <p:cNvPr id="13" name="文本框 12"/>
            <p:cNvSpPr txBox="1"/>
            <p:nvPr>
              <p:custDataLst>
                <p:tags r:id="rId3"/>
              </p:custDataLst>
            </p:nvPr>
          </p:nvSpPr>
          <p:spPr>
            <a:xfrm>
              <a:off x="4681696" y="337227"/>
              <a:ext cx="3189393" cy="501711"/>
            </a:xfrm>
            <a:prstGeom prst="rect">
              <a:avLst/>
            </a:prstGeom>
            <a:noFill/>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l"/>
              <a:r>
                <a:rPr lang="zh-CN" altLang="en-US" sz="2665" dirty="0">
                  <a:solidFill>
                    <a:schemeClr val="bg1"/>
                  </a:solidFill>
                  <a:latin typeface="微软雅黑" panose="020B0503020204020204" charset="-122"/>
                  <a:ea typeface="微软雅黑" panose="020B0503020204020204" charset="-122"/>
                  <a:cs typeface="微软雅黑" panose="020B0503020204020204" charset="-122"/>
                </a:rPr>
                <a:t>优势介绍</a:t>
              </a:r>
              <a:endParaRPr lang="en-US" altLang="zh-CN" sz="2665" dirty="0">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29" name="组合 28"/>
            <p:cNvGrpSpPr/>
            <p:nvPr/>
          </p:nvGrpSpPr>
          <p:grpSpPr>
            <a:xfrm>
              <a:off x="4205137" y="457921"/>
              <a:ext cx="441417" cy="264443"/>
              <a:chOff x="286164" y="683142"/>
              <a:chExt cx="441417" cy="264443"/>
            </a:xfrm>
          </p:grpSpPr>
          <p:sp>
            <p:nvSpPr>
              <p:cNvPr id="21" name="等腰三角形 20"/>
              <p:cNvSpPr/>
              <p:nvPr>
                <p:custDataLst>
                  <p:tags r:id="rId4"/>
                </p:custDataLst>
              </p:nvPr>
            </p:nvSpPr>
            <p:spPr>
              <a:xfrm rot="16200000" flipV="1">
                <a:off x="267926" y="701385"/>
                <a:ext cx="264437" cy="2279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微软雅黑" panose="020B0503020204020204" charset="-122"/>
                </a:endParaRPr>
              </a:p>
            </p:txBody>
          </p:sp>
          <p:sp>
            <p:nvSpPr>
              <p:cNvPr id="28" name="等腰三角形 27"/>
              <p:cNvSpPr/>
              <p:nvPr>
                <p:custDataLst>
                  <p:tags r:id="rId5"/>
                </p:custDataLst>
              </p:nvPr>
            </p:nvSpPr>
            <p:spPr>
              <a:xfrm rot="16200000" flipV="1">
                <a:off x="481381" y="701379"/>
                <a:ext cx="264437" cy="2279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微软雅黑" panose="020B0503020204020204" charset="-122"/>
                </a:endParaRPr>
              </a:p>
            </p:txBody>
          </p:sp>
        </p:grpSp>
      </p:grpSp>
      <p:sp>
        <p:nvSpPr>
          <p:cNvPr id="25" name="五边形 24"/>
          <p:cNvSpPr/>
          <p:nvPr>
            <p:custDataLst>
              <p:tags r:id="rId6"/>
            </p:custDataLst>
          </p:nvPr>
        </p:nvSpPr>
        <p:spPr>
          <a:xfrm>
            <a:off x="8510369" y="3530272"/>
            <a:ext cx="613938" cy="584702"/>
          </a:xfrm>
          <a:prstGeom prst="pentagon">
            <a:avLst/>
          </a:prstGeom>
          <a:gradFill>
            <a:gsLst>
              <a:gs pos="15000">
                <a:srgbClr val="FAA10F">
                  <a:alpha val="53000"/>
                </a:srgbClr>
              </a:gs>
              <a:gs pos="90000">
                <a:srgbClr val="F6861E">
                  <a:alpha val="49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grpSp>
        <p:nvGrpSpPr>
          <p:cNvPr id="105" name="组合 104"/>
          <p:cNvGrpSpPr/>
          <p:nvPr/>
        </p:nvGrpSpPr>
        <p:grpSpPr>
          <a:xfrm>
            <a:off x="6937116" y="664702"/>
            <a:ext cx="356479" cy="95192"/>
            <a:chOff x="4628264" y="1762760"/>
            <a:chExt cx="356522" cy="95204"/>
          </a:xfrm>
        </p:grpSpPr>
        <p:sp>
          <p:nvSpPr>
            <p:cNvPr id="106" name="椭圆 105"/>
            <p:cNvSpPr/>
            <p:nvPr>
              <p:custDataLst>
                <p:tags r:id="rId7"/>
              </p:custDataLst>
            </p:nvPr>
          </p:nvSpPr>
          <p:spPr>
            <a:xfrm>
              <a:off x="4758923" y="1762760"/>
              <a:ext cx="95205" cy="95204"/>
            </a:xfrm>
            <a:prstGeom prst="ellipse">
              <a:avLst/>
            </a:prstGeom>
            <a:solidFill>
              <a:srgbClr val="F6861E"/>
            </a:solid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微软雅黑" panose="020B0503020204020204" charset="-122"/>
              </a:endParaRPr>
            </a:p>
          </p:txBody>
        </p:sp>
        <p:sp>
          <p:nvSpPr>
            <p:cNvPr id="107" name="椭圆 106"/>
            <p:cNvSpPr/>
            <p:nvPr>
              <p:custDataLst>
                <p:tags r:id="rId8"/>
              </p:custDataLst>
            </p:nvPr>
          </p:nvSpPr>
          <p:spPr>
            <a:xfrm>
              <a:off x="4889581" y="1762760"/>
              <a:ext cx="95205" cy="95204"/>
            </a:xfrm>
            <a:prstGeom prst="ellipse">
              <a:avLst/>
            </a:prstGeom>
            <a:no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微软雅黑" panose="020B0503020204020204" charset="-122"/>
              </a:endParaRPr>
            </a:p>
          </p:txBody>
        </p:sp>
        <p:sp>
          <p:nvSpPr>
            <p:cNvPr id="108" name="椭圆 107"/>
            <p:cNvSpPr/>
            <p:nvPr>
              <p:custDataLst>
                <p:tags r:id="rId9"/>
              </p:custDataLst>
            </p:nvPr>
          </p:nvSpPr>
          <p:spPr>
            <a:xfrm>
              <a:off x="4628264" y="1762760"/>
              <a:ext cx="95205" cy="95204"/>
            </a:xfrm>
            <a:prstGeom prst="ellipse">
              <a:avLst/>
            </a:prstGeom>
            <a:no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微软雅黑" panose="020B0503020204020204" charset="-122"/>
              </a:endParaRPr>
            </a:p>
          </p:txBody>
        </p:sp>
      </p:grpSp>
      <p:sp>
        <p:nvSpPr>
          <p:cNvPr id="51" name="五边形 50"/>
          <p:cNvSpPr/>
          <p:nvPr>
            <p:custDataLst>
              <p:tags r:id="rId10"/>
            </p:custDataLst>
          </p:nvPr>
        </p:nvSpPr>
        <p:spPr>
          <a:xfrm>
            <a:off x="1313815" y="4853940"/>
            <a:ext cx="663575" cy="721360"/>
          </a:xfrm>
          <a:prstGeom prst="pentagon">
            <a:avLst/>
          </a:prstGeom>
          <a:gradFill>
            <a:gsLst>
              <a:gs pos="15000">
                <a:srgbClr val="FAA10F">
                  <a:alpha val="28000"/>
                </a:srgbClr>
              </a:gs>
              <a:gs pos="90000">
                <a:srgbClr val="F6861E">
                  <a:alpha val="29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grpSp>
        <p:nvGrpSpPr>
          <p:cNvPr id="24" name="组合 23"/>
          <p:cNvGrpSpPr/>
          <p:nvPr/>
        </p:nvGrpSpPr>
        <p:grpSpPr>
          <a:xfrm>
            <a:off x="1065530" y="1209675"/>
            <a:ext cx="4656455" cy="2564130"/>
            <a:chOff x="820" y="1905"/>
            <a:chExt cx="7333" cy="4038"/>
          </a:xfrm>
        </p:grpSpPr>
        <p:sp>
          <p:nvSpPr>
            <p:cNvPr id="2" name="圆角矩形 1"/>
            <p:cNvSpPr/>
            <p:nvPr>
              <p:custDataLst>
                <p:tags r:id="rId11"/>
              </p:custDataLst>
            </p:nvPr>
          </p:nvSpPr>
          <p:spPr>
            <a:xfrm>
              <a:off x="820" y="2709"/>
              <a:ext cx="7333" cy="3235"/>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custDataLst>
                <p:tags r:id="rId12"/>
              </p:custDataLst>
            </p:nvPr>
          </p:nvSpPr>
          <p:spPr>
            <a:xfrm>
              <a:off x="821" y="1905"/>
              <a:ext cx="7332" cy="804"/>
            </a:xfrm>
            <a:prstGeom prst="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latin typeface="微软雅黑" panose="020B0503020204020204" charset="-122"/>
                  <a:ea typeface="微软雅黑" panose="020B0503020204020204" charset="-122"/>
                </a:rPr>
                <a:t>快速测量</a:t>
              </a:r>
              <a:endParaRPr lang="zh-CN" altLang="en-US" b="1">
                <a:latin typeface="微软雅黑" panose="020B0503020204020204" charset="-122"/>
                <a:ea typeface="微软雅黑" panose="020B0503020204020204" charset="-122"/>
              </a:endParaRPr>
            </a:p>
          </p:txBody>
        </p:sp>
        <p:sp>
          <p:nvSpPr>
            <p:cNvPr id="4" name="文本框 3"/>
            <p:cNvSpPr txBox="1"/>
            <p:nvPr/>
          </p:nvSpPr>
          <p:spPr>
            <a:xfrm>
              <a:off x="911" y="2867"/>
              <a:ext cx="5243" cy="531"/>
            </a:xfrm>
            <a:prstGeom prst="rect">
              <a:avLst/>
            </a:prstGeom>
            <a:noFill/>
          </p:spPr>
          <p:txBody>
            <a:bodyPr wrap="square" rtlCol="0">
              <a:spAutoFit/>
            </a:bodyPr>
            <a:p>
              <a:r>
                <a:rPr lang="zh-CN" altLang="en-US" sz="1600">
                  <a:solidFill>
                    <a:srgbClr val="F6861E"/>
                  </a:solidFill>
                  <a:latin typeface="微软雅黑" panose="020B0503020204020204" charset="-122"/>
                  <a:ea typeface="微软雅黑" panose="020B0503020204020204" charset="-122"/>
                  <a:cs typeface="微软雅黑" panose="020B0503020204020204" charset="-122"/>
                </a:rPr>
                <a:t>2秒内完成30-50个尺寸的检测</a:t>
              </a:r>
              <a:endParaRPr lang="zh-CN" altLang="en-US" sz="1600">
                <a:solidFill>
                  <a:srgbClr val="F6861E"/>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911" y="3379"/>
              <a:ext cx="6963" cy="1073"/>
            </a:xfrm>
            <a:prstGeom prst="rect">
              <a:avLst/>
            </a:prstGeom>
            <a:noFill/>
          </p:spPr>
          <p:txBody>
            <a:bodyPr wrap="square" rtlCol="0">
              <a:spAutoFit/>
            </a:bodyPr>
            <a:p>
              <a:pPr marL="285750" indent="-285750">
                <a:lnSpc>
                  <a:spcPct val="160000"/>
                </a:lnSpc>
                <a:buFont typeface="Wingdings" panose="05000000000000000000" charset="0"/>
                <a:buChar char="l"/>
              </a:pPr>
              <a:r>
                <a:rPr lang="zh-CN" altLang="en-US" sz="1200">
                  <a:solidFill>
                    <a:schemeClr val="tx1"/>
                  </a:solidFill>
                  <a:latin typeface="微软雅黑" panose="020B0503020204020204" charset="-122"/>
                  <a:ea typeface="微软雅黑" panose="020B0503020204020204" charset="-122"/>
                  <a:cs typeface="微软雅黑" panose="020B0503020204020204" charset="-122"/>
                </a:rPr>
                <a:t>自动识别位置及方向</a:t>
              </a:r>
              <a:endParaRPr lang="zh-CN" altLang="en-US" sz="120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nSpc>
                  <a:spcPct val="160000"/>
                </a:lnSpc>
                <a:buFont typeface="Wingdings" panose="05000000000000000000" charset="0"/>
                <a:buChar char="l"/>
              </a:pPr>
              <a:r>
                <a:rPr lang="zh-CN" altLang="en-US" sz="1200">
                  <a:solidFill>
                    <a:schemeClr val="tx1"/>
                  </a:solidFill>
                  <a:latin typeface="微软雅黑" panose="020B0503020204020204" charset="-122"/>
                  <a:ea typeface="微软雅黑" panose="020B0503020204020204" charset="-122"/>
                  <a:cs typeface="微软雅黑" panose="020B0503020204020204" charset="-122"/>
                </a:rPr>
                <a:t>大视野测量，测量范围达211mm*141mm</a:t>
              </a:r>
              <a:endParaRPr lang="zh-CN" altLang="en-US" sz="12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6" name="椭圆 5"/>
            <p:cNvSpPr/>
            <p:nvPr/>
          </p:nvSpPr>
          <p:spPr>
            <a:xfrm>
              <a:off x="2344" y="4496"/>
              <a:ext cx="1361" cy="1361"/>
            </a:xfrm>
            <a:prstGeom prst="ellipse">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b="1">
                  <a:latin typeface="微软雅黑" panose="020B0503020204020204" charset="-122"/>
                  <a:ea typeface="微软雅黑" panose="020B0503020204020204" charset="-122"/>
                </a:rPr>
                <a:t>放置后</a:t>
              </a:r>
              <a:endParaRPr lang="zh-CN" altLang="en-US" sz="1000" b="1">
                <a:latin typeface="微软雅黑" panose="020B0503020204020204" charset="-122"/>
                <a:ea typeface="微软雅黑" panose="020B0503020204020204" charset="-122"/>
              </a:endParaRPr>
            </a:p>
          </p:txBody>
        </p:sp>
        <p:sp>
          <p:nvSpPr>
            <p:cNvPr id="7" name="椭圆 6"/>
            <p:cNvSpPr/>
            <p:nvPr/>
          </p:nvSpPr>
          <p:spPr>
            <a:xfrm>
              <a:off x="5143" y="4496"/>
              <a:ext cx="1361" cy="1361"/>
            </a:xfrm>
            <a:prstGeom prst="ellipse">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b="1">
                  <a:latin typeface="微软雅黑" panose="020B0503020204020204" charset="-122"/>
                  <a:ea typeface="微软雅黑" panose="020B0503020204020204" charset="-122"/>
                </a:rPr>
                <a:t>仅按一键即可测量</a:t>
              </a:r>
              <a:endParaRPr lang="zh-CN" altLang="en-US" sz="1000" b="1">
                <a:latin typeface="微软雅黑" panose="020B0503020204020204" charset="-122"/>
                <a:ea typeface="微软雅黑" panose="020B0503020204020204" charset="-122"/>
              </a:endParaRPr>
            </a:p>
          </p:txBody>
        </p:sp>
        <p:grpSp>
          <p:nvGrpSpPr>
            <p:cNvPr id="17" name="组合 16"/>
            <p:cNvGrpSpPr/>
            <p:nvPr/>
          </p:nvGrpSpPr>
          <p:grpSpPr>
            <a:xfrm rot="0">
              <a:off x="3973" y="5021"/>
              <a:ext cx="902" cy="312"/>
              <a:chOff x="3914" y="5035"/>
              <a:chExt cx="902" cy="312"/>
            </a:xfrm>
          </p:grpSpPr>
          <p:sp>
            <p:nvSpPr>
              <p:cNvPr id="8" name="L 形 7"/>
              <p:cNvSpPr/>
              <p:nvPr/>
            </p:nvSpPr>
            <p:spPr>
              <a:xfrm rot="13500000">
                <a:off x="3914" y="5035"/>
                <a:ext cx="313" cy="313"/>
              </a:xfrm>
              <a:prstGeom prst="corner">
                <a:avLst>
                  <a:gd name="adj1" fmla="val 25375"/>
                  <a:gd name="adj2" fmla="val 23116"/>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L 形 8"/>
              <p:cNvSpPr/>
              <p:nvPr/>
            </p:nvSpPr>
            <p:spPr>
              <a:xfrm rot="13500000">
                <a:off x="4209" y="5035"/>
                <a:ext cx="313" cy="313"/>
              </a:xfrm>
              <a:prstGeom prst="corner">
                <a:avLst>
                  <a:gd name="adj1" fmla="val 25375"/>
                  <a:gd name="adj2" fmla="val 23116"/>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L 形 13"/>
              <p:cNvSpPr/>
              <p:nvPr/>
            </p:nvSpPr>
            <p:spPr>
              <a:xfrm rot="13500000">
                <a:off x="4504" y="5035"/>
                <a:ext cx="313" cy="313"/>
              </a:xfrm>
              <a:prstGeom prst="corner">
                <a:avLst>
                  <a:gd name="adj1" fmla="val 25375"/>
                  <a:gd name="adj2" fmla="val 23116"/>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grpSp>
        <p:nvGrpSpPr>
          <p:cNvPr id="54" name="组合 53"/>
          <p:cNvGrpSpPr/>
          <p:nvPr/>
        </p:nvGrpSpPr>
        <p:grpSpPr>
          <a:xfrm>
            <a:off x="6391275" y="1210310"/>
            <a:ext cx="4655820" cy="2564130"/>
            <a:chOff x="9207" y="1906"/>
            <a:chExt cx="7332" cy="4038"/>
          </a:xfrm>
        </p:grpSpPr>
        <p:grpSp>
          <p:nvGrpSpPr>
            <p:cNvPr id="26" name="组合 25"/>
            <p:cNvGrpSpPr/>
            <p:nvPr/>
          </p:nvGrpSpPr>
          <p:grpSpPr>
            <a:xfrm>
              <a:off x="9207" y="1906"/>
              <a:ext cx="7333" cy="4039"/>
              <a:chOff x="820" y="1905"/>
              <a:chExt cx="7333" cy="4039"/>
            </a:xfrm>
          </p:grpSpPr>
          <p:sp>
            <p:nvSpPr>
              <p:cNvPr id="27" name="圆角矩形 26"/>
              <p:cNvSpPr/>
              <p:nvPr>
                <p:custDataLst>
                  <p:tags r:id="rId13"/>
                </p:custDataLst>
              </p:nvPr>
            </p:nvSpPr>
            <p:spPr>
              <a:xfrm>
                <a:off x="820" y="2709"/>
                <a:ext cx="7333" cy="3235"/>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矩形 29"/>
              <p:cNvSpPr/>
              <p:nvPr>
                <p:custDataLst>
                  <p:tags r:id="rId14"/>
                </p:custDataLst>
              </p:nvPr>
            </p:nvSpPr>
            <p:spPr>
              <a:xfrm>
                <a:off x="821" y="1905"/>
                <a:ext cx="7332" cy="804"/>
              </a:xfrm>
              <a:prstGeom prst="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latin typeface="微软雅黑" panose="020B0503020204020204" charset="-122"/>
                    <a:ea typeface="微软雅黑" panose="020B0503020204020204" charset="-122"/>
                  </a:rPr>
                  <a:t>准确测量</a:t>
                </a:r>
                <a:endParaRPr lang="zh-CN" altLang="en-US" b="1">
                  <a:latin typeface="微软雅黑" panose="020B0503020204020204" charset="-122"/>
                  <a:ea typeface="微软雅黑" panose="020B0503020204020204" charset="-122"/>
                </a:endParaRPr>
              </a:p>
            </p:txBody>
          </p:sp>
          <p:sp>
            <p:nvSpPr>
              <p:cNvPr id="31" name="文本框 30"/>
              <p:cNvSpPr txBox="1"/>
              <p:nvPr/>
            </p:nvSpPr>
            <p:spPr>
              <a:xfrm>
                <a:off x="911" y="2867"/>
                <a:ext cx="6962" cy="531"/>
              </a:xfrm>
              <a:prstGeom prst="rect">
                <a:avLst/>
              </a:prstGeom>
              <a:noFill/>
            </p:spPr>
            <p:txBody>
              <a:bodyPr wrap="square" rtlCol="0">
                <a:spAutoFit/>
              </a:bodyPr>
              <a:p>
                <a:r>
                  <a:rPr lang="zh-CN" altLang="en-US" sz="1600">
                    <a:solidFill>
                      <a:srgbClr val="F6861E"/>
                    </a:solidFill>
                    <a:latin typeface="微软雅黑" panose="020B0503020204020204" charset="-122"/>
                    <a:ea typeface="微软雅黑" panose="020B0503020204020204" charset="-122"/>
                    <a:cs typeface="微软雅黑" panose="020B0503020204020204" charset="-122"/>
                  </a:rPr>
                  <a:t>消除人为误差，任何人都能得到相同测量结果</a:t>
                </a:r>
                <a:endParaRPr lang="zh-CN" altLang="en-US" sz="1600">
                  <a:solidFill>
                    <a:srgbClr val="F6861E"/>
                  </a:solidFill>
                  <a:latin typeface="微软雅黑" panose="020B0503020204020204" charset="-122"/>
                  <a:ea typeface="微软雅黑" panose="020B0503020204020204" charset="-122"/>
                  <a:cs typeface="微软雅黑" panose="020B0503020204020204" charset="-122"/>
                </a:endParaRPr>
              </a:p>
            </p:txBody>
          </p:sp>
          <p:sp>
            <p:nvSpPr>
              <p:cNvPr id="32" name="文本框 31"/>
              <p:cNvSpPr txBox="1"/>
              <p:nvPr/>
            </p:nvSpPr>
            <p:spPr>
              <a:xfrm>
                <a:off x="911" y="3379"/>
                <a:ext cx="6963" cy="1073"/>
              </a:xfrm>
              <a:prstGeom prst="rect">
                <a:avLst/>
              </a:prstGeom>
              <a:noFill/>
            </p:spPr>
            <p:txBody>
              <a:bodyPr wrap="square" rtlCol="0">
                <a:spAutoFit/>
              </a:bodyPr>
              <a:p>
                <a:pPr marL="285750" indent="-285750">
                  <a:lnSpc>
                    <a:spcPct val="160000"/>
                  </a:lnSpc>
                  <a:buFont typeface="Wingdings" panose="05000000000000000000" charset="0"/>
                  <a:buChar char="l"/>
                </a:pPr>
                <a:r>
                  <a:rPr lang="zh-CN" altLang="en-US" sz="1200">
                    <a:solidFill>
                      <a:schemeClr val="tx1"/>
                    </a:solidFill>
                    <a:latin typeface="微软雅黑" panose="020B0503020204020204" charset="-122"/>
                    <a:ea typeface="微软雅黑" panose="020B0503020204020204" charset="-122"/>
                    <a:cs typeface="微软雅黑" panose="020B0503020204020204" charset="-122"/>
                  </a:rPr>
                  <a:t>采用远心光学系统，测量精度高，数据更精确</a:t>
                </a:r>
                <a:endParaRPr lang="zh-CN" altLang="en-US" sz="120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nSpc>
                    <a:spcPct val="160000"/>
                  </a:lnSpc>
                  <a:buFont typeface="Wingdings" panose="05000000000000000000" charset="0"/>
                  <a:buChar char="l"/>
                </a:pPr>
                <a:r>
                  <a:rPr lang="zh-CN" altLang="en-US" sz="1200">
                    <a:solidFill>
                      <a:schemeClr val="tx1"/>
                    </a:solidFill>
                    <a:latin typeface="微软雅黑" panose="020B0503020204020204" charset="-122"/>
                    <a:ea typeface="微软雅黑" panose="020B0503020204020204" charset="-122"/>
                    <a:cs typeface="微软雅黑" panose="020B0503020204020204" charset="-122"/>
                  </a:rPr>
                  <a:t>主体采用花岗岩结构，保证仪器测量的高稳定性、高精度</a:t>
                </a:r>
                <a:endParaRPr lang="zh-CN" altLang="en-US" sz="1200">
                  <a:solidFill>
                    <a:schemeClr val="tx1"/>
                  </a:solidFill>
                  <a:latin typeface="微软雅黑" panose="020B0503020204020204" charset="-122"/>
                  <a:ea typeface="微软雅黑" panose="020B0503020204020204" charset="-122"/>
                  <a:cs typeface="微软雅黑" panose="020B0503020204020204" charset="-122"/>
                </a:endParaRPr>
              </a:p>
            </p:txBody>
          </p:sp>
        </p:grpSp>
        <p:grpSp>
          <p:nvGrpSpPr>
            <p:cNvPr id="53" name="组合 52"/>
            <p:cNvGrpSpPr/>
            <p:nvPr/>
          </p:nvGrpSpPr>
          <p:grpSpPr>
            <a:xfrm>
              <a:off x="10403" y="4512"/>
              <a:ext cx="4942" cy="1084"/>
              <a:chOff x="10757" y="4512"/>
              <a:chExt cx="4942" cy="1084"/>
            </a:xfrm>
          </p:grpSpPr>
          <p:pic>
            <p:nvPicPr>
              <p:cNvPr id="42" name="图片 41" descr="3b333633323430333bc8cb"/>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329" y="4512"/>
                <a:ext cx="1084" cy="1084"/>
              </a:xfrm>
              <a:prstGeom prst="rect">
                <a:avLst/>
              </a:prstGeom>
            </p:spPr>
          </p:pic>
          <p:pic>
            <p:nvPicPr>
              <p:cNvPr id="44" name="图片 43" descr="3b333633323334313bc8cb"/>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757" y="4512"/>
                <a:ext cx="1084" cy="1084"/>
              </a:xfrm>
              <a:prstGeom prst="rect">
                <a:avLst/>
              </a:prstGeom>
            </p:spPr>
          </p:pic>
          <p:pic>
            <p:nvPicPr>
              <p:cNvPr id="45" name="图片 44" descr="3b333633323436353bc8cb"/>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043" y="4512"/>
                <a:ext cx="1084" cy="1084"/>
              </a:xfrm>
              <a:prstGeom prst="rect">
                <a:avLst/>
              </a:prstGeom>
            </p:spPr>
          </p:pic>
          <p:pic>
            <p:nvPicPr>
              <p:cNvPr id="46" name="图片 45" descr="3b333633323436323bc8cb"/>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4615" y="4512"/>
                <a:ext cx="1084" cy="1084"/>
              </a:xfrm>
              <a:prstGeom prst="rect">
                <a:avLst/>
              </a:prstGeom>
            </p:spPr>
          </p:pic>
          <p:sp>
            <p:nvSpPr>
              <p:cNvPr id="49" name="等于号 48"/>
              <p:cNvSpPr/>
              <p:nvPr/>
            </p:nvSpPr>
            <p:spPr>
              <a:xfrm>
                <a:off x="11732" y="4914"/>
                <a:ext cx="420" cy="280"/>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50" name="等于号 49"/>
              <p:cNvSpPr/>
              <p:nvPr/>
            </p:nvSpPr>
            <p:spPr>
              <a:xfrm>
                <a:off x="13018" y="4914"/>
                <a:ext cx="420" cy="280"/>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52" name="等于号 51"/>
              <p:cNvSpPr/>
              <p:nvPr/>
            </p:nvSpPr>
            <p:spPr>
              <a:xfrm>
                <a:off x="14304" y="4914"/>
                <a:ext cx="420" cy="280"/>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grpSp>
      <p:sp>
        <p:nvSpPr>
          <p:cNvPr id="56" name="圆角矩形 55"/>
          <p:cNvSpPr/>
          <p:nvPr>
            <p:custDataLst>
              <p:tags r:id="rId23"/>
            </p:custDataLst>
          </p:nvPr>
        </p:nvSpPr>
        <p:spPr>
          <a:xfrm>
            <a:off x="1065530" y="4443095"/>
            <a:ext cx="9982200" cy="2054225"/>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矩形 56"/>
          <p:cNvSpPr/>
          <p:nvPr>
            <p:custDataLst>
              <p:tags r:id="rId24"/>
            </p:custDataLst>
          </p:nvPr>
        </p:nvSpPr>
        <p:spPr>
          <a:xfrm>
            <a:off x="1066165" y="3932555"/>
            <a:ext cx="9980930" cy="510540"/>
          </a:xfrm>
          <a:prstGeom prst="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latin typeface="微软雅黑" panose="020B0503020204020204" charset="-122"/>
                <a:ea typeface="微软雅黑" panose="020B0503020204020204" charset="-122"/>
              </a:rPr>
              <a:t>简单测量</a:t>
            </a:r>
            <a:endParaRPr lang="zh-CN" altLang="en-US" b="1">
              <a:latin typeface="微软雅黑" panose="020B0503020204020204" charset="-122"/>
              <a:ea typeface="微软雅黑" panose="020B0503020204020204" charset="-122"/>
            </a:endParaRPr>
          </a:p>
        </p:txBody>
      </p:sp>
      <p:sp>
        <p:nvSpPr>
          <p:cNvPr id="58" name="文本框 57"/>
          <p:cNvSpPr txBox="1"/>
          <p:nvPr/>
        </p:nvSpPr>
        <p:spPr>
          <a:xfrm>
            <a:off x="1123315" y="4543425"/>
            <a:ext cx="3329305" cy="337185"/>
          </a:xfrm>
          <a:prstGeom prst="rect">
            <a:avLst/>
          </a:prstGeom>
          <a:noFill/>
        </p:spPr>
        <p:txBody>
          <a:bodyPr wrap="square" rtlCol="0">
            <a:spAutoFit/>
          </a:bodyPr>
          <a:p>
            <a:r>
              <a:rPr lang="zh-CN" altLang="en-US" sz="1600">
                <a:solidFill>
                  <a:srgbClr val="F6861E"/>
                </a:solidFill>
                <a:latin typeface="微软雅黑" panose="020B0503020204020204" charset="-122"/>
                <a:ea typeface="微软雅黑" panose="020B0503020204020204" charset="-122"/>
                <a:cs typeface="微软雅黑" panose="020B0503020204020204" charset="-122"/>
              </a:rPr>
              <a:t>一键测量， 一键输出报表</a:t>
            </a:r>
            <a:endParaRPr lang="zh-CN" altLang="en-US" sz="1600">
              <a:solidFill>
                <a:srgbClr val="F6861E"/>
              </a:solidFill>
              <a:latin typeface="微软雅黑" panose="020B0503020204020204" charset="-122"/>
              <a:ea typeface="微软雅黑" panose="020B0503020204020204" charset="-122"/>
              <a:cs typeface="微软雅黑" panose="020B0503020204020204" charset="-122"/>
            </a:endParaRPr>
          </a:p>
        </p:txBody>
      </p:sp>
      <p:sp>
        <p:nvSpPr>
          <p:cNvPr id="59" name="文本框 58"/>
          <p:cNvSpPr txBox="1"/>
          <p:nvPr/>
        </p:nvSpPr>
        <p:spPr>
          <a:xfrm>
            <a:off x="1123315" y="4868545"/>
            <a:ext cx="4421505" cy="1596390"/>
          </a:xfrm>
          <a:prstGeom prst="rect">
            <a:avLst/>
          </a:prstGeom>
          <a:noFill/>
        </p:spPr>
        <p:txBody>
          <a:bodyPr wrap="square" rtlCol="0">
            <a:noAutofit/>
          </a:bodyPr>
          <a:p>
            <a:pPr marL="285750" indent="-285750">
              <a:lnSpc>
                <a:spcPct val="240000"/>
              </a:lnSpc>
              <a:buFont typeface="Wingdings" panose="05000000000000000000" charset="0"/>
              <a:buChar char="l"/>
            </a:pPr>
            <a:r>
              <a:rPr lang="zh-CN" altLang="en-US" sz="1200">
                <a:solidFill>
                  <a:schemeClr val="tx1"/>
                </a:solidFill>
                <a:latin typeface="微软雅黑" panose="020B0503020204020204" charset="-122"/>
                <a:ea typeface="微软雅黑" panose="020B0503020204020204" charset="-122"/>
                <a:cs typeface="微软雅黑" panose="020B0503020204020204" charset="-122"/>
              </a:rPr>
              <a:t>操作简便，只需一键就可完成测量，无人为误差</a:t>
            </a:r>
            <a:endParaRPr lang="zh-CN" altLang="en-US" sz="120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nSpc>
                <a:spcPct val="240000"/>
              </a:lnSpc>
              <a:buFont typeface="Wingdings" panose="05000000000000000000" charset="0"/>
              <a:buChar char="l"/>
            </a:pPr>
            <a:r>
              <a:rPr lang="zh-CN" altLang="en-US" sz="1200">
                <a:solidFill>
                  <a:schemeClr val="tx1"/>
                </a:solidFill>
                <a:latin typeface="微软雅黑" panose="020B0503020204020204" charset="-122"/>
                <a:ea typeface="微软雅黑" panose="020B0503020204020204" charset="-122"/>
                <a:cs typeface="微软雅黑" panose="020B0503020204020204" charset="-122"/>
              </a:rPr>
              <a:t>简单易懂的操作软件</a:t>
            </a:r>
            <a:endParaRPr lang="zh-CN" altLang="en-US" sz="120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nSpc>
                <a:spcPct val="240000"/>
              </a:lnSpc>
              <a:buFont typeface="Wingdings" panose="05000000000000000000" charset="0"/>
              <a:buChar char="l"/>
            </a:pPr>
            <a:r>
              <a:rPr lang="zh-CN" altLang="en-US" sz="1200">
                <a:solidFill>
                  <a:schemeClr val="tx1"/>
                </a:solidFill>
                <a:latin typeface="微软雅黑" panose="020B0503020204020204" charset="-122"/>
                <a:ea typeface="微软雅黑" panose="020B0503020204020204" charset="-122"/>
                <a:cs typeface="微软雅黑" panose="020B0503020204020204" charset="-122"/>
              </a:rPr>
              <a:t>一键输出多种报表格式</a:t>
            </a:r>
            <a:endParaRPr lang="zh-CN" altLang="en-US" sz="1200">
              <a:solidFill>
                <a:schemeClr val="tx1"/>
              </a:solidFill>
              <a:latin typeface="微软雅黑" panose="020B0503020204020204" charset="-122"/>
              <a:ea typeface="微软雅黑" panose="020B0503020204020204" charset="-122"/>
              <a:cs typeface="微软雅黑" panose="020B0503020204020204" charset="-122"/>
            </a:endParaRPr>
          </a:p>
        </p:txBody>
      </p:sp>
      <p:grpSp>
        <p:nvGrpSpPr>
          <p:cNvPr id="73" name="组合 72"/>
          <p:cNvGrpSpPr/>
          <p:nvPr/>
        </p:nvGrpSpPr>
        <p:grpSpPr>
          <a:xfrm>
            <a:off x="7446010" y="4818698"/>
            <a:ext cx="2958465" cy="1303020"/>
            <a:chOff x="11726" y="7459"/>
            <a:chExt cx="4659" cy="2052"/>
          </a:xfrm>
        </p:grpSpPr>
        <p:pic>
          <p:nvPicPr>
            <p:cNvPr id="69" name="图片 68" descr="3b343435303831323bbacbcbe3b9a4d7f7"/>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1726" y="7766"/>
              <a:ext cx="1440" cy="1440"/>
            </a:xfrm>
            <a:prstGeom prst="rect">
              <a:avLst/>
            </a:prstGeom>
          </p:spPr>
        </p:pic>
        <p:pic>
          <p:nvPicPr>
            <p:cNvPr id="71" name="图片 70" descr="3b343532353730363bcdb3bcc6b1a8b1ed"/>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3599" y="7766"/>
              <a:ext cx="1197" cy="1440"/>
            </a:xfrm>
            <a:prstGeom prst="rect">
              <a:avLst/>
            </a:prstGeom>
          </p:spPr>
        </p:pic>
        <p:pic>
          <p:nvPicPr>
            <p:cNvPr id="72" name="图片 71" descr="3b343435303739383bbbe1bcc6b1a8b1ed"/>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5229" y="7459"/>
              <a:ext cx="1157" cy="2053"/>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箭头: 五边形 35"/>
          <p:cNvSpPr/>
          <p:nvPr>
            <p:custDataLst>
              <p:tags r:id="rId1"/>
            </p:custDataLst>
          </p:nvPr>
        </p:nvSpPr>
        <p:spPr>
          <a:xfrm>
            <a:off x="266573" y="305609"/>
            <a:ext cx="6539693" cy="474075"/>
          </a:xfrm>
          <a:prstGeom prst="homePlate">
            <a:avLst/>
          </a:prstGeom>
          <a:gradFill>
            <a:gsLst>
              <a:gs pos="0">
                <a:srgbClr val="F6861E">
                  <a:alpha val="20000"/>
                </a:srgbClr>
              </a:gs>
              <a:gs pos="98000">
                <a:srgbClr val="FAA10F"/>
              </a:gs>
            </a:gsLst>
            <a:lin ang="14100000" scaled="0"/>
          </a:gradFill>
          <a:ln w="12700">
            <a:noFill/>
          </a:ln>
          <a:effectLst/>
        </p:spPr>
        <p:txBody>
          <a:bodyPr vert="horz" wrap="square" lIns="68571" tIns="34285" rIns="68571" bIns="34285" numCol="1" anchor="t" anchorCtr="0" compatLnSpc="1"/>
          <a:lstStyle/>
          <a:p>
            <a:pPr defTabSz="685800"/>
            <a:endParaRPr lang="zh-CN" altLang="en-US" sz="1400" dirty="0">
              <a:solidFill>
                <a:prstClr val="black"/>
              </a:solidFill>
              <a:latin typeface="微软雅黑" panose="020B0503020204020204" charset="-122"/>
              <a:ea typeface="微软雅黑" panose="020B0503020204020204" charset="-122"/>
              <a:cs typeface="微软雅黑" panose="020B0503020204020204" charset="-122"/>
            </a:endParaRPr>
          </a:p>
        </p:txBody>
      </p:sp>
      <p:sp>
        <p:nvSpPr>
          <p:cNvPr id="10" name="箭头: 五边形 9"/>
          <p:cNvSpPr/>
          <p:nvPr>
            <p:custDataLst>
              <p:tags r:id="rId2"/>
            </p:custDataLst>
          </p:nvPr>
        </p:nvSpPr>
        <p:spPr>
          <a:xfrm>
            <a:off x="752" y="305609"/>
            <a:ext cx="6578634" cy="472382"/>
          </a:xfrm>
          <a:prstGeom prst="homePlate">
            <a:avLst/>
          </a:prstGeom>
          <a:gradFill>
            <a:gsLst>
              <a:gs pos="0">
                <a:srgbClr val="F6861E"/>
              </a:gs>
              <a:gs pos="98000">
                <a:srgbClr val="FAA10F"/>
              </a:gs>
            </a:gsLst>
            <a:lin ang="14100000" scaled="0"/>
          </a:gradFill>
          <a:ln w="12700">
            <a:noFill/>
          </a:ln>
          <a:effectLst/>
        </p:spPr>
        <p:txBody>
          <a:bodyPr vert="horz" wrap="square" lIns="68571" tIns="34285" rIns="68571" bIns="34285" numCol="1" anchor="t" anchorCtr="0" compatLnSpc="1"/>
          <a:lstStyle/>
          <a:p>
            <a:pPr defTabSz="685800"/>
            <a:endParaRPr lang="zh-CN" altLang="en-US" sz="1400" dirty="0">
              <a:solidFill>
                <a:prstClr val="black"/>
              </a:solidFill>
              <a:latin typeface="微软雅黑" panose="020B0503020204020204" charset="-122"/>
              <a:ea typeface="微软雅黑" panose="020B0503020204020204" charset="-122"/>
              <a:cs typeface="微软雅黑" panose="020B0503020204020204" charset="-122"/>
            </a:endParaRPr>
          </a:p>
        </p:txBody>
      </p:sp>
      <p:grpSp>
        <p:nvGrpSpPr>
          <p:cNvPr id="35" name="组合 34"/>
          <p:cNvGrpSpPr/>
          <p:nvPr/>
        </p:nvGrpSpPr>
        <p:grpSpPr>
          <a:xfrm>
            <a:off x="312402" y="265821"/>
            <a:ext cx="3665499" cy="501650"/>
            <a:chOff x="4205137" y="337227"/>
            <a:chExt cx="3665952" cy="501711"/>
          </a:xfrm>
        </p:grpSpPr>
        <p:sp>
          <p:nvSpPr>
            <p:cNvPr id="13" name="文本框 12"/>
            <p:cNvSpPr txBox="1"/>
            <p:nvPr>
              <p:custDataLst>
                <p:tags r:id="rId3"/>
              </p:custDataLst>
            </p:nvPr>
          </p:nvSpPr>
          <p:spPr>
            <a:xfrm>
              <a:off x="4681696" y="337227"/>
              <a:ext cx="3189393" cy="501711"/>
            </a:xfrm>
            <a:prstGeom prst="rect">
              <a:avLst/>
            </a:prstGeom>
            <a:noFill/>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l"/>
              <a:r>
                <a:rPr lang="zh-CN" altLang="en-US" sz="2665" dirty="0">
                  <a:solidFill>
                    <a:schemeClr val="bg1"/>
                  </a:solidFill>
                  <a:latin typeface="微软雅黑" panose="020B0503020204020204" charset="-122"/>
                  <a:ea typeface="微软雅黑" panose="020B0503020204020204" charset="-122"/>
                  <a:cs typeface="微软雅黑" panose="020B0503020204020204" charset="-122"/>
                </a:rPr>
                <a:t>参数详情</a:t>
              </a:r>
              <a:endParaRPr lang="en-US" altLang="zh-CN" sz="2665" dirty="0">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29" name="组合 28"/>
            <p:cNvGrpSpPr/>
            <p:nvPr/>
          </p:nvGrpSpPr>
          <p:grpSpPr>
            <a:xfrm>
              <a:off x="4205137" y="457921"/>
              <a:ext cx="441417" cy="264443"/>
              <a:chOff x="286164" y="683142"/>
              <a:chExt cx="441417" cy="264443"/>
            </a:xfrm>
          </p:grpSpPr>
          <p:sp>
            <p:nvSpPr>
              <p:cNvPr id="21" name="等腰三角形 20"/>
              <p:cNvSpPr/>
              <p:nvPr>
                <p:custDataLst>
                  <p:tags r:id="rId4"/>
                </p:custDataLst>
              </p:nvPr>
            </p:nvSpPr>
            <p:spPr>
              <a:xfrm rot="16200000" flipV="1">
                <a:off x="267926" y="701385"/>
                <a:ext cx="264437" cy="2279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微软雅黑" panose="020B0503020204020204" charset="-122"/>
                </a:endParaRPr>
              </a:p>
            </p:txBody>
          </p:sp>
          <p:sp>
            <p:nvSpPr>
              <p:cNvPr id="28" name="等腰三角形 27"/>
              <p:cNvSpPr/>
              <p:nvPr>
                <p:custDataLst>
                  <p:tags r:id="rId5"/>
                </p:custDataLst>
              </p:nvPr>
            </p:nvSpPr>
            <p:spPr>
              <a:xfrm rot="16200000" flipV="1">
                <a:off x="481381" y="701379"/>
                <a:ext cx="264437" cy="2279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微软雅黑" panose="020B0503020204020204" charset="-122"/>
                </a:endParaRPr>
              </a:p>
            </p:txBody>
          </p:sp>
        </p:grpSp>
      </p:grpSp>
      <p:grpSp>
        <p:nvGrpSpPr>
          <p:cNvPr id="105" name="组合 104"/>
          <p:cNvGrpSpPr/>
          <p:nvPr/>
        </p:nvGrpSpPr>
        <p:grpSpPr>
          <a:xfrm>
            <a:off x="6862175" y="684657"/>
            <a:ext cx="356479" cy="95192"/>
            <a:chOff x="4628264" y="1762760"/>
            <a:chExt cx="356522" cy="95204"/>
          </a:xfrm>
        </p:grpSpPr>
        <p:sp>
          <p:nvSpPr>
            <p:cNvPr id="106" name="椭圆 105"/>
            <p:cNvSpPr/>
            <p:nvPr>
              <p:custDataLst>
                <p:tags r:id="rId6"/>
              </p:custDataLst>
            </p:nvPr>
          </p:nvSpPr>
          <p:spPr>
            <a:xfrm>
              <a:off x="4758923" y="1762760"/>
              <a:ext cx="95205" cy="95204"/>
            </a:xfrm>
            <a:prstGeom prst="ellipse">
              <a:avLst/>
            </a:prstGeom>
            <a:solidFill>
              <a:srgbClr val="F6861E"/>
            </a:solid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微软雅黑" panose="020B0503020204020204" charset="-122"/>
              </a:endParaRPr>
            </a:p>
          </p:txBody>
        </p:sp>
        <p:sp>
          <p:nvSpPr>
            <p:cNvPr id="107" name="椭圆 106"/>
            <p:cNvSpPr/>
            <p:nvPr>
              <p:custDataLst>
                <p:tags r:id="rId7"/>
              </p:custDataLst>
            </p:nvPr>
          </p:nvSpPr>
          <p:spPr>
            <a:xfrm>
              <a:off x="4889581" y="1762760"/>
              <a:ext cx="95205" cy="95204"/>
            </a:xfrm>
            <a:prstGeom prst="ellipse">
              <a:avLst/>
            </a:prstGeom>
            <a:no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微软雅黑" panose="020B0503020204020204" charset="-122"/>
              </a:endParaRPr>
            </a:p>
          </p:txBody>
        </p:sp>
        <p:sp>
          <p:nvSpPr>
            <p:cNvPr id="108" name="椭圆 107"/>
            <p:cNvSpPr/>
            <p:nvPr>
              <p:custDataLst>
                <p:tags r:id="rId8"/>
              </p:custDataLst>
            </p:nvPr>
          </p:nvSpPr>
          <p:spPr>
            <a:xfrm>
              <a:off x="4628264" y="1762760"/>
              <a:ext cx="95205" cy="95204"/>
            </a:xfrm>
            <a:prstGeom prst="ellipse">
              <a:avLst/>
            </a:prstGeom>
            <a:no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微软雅黑" panose="020B0503020204020204" charset="-122"/>
              </a:endParaRPr>
            </a:p>
          </p:txBody>
        </p:sp>
      </p:grpSp>
      <p:graphicFrame>
        <p:nvGraphicFramePr>
          <p:cNvPr id="3" name="表格 2"/>
          <p:cNvGraphicFramePr/>
          <p:nvPr>
            <p:custDataLst>
              <p:tags r:id="rId9"/>
            </p:custDataLst>
          </p:nvPr>
        </p:nvGraphicFramePr>
        <p:xfrm>
          <a:off x="494665" y="1081405"/>
          <a:ext cx="6022975" cy="5591175"/>
        </p:xfrm>
        <a:graphic>
          <a:graphicData uri="http://schemas.openxmlformats.org/drawingml/2006/table">
            <a:tbl>
              <a:tblPr/>
              <a:tblGrid>
                <a:gridCol w="965200"/>
                <a:gridCol w="850900"/>
                <a:gridCol w="4206875"/>
              </a:tblGrid>
              <a:tr h="234950">
                <a:tc gridSpan="2">
                  <a:txBody>
                    <a:bodyPr/>
                    <a:p>
                      <a:pPr indent="0">
                        <a:lnSpc>
                          <a:spcPct val="130000"/>
                        </a:lnSpc>
                        <a:buNone/>
                      </a:pPr>
                      <a:r>
                        <a:rPr lang="zh-CN" altLang="en-US" sz="800" b="0">
                          <a:solidFill>
                            <a:schemeClr val="bg1"/>
                          </a:solidFill>
                          <a:latin typeface="微软雅黑" panose="020B0503020204020204" charset="-122"/>
                          <a:ea typeface="微软雅黑" panose="020B0503020204020204" charset="-122"/>
                          <a:cs typeface="微软雅黑" panose="020B0503020204020204" charset="-122"/>
                        </a:rPr>
                        <a:t>仪器型号</a:t>
                      </a:r>
                      <a:endParaRPr lang="zh-CN" altLang="en-US" sz="800" b="0">
                        <a:solidFill>
                          <a:schemeClr val="bg1"/>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F6881D"/>
                    </a:solidFill>
                  </a:tcPr>
                </a:tc>
                <a:tc hMerge="1">
                  <a:tcPr>
                    <a:lnR w="12700">
                      <a:solidFill>
                        <a:schemeClr val="bg1"/>
                      </a:solidFill>
                      <a:prstDash val="solid"/>
                    </a:lnR>
                    <a:lnT w="12700">
                      <a:solidFill>
                        <a:schemeClr val="bg1"/>
                      </a:solidFill>
                      <a:prstDash val="solid"/>
                    </a:lnT>
                    <a:lnB w="12700">
                      <a:solidFill>
                        <a:schemeClr val="bg1"/>
                      </a:solidFill>
                      <a:prstDash val="solid"/>
                    </a:lnB>
                  </a:tcPr>
                </a:tc>
                <a:tc>
                  <a:txBody>
                    <a:bodyPr/>
                    <a:p>
                      <a:pPr indent="0">
                        <a:lnSpc>
                          <a:spcPct val="130000"/>
                        </a:lnSpc>
                        <a:buNone/>
                      </a:pPr>
                      <a:r>
                        <a:rPr lang="en-US" altLang="en-US" sz="800" b="0">
                          <a:solidFill>
                            <a:schemeClr val="bg1"/>
                          </a:solidFill>
                          <a:latin typeface="微软雅黑" panose="020B0503020204020204" charset="-122"/>
                          <a:ea typeface="微软雅黑" panose="020B0503020204020204" charset="-122"/>
                          <a:cs typeface="微软雅黑" panose="020B0503020204020204" charset="-122"/>
                        </a:rPr>
                        <a:t>BSY-V200</a:t>
                      </a:r>
                      <a:endParaRPr lang="en-US" altLang="en-US" sz="800" b="0">
                        <a:solidFill>
                          <a:schemeClr val="bg1"/>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F6881D"/>
                    </a:solidFill>
                  </a:tcPr>
                </a:tc>
              </a:tr>
              <a:tr h="234950">
                <a:tc gridSpan="2">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外形尺寸 (mm)</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hMerge="1">
                  <a:tcPr>
                    <a:lnR w="12700">
                      <a:solidFill>
                        <a:schemeClr val="bg1"/>
                      </a:solidFill>
                      <a:prstDash val="solid"/>
                    </a:lnR>
                    <a:lnT w="12700">
                      <a:solidFill>
                        <a:schemeClr val="bg1"/>
                      </a:solidFill>
                      <a:prstDash val="solid"/>
                    </a:lnT>
                    <a:lnB w="12700">
                      <a:solidFill>
                        <a:schemeClr val="bg1"/>
                      </a:solidFill>
                      <a:prstDash val="solid"/>
                    </a:lnB>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675×1175×183(</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r>
              <a:tr h="234315">
                <a:tc rowSpan="3">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 测量范围 (mm)</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X</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211</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r>
              <a:tr h="234950">
                <a:tc vMerge="1">
                  <a:tcPr>
                    <a:lnL w="12700">
                      <a:solidFill>
                        <a:schemeClr val="bg1"/>
                      </a:solidFill>
                      <a:prstDash val="solid"/>
                    </a:lnL>
                    <a:lnR w="12700">
                      <a:solidFill>
                        <a:schemeClr val="bg1"/>
                      </a:solidFill>
                      <a:prstDash val="solid"/>
                    </a:lnR>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Y</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141</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r>
              <a:tr h="234950">
                <a:tc vMerge="1">
                  <a:tcPr>
                    <a:lnL w="12700">
                      <a:solidFill>
                        <a:schemeClr val="bg1"/>
                      </a:solidFill>
                      <a:prstDash val="solid"/>
                    </a:lnL>
                    <a:lnR w="12700">
                      <a:solidFill>
                        <a:schemeClr val="bg1"/>
                      </a:solidFill>
                      <a:prstDash val="solid"/>
                    </a:lnR>
                    <a:lnB w="12700">
                      <a:solidFill>
                        <a:schemeClr val="bg1"/>
                      </a:solidFill>
                      <a:prstDash val="solid"/>
                    </a:lnB>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Z</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70</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r>
              <a:tr h="295910">
                <a:tc rowSpan="3">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 工作台(mm)</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工作台面 (mm)</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316*300</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r>
              <a:tr h="296545">
                <a:tc vMerge="1">
                  <a:tcPr>
                    <a:lnL w="12700">
                      <a:solidFill>
                        <a:schemeClr val="bg1"/>
                      </a:solidFill>
                      <a:prstDash val="solid"/>
                    </a:lnL>
                    <a:lnR w="12700">
                      <a:solidFill>
                        <a:schemeClr val="bg1"/>
                      </a:solidFill>
                      <a:prstDash val="solid"/>
                    </a:lnR>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玻璃台面 (mm)</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250*180</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r>
              <a:tr h="236220">
                <a:tc vMerge="1">
                  <a:tcPr>
                    <a:lnL w="12700">
                      <a:solidFill>
                        <a:schemeClr val="bg1"/>
                      </a:solidFill>
                      <a:prstDash val="solid"/>
                    </a:lnL>
                    <a:lnR w="12700">
                      <a:solidFill>
                        <a:schemeClr val="bg1"/>
                      </a:solidFill>
                      <a:prstDash val="solid"/>
                    </a:lnR>
                    <a:lnB w="12700">
                      <a:solidFill>
                        <a:schemeClr val="bg1"/>
                      </a:solidFill>
                      <a:prstDash val="solid"/>
                    </a:lnB>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工作台承重</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小千2.5kc</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r>
              <a:tr h="234315">
                <a:tc rowSpan="4">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  影像系统</a:t>
                      </a:r>
                      <a:endParaRPr lang="en-US" sz="800" b="0">
                        <a:solidFill>
                          <a:srgbClr val="000000"/>
                        </a:solidFill>
                        <a:latin typeface="微软雅黑" panose="020B0503020204020204" charset="-122"/>
                        <a:ea typeface="微软雅黑" panose="020B0503020204020204" charset="-122"/>
                        <a:cs typeface="微软雅黑" panose="020B0503020204020204" charset="-122"/>
                      </a:endParaRPr>
                    </a:p>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及测量系统</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CCD</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BSY-2900W相机</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r>
              <a:tr h="235585">
                <a:tc vMerge="1">
                  <a:tcPr>
                    <a:lnL w="12700">
                      <a:solidFill>
                        <a:schemeClr val="bg1"/>
                      </a:solidFill>
                      <a:prstDash val="solid"/>
                    </a:lnL>
                    <a:lnR w="12700">
                      <a:solidFill>
                        <a:schemeClr val="bg1"/>
                      </a:solidFill>
                      <a:prstDash val="solid"/>
                    </a:lnR>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镜头</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BSY远心大视野镜头</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r>
              <a:tr h="296545">
                <a:tc vMerge="1">
                  <a:tcPr>
                    <a:lnL w="12700">
                      <a:solidFill>
                        <a:schemeClr val="bg1"/>
                      </a:solidFill>
                      <a:prstDash val="solid"/>
                    </a:lnL>
                    <a:lnR w="12700">
                      <a:solidFill>
                        <a:schemeClr val="bg1"/>
                      </a:solidFill>
                      <a:prstDash val="solid"/>
                    </a:lnR>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物方视场(mm)</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211x141</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r>
              <a:tr h="295275">
                <a:tc vMerge="1">
                  <a:tcPr>
                    <a:lnL w="12700">
                      <a:solidFill>
                        <a:schemeClr val="bg1"/>
                      </a:solidFill>
                      <a:prstDash val="solid"/>
                    </a:lnL>
                    <a:lnR w="12700">
                      <a:solidFill>
                        <a:schemeClr val="bg1"/>
                      </a:solidFill>
                      <a:prstDash val="solid"/>
                    </a:lnR>
                    <a:lnB w="12700">
                      <a:solidFill>
                        <a:schemeClr val="bg1"/>
                      </a:solidFill>
                      <a:prstDash val="solid"/>
                    </a:lnB>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工作距离 (mm)</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134</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r>
              <a:tr h="235585">
                <a:tc rowSpan="3">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 照明系统</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轮廓光源</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底部平行光，亮度可调</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r>
              <a:tr h="234315">
                <a:tc vMerge="1">
                  <a:tcPr>
                    <a:lnL w="12700">
                      <a:solidFill>
                        <a:schemeClr val="bg1"/>
                      </a:solidFill>
                      <a:prstDash val="solid"/>
                    </a:lnL>
                    <a:lnR w="12700">
                      <a:solidFill>
                        <a:schemeClr val="bg1"/>
                      </a:solidFill>
                      <a:prstDash val="solid"/>
                    </a:lnR>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表面光源</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定制表面光，亮度可调</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r>
              <a:tr h="275590">
                <a:tc vMerge="1">
                  <a:tcPr>
                    <a:lnL w="12700">
                      <a:solidFill>
                        <a:schemeClr val="bg1"/>
                      </a:solidFill>
                      <a:prstDash val="solid"/>
                    </a:lnL>
                    <a:lnR w="12700">
                      <a:solidFill>
                        <a:schemeClr val="bg1"/>
                      </a:solidFill>
                      <a:prstDash val="solid"/>
                    </a:lnR>
                    <a:lnB w="12700">
                      <a:solidFill>
                        <a:schemeClr val="bg1"/>
                      </a:solidFill>
                      <a:prstDash val="solid"/>
                    </a:lnB>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外置同轴光源</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定制尺寸，亮度可调</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r>
              <a:tr h="310515">
                <a:tc gridSpan="2">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测量精度(μm)</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hMerge="1">
                  <a:tcPr>
                    <a:lnR w="12700">
                      <a:solidFill>
                        <a:schemeClr val="bg1"/>
                      </a:solidFill>
                      <a:prstDash val="solid"/>
                    </a:lnR>
                    <a:lnT w="12700">
                      <a:solidFill>
                        <a:schemeClr val="bg1"/>
                      </a:solidFill>
                      <a:prstDash val="solid"/>
                    </a:lnT>
                    <a:lnB w="12700">
                      <a:solidFill>
                        <a:schemeClr val="bg1"/>
                      </a:solidFill>
                      <a:prstDash val="solid"/>
                    </a:lnB>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±5</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r>
              <a:tr h="235585">
                <a:tc gridSpan="2">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重复精度(μm)</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hMerge="1">
                  <a:tcPr>
                    <a:lnR w="12700">
                      <a:solidFill>
                        <a:schemeClr val="bg1"/>
                      </a:solidFill>
                      <a:prstDash val="solid"/>
                    </a:lnR>
                    <a:lnT w="12700">
                      <a:solidFill>
                        <a:schemeClr val="bg1"/>
                      </a:solidFill>
                      <a:prstDash val="solid"/>
                    </a:lnT>
                    <a:lnB w="12700">
                      <a:solidFill>
                        <a:schemeClr val="bg1"/>
                      </a:solidFill>
                      <a:prstDash val="solid"/>
                    </a:lnB>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≤5</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r>
              <a:tr h="234315">
                <a:tc gridSpan="2">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产品测试速度</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hMerge="1">
                  <a:tcPr>
                    <a:lnR w="12700">
                      <a:solidFill>
                        <a:schemeClr val="bg1"/>
                      </a:solidFill>
                      <a:prstDash val="solid"/>
                    </a:lnR>
                    <a:lnT w="12700">
                      <a:solidFill>
                        <a:schemeClr val="bg1"/>
                      </a:solidFill>
                      <a:prstDash val="solid"/>
                    </a:lnT>
                    <a:lnB w="12700">
                      <a:solidFill>
                        <a:schemeClr val="bg1"/>
                      </a:solidFill>
                      <a:prstDash val="solid"/>
                    </a:lnB>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2秒测30-50个尺寸</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r>
              <a:tr h="234950">
                <a:tc gridSpan="2">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仪器主体</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hMerge="1">
                  <a:tcPr>
                    <a:lnR w="12700">
                      <a:solidFill>
                        <a:schemeClr val="bg1"/>
                      </a:solidFill>
                      <a:prstDash val="solid"/>
                    </a:lnR>
                    <a:lnT w="12700">
                      <a:solidFill>
                        <a:schemeClr val="bg1"/>
                      </a:solidFill>
                      <a:prstDash val="solid"/>
                    </a:lnT>
                    <a:lnB w="12700">
                      <a:solidFill>
                        <a:schemeClr val="bg1"/>
                      </a:solidFill>
                      <a:prstDash val="solid"/>
                    </a:lnB>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00级山东济南青花岗岩平台</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r>
              <a:tr h="234950">
                <a:tc gridSpan="2">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仪器重量(kg)</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hMerge="1">
                  <a:tcPr>
                    <a:lnR w="12700">
                      <a:solidFill>
                        <a:schemeClr val="bg1"/>
                      </a:solidFill>
                      <a:prstDash val="solid"/>
                    </a:lnR>
                    <a:lnT w="12700">
                      <a:solidFill>
                        <a:schemeClr val="bg1"/>
                      </a:solidFill>
                      <a:prstDash val="solid"/>
                    </a:lnT>
                    <a:lnB w="12700">
                      <a:solidFill>
                        <a:schemeClr val="bg1"/>
                      </a:solidFill>
                      <a:prstDash val="solid"/>
                    </a:lnB>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560</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r>
              <a:tr h="234315">
                <a:tc gridSpan="2">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电源</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hMerge="1">
                  <a:tcPr>
                    <a:lnR w="12700">
                      <a:solidFill>
                        <a:schemeClr val="bg1"/>
                      </a:solidFill>
                      <a:prstDash val="solid"/>
                    </a:lnR>
                    <a:lnT w="12700">
                      <a:solidFill>
                        <a:schemeClr val="bg1"/>
                      </a:solidFill>
                      <a:prstDash val="solid"/>
                    </a:lnT>
                    <a:lnB w="12700">
                      <a:solidFill>
                        <a:schemeClr val="bg1"/>
                      </a:solidFill>
                      <a:prstDash val="solid"/>
                    </a:lnB>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220V,50/60HZ,2A</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r>
              <a:tr h="296545">
                <a:tc gridSpan="2">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环境</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c hMerge="1">
                  <a:tcPr>
                    <a:lnR w="12700">
                      <a:solidFill>
                        <a:schemeClr val="bg1"/>
                      </a:solidFill>
                      <a:prstDash val="solid"/>
                    </a:lnR>
                    <a:lnT w="12700">
                      <a:solidFill>
                        <a:schemeClr val="bg1"/>
                      </a:solidFill>
                      <a:prstDash val="solid"/>
                    </a:lnT>
                    <a:lnB w="12700">
                      <a:solidFill>
                        <a:schemeClr val="bg1"/>
                      </a:solidFill>
                      <a:prstDash val="solid"/>
                    </a:lnB>
                  </a:tcPr>
                </a:tc>
                <a:tc>
                  <a:txBody>
                    <a:bodyPr/>
                    <a:p>
                      <a:pPr indent="0">
                        <a:lnSpc>
                          <a:spcPct val="130000"/>
                        </a:lnSpc>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温度：20℃±2℃,温度变化&lt;2℃/Hr;湿度：45%-75%;震动&lt;0.002g,低于15Hz</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85000"/>
                      </a:schemeClr>
                    </a:solidFill>
                  </a:tcPr>
                </a:tc>
              </a:tr>
            </a:tbl>
          </a:graphicData>
        </a:graphic>
      </p:graphicFrame>
      <p:graphicFrame>
        <p:nvGraphicFramePr>
          <p:cNvPr id="5" name="表格 4"/>
          <p:cNvGraphicFramePr/>
          <p:nvPr>
            <p:custDataLst>
              <p:tags r:id="rId10"/>
            </p:custDataLst>
          </p:nvPr>
        </p:nvGraphicFramePr>
        <p:xfrm>
          <a:off x="6834505" y="4246880"/>
          <a:ext cx="5172075" cy="2426335"/>
        </p:xfrm>
        <a:graphic>
          <a:graphicData uri="http://schemas.openxmlformats.org/drawingml/2006/table">
            <a:tbl>
              <a:tblPr/>
              <a:tblGrid>
                <a:gridCol w="965200"/>
                <a:gridCol w="4206875"/>
              </a:tblGrid>
              <a:tr h="301625">
                <a:tc>
                  <a:txBody>
                    <a:bodyPr/>
                    <a:p>
                      <a:pPr indent="0">
                        <a:buNone/>
                      </a:pPr>
                      <a:r>
                        <a:rPr lang="en-US" sz="800" b="0">
                          <a:solidFill>
                            <a:schemeClr val="tx1"/>
                          </a:solidFill>
                          <a:latin typeface="微软雅黑" panose="020B0503020204020204" charset="-122"/>
                          <a:ea typeface="微软雅黑" panose="020B0503020204020204" charset="-122"/>
                          <a:cs typeface="微软雅黑" panose="020B0503020204020204" charset="-122"/>
                        </a:rPr>
                        <a:t>仪器型号</a:t>
                      </a:r>
                      <a:endParaRPr lang="en-US" altLang="en-US" sz="800" b="0">
                        <a:solidFill>
                          <a:schemeClr val="tx1"/>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75000"/>
                      </a:schemeClr>
                    </a:solidFill>
                  </a:tcPr>
                </a:tc>
                <a:tc>
                  <a:txBody>
                    <a:bodyPr/>
                    <a:p>
                      <a:pPr indent="0">
                        <a:buNone/>
                      </a:pPr>
                      <a:r>
                        <a:rPr lang="en-US" sz="800" b="0">
                          <a:solidFill>
                            <a:schemeClr val="tx1"/>
                          </a:solidFill>
                          <a:latin typeface="微软雅黑" panose="020B0503020204020204" charset="-122"/>
                          <a:ea typeface="微软雅黑" panose="020B0503020204020204" charset="-122"/>
                          <a:cs typeface="微软雅黑" panose="020B0503020204020204" charset="-122"/>
                        </a:rPr>
                        <a:t>BSY-V200</a:t>
                      </a:r>
                      <a:endParaRPr lang="en-US" altLang="en-US" sz="800" b="0">
                        <a:solidFill>
                          <a:schemeClr val="tx1"/>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75000"/>
                      </a:schemeClr>
                    </a:solidFill>
                  </a:tcPr>
                </a:tc>
              </a:tr>
              <a:tr h="234950">
                <a:tc>
                  <a:txBody>
                    <a:bodyPr/>
                    <a:p>
                      <a:pPr indent="0">
                        <a:lnSpc>
                          <a:spcPct val="130000"/>
                        </a:lnSpc>
                        <a:buNone/>
                      </a:pPr>
                      <a:r>
                        <a:rPr lang="en-US" sz="800" b="0">
                          <a:solidFill>
                            <a:schemeClr val="tx1"/>
                          </a:solidFill>
                          <a:latin typeface="微软雅黑" panose="020B0503020204020204" charset="-122"/>
                          <a:ea typeface="微软雅黑" panose="020B0503020204020204" charset="-122"/>
                          <a:cs typeface="微软雅黑" panose="020B0503020204020204" charset="-122"/>
                        </a:rPr>
                        <a:t>CCD</a:t>
                      </a:r>
                      <a:endParaRPr lang="en-US" sz="800" b="0">
                        <a:solidFill>
                          <a:schemeClr val="tx1"/>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75000"/>
                      </a:schemeClr>
                    </a:solidFill>
                  </a:tcPr>
                </a:tc>
                <a:tc>
                  <a:txBody>
                    <a:bodyPr/>
                    <a:p>
                      <a:pPr indent="0">
                        <a:lnSpc>
                          <a:spcPct val="130000"/>
                        </a:lnSpc>
                        <a:buNone/>
                      </a:pPr>
                      <a:r>
                        <a:rPr lang="en-US" sz="800" b="0">
                          <a:solidFill>
                            <a:schemeClr val="tx1"/>
                          </a:solidFill>
                          <a:latin typeface="微软雅黑" panose="020B0503020204020204" charset="-122"/>
                          <a:ea typeface="微软雅黑" panose="020B0503020204020204" charset="-122"/>
                          <a:cs typeface="微软雅黑" panose="020B0503020204020204" charset="-122"/>
                        </a:rPr>
                        <a:t>2900W像素全画幅CCD黑白相机</a:t>
                      </a:r>
                      <a:endParaRPr lang="en-US" sz="800" b="0">
                        <a:solidFill>
                          <a:schemeClr val="tx1"/>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75000"/>
                      </a:schemeClr>
                    </a:solidFill>
                  </a:tcPr>
                </a:tc>
              </a:tr>
              <a:tr h="234315">
                <a:tc rowSpan="2">
                  <a:txBody>
                    <a:bodyPr/>
                    <a:p>
                      <a:pPr indent="0">
                        <a:lnSpc>
                          <a:spcPct val="130000"/>
                        </a:lnSpc>
                        <a:buNone/>
                      </a:pPr>
                      <a:r>
                        <a:rPr lang="en-US" sz="800" b="0">
                          <a:solidFill>
                            <a:schemeClr val="tx1"/>
                          </a:solidFill>
                          <a:latin typeface="微软雅黑" panose="020B0503020204020204" charset="-122"/>
                          <a:ea typeface="微软雅黑" panose="020B0503020204020204" charset="-122"/>
                          <a:cs typeface="微软雅黑" panose="020B0503020204020204" charset="-122"/>
                        </a:rPr>
                        <a:t>镜头</a:t>
                      </a:r>
                      <a:endParaRPr lang="en-US" sz="800" b="0">
                        <a:solidFill>
                          <a:schemeClr val="tx1"/>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75000"/>
                      </a:schemeClr>
                    </a:solidFill>
                  </a:tcPr>
                </a:tc>
                <a:tc>
                  <a:txBody>
                    <a:bodyPr/>
                    <a:p>
                      <a:pPr indent="0">
                        <a:lnSpc>
                          <a:spcPct val="130000"/>
                        </a:lnSpc>
                        <a:buNone/>
                      </a:pPr>
                      <a:r>
                        <a:rPr lang="en-US" sz="800" b="0">
                          <a:solidFill>
                            <a:schemeClr val="tx1"/>
                          </a:solidFill>
                          <a:latin typeface="微软雅黑" panose="020B0503020204020204" charset="-122"/>
                          <a:ea typeface="微软雅黑" panose="020B0503020204020204" charset="-122"/>
                          <a:cs typeface="微软雅黑" panose="020B0503020204020204" charset="-122"/>
                        </a:rPr>
                        <a:t>BSY 0.17XF口转角镜头</a:t>
                      </a:r>
                      <a:endParaRPr lang="en-US" sz="800" b="0">
                        <a:solidFill>
                          <a:schemeClr val="tx1"/>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75000"/>
                      </a:schemeClr>
                    </a:solidFill>
                  </a:tcPr>
                </a:tc>
              </a:tr>
              <a:tr h="0">
                <a:tc vMerge="1">
                  <a:tcPr marL="0" marR="0" marT="0" marB="0" vert="horz" anchor="ctr" anchorCtr="1">
                    <a:lnL w="12700">
                      <a:solidFill>
                        <a:schemeClr val="bg1"/>
                      </a:solidFill>
                      <a:prstDash val="solid"/>
                    </a:lnL>
                    <a:lnR w="12700">
                      <a:solidFill>
                        <a:schemeClr val="bg1"/>
                      </a:solidFill>
                      <a:prstDash val="solid"/>
                    </a:lnR>
                    <a:lnT w="12700">
                      <a:solidFill>
                        <a:schemeClr val="tx1"/>
                      </a:solidFill>
                      <a:prstDash val="solid"/>
                    </a:lnT>
                    <a:lnB w="12700">
                      <a:solidFill>
                        <a:schemeClr val="bg1"/>
                      </a:solidFill>
                      <a:prstDash val="solid"/>
                    </a:lnB>
                    <a:lnTlToBr>
                      <a:noFill/>
                    </a:lnTlToBr>
                    <a:lnBlToTr>
                      <a:noFill/>
                    </a:lnBlToTr>
                    <a:solidFill>
                      <a:schemeClr val="bg1"/>
                    </a:solidFill>
                  </a:tcPr>
                </a:tc>
                <a:tc rowSpan="2">
                  <a:txBody>
                    <a:bodyPr/>
                    <a:p>
                      <a:pPr indent="0">
                        <a:lnSpc>
                          <a:spcPct val="130000"/>
                        </a:lnSpc>
                        <a:buNone/>
                      </a:pPr>
                      <a:r>
                        <a:rPr lang="en-US" sz="800" b="0">
                          <a:solidFill>
                            <a:schemeClr val="tx1"/>
                          </a:solidFill>
                          <a:latin typeface="微软雅黑" panose="020B0503020204020204" charset="-122"/>
                          <a:ea typeface="微软雅黑" panose="020B0503020204020204" charset="-122"/>
                          <a:cs typeface="微软雅黑" panose="020B0503020204020204" charset="-122"/>
                        </a:rPr>
                        <a:t>BSYMVision</a:t>
                      </a:r>
                      <a:endParaRPr lang="en-US" sz="800" b="0">
                        <a:solidFill>
                          <a:schemeClr val="tx1"/>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75000"/>
                      </a:schemeClr>
                    </a:solidFill>
                  </a:tcPr>
                </a:tc>
              </a:tr>
              <a:tr h="234315">
                <a:tc rowSpan="2">
                  <a:txBody>
                    <a:bodyPr/>
                    <a:p>
                      <a:pPr indent="0">
                        <a:lnSpc>
                          <a:spcPct val="130000"/>
                        </a:lnSpc>
                        <a:buNone/>
                      </a:pPr>
                      <a:r>
                        <a:rPr lang="zh-CN" altLang="en-US" sz="800" b="0">
                          <a:solidFill>
                            <a:schemeClr val="tx1"/>
                          </a:solidFill>
                          <a:latin typeface="微软雅黑" panose="020B0503020204020204" charset="-122"/>
                          <a:ea typeface="微软雅黑" panose="020B0503020204020204" charset="-122"/>
                          <a:cs typeface="微软雅黑" panose="020B0503020204020204" charset="-122"/>
                        </a:rPr>
                        <a:t>软件</a:t>
                      </a:r>
                      <a:endParaRPr lang="zh-CN" altLang="en-US" sz="800" b="0">
                        <a:solidFill>
                          <a:schemeClr val="tx1"/>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75000"/>
                      </a:schemeClr>
                    </a:solidFill>
                  </a:tcPr>
                </a:tc>
                <a:tc vMerge="1">
                  <a:tcPr marL="0" marR="0" marT="0" marB="0" vert="horz" anchor="ctr" anchorCtr="1">
                    <a:lnL w="12700">
                      <a:solidFill>
                        <a:schemeClr val="bg1"/>
                      </a:solidFill>
                      <a:prstDash val="solid"/>
                    </a:lnL>
                    <a:lnR w="12700">
                      <a:solidFill>
                        <a:schemeClr val="bg1"/>
                      </a:solidFill>
                      <a:prstDash val="solid"/>
                    </a:lnR>
                    <a:lnT w="12700">
                      <a:solidFill>
                        <a:schemeClr val="tx1"/>
                      </a:solidFill>
                      <a:prstDash val="solid"/>
                    </a:lnT>
                    <a:lnB w="12700">
                      <a:solidFill>
                        <a:schemeClr val="bg1"/>
                      </a:solidFill>
                      <a:prstDash val="solid"/>
                    </a:lnB>
                    <a:lnTlToBr>
                      <a:noFill/>
                    </a:lnTlToBr>
                    <a:lnBlToTr>
                      <a:noFill/>
                    </a:lnBlToTr>
                    <a:solidFill>
                      <a:schemeClr val="bg1"/>
                    </a:solidFill>
                  </a:tcPr>
                </a:tc>
              </a:tr>
              <a:tr h="0">
                <a:tc vMerge="1">
                  <a:tcPr marL="0" marR="0" marT="0" marB="0" vert="horz" anchor="ctr" anchorCtr="1">
                    <a:lnL w="12700">
                      <a:solidFill>
                        <a:schemeClr val="bg1"/>
                      </a:solidFill>
                      <a:prstDash val="solid"/>
                    </a:lnL>
                    <a:lnR w="12700">
                      <a:solidFill>
                        <a:schemeClr val="bg1"/>
                      </a:solidFill>
                      <a:prstDash val="solid"/>
                    </a:lnR>
                    <a:lnT w="12700">
                      <a:solidFill>
                        <a:schemeClr val="tx1"/>
                      </a:solidFill>
                      <a:prstDash val="solid"/>
                    </a:lnT>
                    <a:lnB w="12700">
                      <a:solidFill>
                        <a:schemeClr val="bg1"/>
                      </a:solidFill>
                      <a:prstDash val="solid"/>
                    </a:lnB>
                    <a:lnTlToBr>
                      <a:noFill/>
                    </a:lnTlToBr>
                    <a:lnBlToTr>
                      <a:noFill/>
                    </a:lnBlToTr>
                    <a:solidFill>
                      <a:schemeClr val="bg1"/>
                    </a:solidFill>
                  </a:tcPr>
                </a:tc>
                <a:tc rowSpan="2">
                  <a:txBody>
                    <a:bodyPr/>
                    <a:p>
                      <a:pPr indent="0">
                        <a:lnSpc>
                          <a:spcPct val="130000"/>
                        </a:lnSpc>
                        <a:buNone/>
                      </a:pPr>
                      <a:r>
                        <a:rPr lang="en-US" sz="800" b="0">
                          <a:solidFill>
                            <a:schemeClr val="tx1"/>
                          </a:solidFill>
                          <a:latin typeface="微软雅黑" panose="020B0503020204020204" charset="-122"/>
                          <a:ea typeface="微软雅黑" panose="020B0503020204020204" charset="-122"/>
                          <a:cs typeface="微软雅黑" panose="020B0503020204020204" charset="-122"/>
                        </a:rPr>
                        <a:t>BSY转角平行光源</a:t>
                      </a:r>
                      <a:endParaRPr lang="en-US" sz="800" b="0">
                        <a:solidFill>
                          <a:schemeClr val="tx1"/>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75000"/>
                      </a:schemeClr>
                    </a:solidFill>
                  </a:tcPr>
                </a:tc>
              </a:tr>
              <a:tr h="234950">
                <a:tc>
                  <a:txBody>
                    <a:bodyPr/>
                    <a:p>
                      <a:pPr indent="0">
                        <a:lnSpc>
                          <a:spcPct val="130000"/>
                        </a:lnSpc>
                        <a:buNone/>
                      </a:pPr>
                      <a:r>
                        <a:rPr lang="en-US" altLang="en-US" sz="800" b="0">
                          <a:solidFill>
                            <a:schemeClr val="tx1"/>
                          </a:solidFill>
                          <a:latin typeface="微软雅黑" panose="020B0503020204020204" charset="-122"/>
                          <a:ea typeface="微软雅黑" panose="020B0503020204020204" charset="-122"/>
                          <a:cs typeface="微软雅黑" panose="020B0503020204020204" charset="-122"/>
                        </a:rPr>
                        <a:t>LED平行底光源</a:t>
                      </a:r>
                      <a:endParaRPr lang="en-US" altLang="en-US" sz="800" b="0">
                        <a:solidFill>
                          <a:schemeClr val="tx1"/>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75000"/>
                      </a:schemeClr>
                    </a:solidFill>
                  </a:tcPr>
                </a:tc>
                <a:tc vMerge="1">
                  <a:tcPr marL="0" marR="0" marT="0" marB="0" vert="horz" anchor="ctr" anchorCtr="1">
                    <a:lnL w="12700">
                      <a:solidFill>
                        <a:schemeClr val="bg1"/>
                      </a:solidFill>
                      <a:prstDash val="solid"/>
                    </a:lnL>
                    <a:lnR w="12700">
                      <a:solidFill>
                        <a:schemeClr val="bg1"/>
                      </a:solidFill>
                      <a:prstDash val="solid"/>
                    </a:lnR>
                    <a:lnT w="12700">
                      <a:solidFill>
                        <a:schemeClr val="tx1"/>
                      </a:solidFill>
                      <a:prstDash val="solid"/>
                    </a:lnT>
                    <a:lnB w="12700">
                      <a:solidFill>
                        <a:schemeClr val="bg1"/>
                      </a:solidFill>
                      <a:prstDash val="solid"/>
                    </a:lnB>
                    <a:lnTlToBr>
                      <a:noFill/>
                    </a:lnTlToBr>
                    <a:lnBlToTr>
                      <a:noFill/>
                    </a:lnBlToTr>
                    <a:solidFill>
                      <a:schemeClr val="bg1"/>
                    </a:solidFill>
                  </a:tcPr>
                </a:tc>
              </a:tr>
              <a:tr h="295910">
                <a:tc>
                  <a:txBody>
                    <a:bodyPr/>
                    <a:p>
                      <a:pPr indent="0">
                        <a:lnSpc>
                          <a:spcPct val="130000"/>
                        </a:lnSpc>
                        <a:buNone/>
                      </a:pPr>
                      <a:r>
                        <a:rPr lang="en-US" sz="800" b="0">
                          <a:solidFill>
                            <a:schemeClr val="tx1"/>
                          </a:solidFill>
                          <a:latin typeface="微软雅黑" panose="020B0503020204020204" charset="-122"/>
                          <a:ea typeface="微软雅黑" panose="020B0503020204020204" charset="-122"/>
                          <a:cs typeface="微软雅黑" panose="020B0503020204020204" charset="-122"/>
                        </a:rPr>
                        <a:t> 工作台(mm)</a:t>
                      </a:r>
                      <a:endParaRPr lang="en-US" altLang="en-US" sz="800" b="0">
                        <a:solidFill>
                          <a:schemeClr val="tx1"/>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75000"/>
                      </a:schemeClr>
                    </a:solidFill>
                  </a:tcPr>
                </a:tc>
                <a:tc>
                  <a:txBody>
                    <a:bodyPr/>
                    <a:p>
                      <a:pPr indent="0">
                        <a:lnSpc>
                          <a:spcPct val="130000"/>
                        </a:lnSpc>
                        <a:buNone/>
                      </a:pPr>
                      <a:r>
                        <a:rPr lang="en-US" sz="800" b="0">
                          <a:solidFill>
                            <a:schemeClr val="tx1"/>
                          </a:solidFill>
                          <a:latin typeface="微软雅黑" panose="020B0503020204020204" charset="-122"/>
                          <a:ea typeface="微软雅黑" panose="020B0503020204020204" charset="-122"/>
                          <a:cs typeface="微软雅黑" panose="020B0503020204020204" charset="-122"/>
                        </a:rPr>
                        <a:t>316*300</a:t>
                      </a:r>
                      <a:endParaRPr lang="en-US" altLang="en-US" sz="800" b="0">
                        <a:solidFill>
                          <a:schemeClr val="tx1"/>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75000"/>
                      </a:schemeClr>
                    </a:solidFill>
                  </a:tcPr>
                </a:tc>
              </a:tr>
              <a:tr h="296545">
                <a:tc>
                  <a:txBody>
                    <a:bodyPr/>
                    <a:p>
                      <a:pPr indent="0">
                        <a:lnSpc>
                          <a:spcPct val="130000"/>
                        </a:lnSpc>
                        <a:buNone/>
                      </a:pPr>
                      <a:r>
                        <a:rPr lang="en-US" altLang="en-US" sz="800" b="0">
                          <a:solidFill>
                            <a:schemeClr val="tx1"/>
                          </a:solidFill>
                          <a:latin typeface="微软雅黑" panose="020B0503020204020204" charset="-122"/>
                          <a:ea typeface="微软雅黑" panose="020B0503020204020204" charset="-122"/>
                          <a:cs typeface="微软雅黑" panose="020B0503020204020204" charset="-122"/>
                        </a:rPr>
                        <a:t>LED表面光源</a:t>
                      </a:r>
                      <a:endParaRPr lang="en-US" altLang="en-US" sz="800" b="0">
                        <a:solidFill>
                          <a:schemeClr val="tx1"/>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75000"/>
                      </a:schemeClr>
                    </a:solidFill>
                  </a:tcPr>
                </a:tc>
                <a:tc>
                  <a:txBody>
                    <a:bodyPr/>
                    <a:p>
                      <a:pPr indent="0">
                        <a:lnSpc>
                          <a:spcPct val="130000"/>
                        </a:lnSpc>
                        <a:buNone/>
                      </a:pPr>
                      <a:r>
                        <a:rPr lang="en-US" sz="800" b="0">
                          <a:solidFill>
                            <a:schemeClr val="tx1"/>
                          </a:solidFill>
                          <a:latin typeface="微软雅黑" panose="020B0503020204020204" charset="-122"/>
                          <a:ea typeface="微软雅黑" panose="020B0503020204020204" charset="-122"/>
                          <a:cs typeface="微软雅黑" panose="020B0503020204020204" charset="-122"/>
                        </a:rPr>
                        <a:t>BSY专业定制LED环形光源，可选配POMEAS外置同轴光源</a:t>
                      </a:r>
                      <a:endParaRPr lang="en-US" sz="800" b="0">
                        <a:solidFill>
                          <a:schemeClr val="tx1"/>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75000"/>
                      </a:schemeClr>
                    </a:solidFill>
                  </a:tcPr>
                </a:tc>
              </a:tr>
              <a:tr h="296545">
                <a:tc>
                  <a:txBody>
                    <a:bodyPr/>
                    <a:p>
                      <a:pPr indent="0">
                        <a:lnSpc>
                          <a:spcPct val="130000"/>
                        </a:lnSpc>
                        <a:buNone/>
                      </a:pPr>
                      <a:r>
                        <a:rPr lang="en-US" altLang="en-US" sz="800" b="0">
                          <a:solidFill>
                            <a:schemeClr val="tx1"/>
                          </a:solidFill>
                          <a:latin typeface="微软雅黑" panose="020B0503020204020204" charset="-122"/>
                          <a:ea typeface="微软雅黑" panose="020B0503020204020204" charset="-122"/>
                          <a:cs typeface="微软雅黑" panose="020B0503020204020204" charset="-122"/>
                        </a:rPr>
                        <a:t>导轨</a:t>
                      </a:r>
                      <a:endParaRPr lang="en-US" altLang="en-US" sz="800" b="0">
                        <a:solidFill>
                          <a:schemeClr val="tx1"/>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75000"/>
                      </a:schemeClr>
                    </a:solidFill>
                  </a:tcPr>
                </a:tc>
                <a:tc>
                  <a:txBody>
                    <a:bodyPr/>
                    <a:p>
                      <a:pPr indent="0">
                        <a:lnSpc>
                          <a:spcPct val="130000"/>
                        </a:lnSpc>
                        <a:buNone/>
                      </a:pPr>
                      <a:r>
                        <a:rPr lang="en-US" altLang="en-US" sz="800" b="0">
                          <a:solidFill>
                            <a:schemeClr val="tx1"/>
                          </a:solidFill>
                          <a:latin typeface="微软雅黑" panose="020B0503020204020204" charset="-122"/>
                          <a:ea typeface="微软雅黑" panose="020B0503020204020204" charset="-122"/>
                          <a:cs typeface="微软雅黑" panose="020B0503020204020204" charset="-122"/>
                        </a:rPr>
                        <a:t>进口精密线性导轨</a:t>
                      </a:r>
                      <a:endParaRPr lang="en-US" altLang="en-US" sz="800" b="0">
                        <a:solidFill>
                          <a:schemeClr val="tx1"/>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75000"/>
                      </a:schemeClr>
                    </a:solidFill>
                  </a:tcPr>
                </a:tc>
              </a:tr>
              <a:tr h="296545">
                <a:tc>
                  <a:txBody>
                    <a:bodyPr/>
                    <a:p>
                      <a:pPr indent="0">
                        <a:lnSpc>
                          <a:spcPct val="130000"/>
                        </a:lnSpc>
                        <a:buNone/>
                      </a:pPr>
                      <a:r>
                        <a:rPr lang="en-US" altLang="en-US" sz="800" b="0">
                          <a:solidFill>
                            <a:schemeClr val="tx1"/>
                          </a:solidFill>
                          <a:latin typeface="微软雅黑" panose="020B0503020204020204" charset="-122"/>
                          <a:ea typeface="微软雅黑" panose="020B0503020204020204" charset="-122"/>
                          <a:cs typeface="微软雅黑" panose="020B0503020204020204" charset="-122"/>
                        </a:rPr>
                        <a:t>基座</a:t>
                      </a:r>
                      <a:endParaRPr lang="en-US" altLang="en-US" sz="800" b="0">
                        <a:solidFill>
                          <a:schemeClr val="tx1"/>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75000"/>
                      </a:schemeClr>
                    </a:solidFill>
                  </a:tcPr>
                </a:tc>
                <a:tc>
                  <a:txBody>
                    <a:bodyPr/>
                    <a:p>
                      <a:pPr indent="0">
                        <a:lnSpc>
                          <a:spcPct val="130000"/>
                        </a:lnSpc>
                        <a:buNone/>
                      </a:pPr>
                      <a:r>
                        <a:rPr lang="en-US" altLang="en-US" sz="800" b="0">
                          <a:solidFill>
                            <a:schemeClr val="tx1"/>
                          </a:solidFill>
                          <a:latin typeface="微软雅黑" panose="020B0503020204020204" charset="-122"/>
                          <a:ea typeface="微软雅黑" panose="020B0503020204020204" charset="-122"/>
                          <a:cs typeface="微软雅黑" panose="020B0503020204020204" charset="-122"/>
                        </a:rPr>
                        <a:t>高品质天然黑色花岗岩</a:t>
                      </a:r>
                      <a:endParaRPr lang="en-US" altLang="en-US" sz="800" b="0">
                        <a:solidFill>
                          <a:schemeClr val="tx1"/>
                        </a:solidFill>
                        <a:latin typeface="微软雅黑" panose="020B0503020204020204" charset="-122"/>
                        <a:ea typeface="微软雅黑" panose="020B0503020204020204" charset="-122"/>
                        <a:cs typeface="微软雅黑" panose="020B0503020204020204" charset="-122"/>
                      </a:endParaRPr>
                    </a:p>
                  </a:txBody>
                  <a:tcPr marL="0" marR="0" marT="0" marB="0" vert="horz" anchor="ctr" anchorCtr="1">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chemeClr val="bg1">
                        <a:lumMod val="75000"/>
                      </a:schemeClr>
                    </a:solidFill>
                  </a:tcPr>
                </a:tc>
              </a:tr>
            </a:tbl>
          </a:graphicData>
        </a:graphic>
      </p:graphicFrame>
      <p:sp>
        <p:nvSpPr>
          <p:cNvPr id="6" name="文本框 5"/>
          <p:cNvSpPr txBox="1"/>
          <p:nvPr>
            <p:custDataLst>
              <p:tags r:id="rId11"/>
            </p:custDataLst>
          </p:nvPr>
        </p:nvSpPr>
        <p:spPr>
          <a:xfrm>
            <a:off x="6691630" y="3792855"/>
            <a:ext cx="958850" cy="368300"/>
          </a:xfrm>
          <a:prstGeom prst="rect">
            <a:avLst/>
          </a:prstGeom>
          <a:noFill/>
        </p:spPr>
        <p:txBody>
          <a:bodyPr wrap="square" rtlCol="0" anchor="ctr" anchorCtr="1">
            <a:spAutoFit/>
          </a:bodyPr>
          <a:p>
            <a:r>
              <a:rPr lang="zh-CN" altLang="en-US">
                <a:solidFill>
                  <a:srgbClr val="FBAB37"/>
                </a:solidFill>
                <a:latin typeface="微软雅黑" panose="020B0503020204020204" charset="-122"/>
                <a:ea typeface="微软雅黑" panose="020B0503020204020204" charset="-122"/>
                <a:cs typeface="微软雅黑" panose="020B0503020204020204" charset="-122"/>
              </a:rPr>
              <a:t>配置表</a:t>
            </a:r>
            <a:endParaRPr lang="zh-CN" altLang="en-US">
              <a:solidFill>
                <a:srgbClr val="FBAB37"/>
              </a:solidFill>
              <a:latin typeface="微软雅黑" panose="020B0503020204020204" charset="-122"/>
              <a:ea typeface="微软雅黑" panose="020B0503020204020204" charset="-122"/>
              <a:cs typeface="微软雅黑" panose="020B0503020204020204" charset="-122"/>
            </a:endParaRPr>
          </a:p>
        </p:txBody>
      </p:sp>
      <p:pic>
        <p:nvPicPr>
          <p:cNvPr id="11" name="图片 10" descr="图片1"/>
          <p:cNvPicPr>
            <a:picLocks noChangeAspect="1"/>
          </p:cNvPicPr>
          <p:nvPr>
            <p:custDataLst>
              <p:tags r:id="rId12"/>
            </p:custDataLst>
          </p:nvPr>
        </p:nvPicPr>
        <p:blipFill>
          <a:blip r:embed="rId13"/>
          <a:srcRect l="-11609" r="-12827"/>
          <a:stretch>
            <a:fillRect/>
          </a:stretch>
        </p:blipFill>
        <p:spPr>
          <a:xfrm>
            <a:off x="8280400" y="572135"/>
            <a:ext cx="2661285" cy="3273425"/>
          </a:xfrm>
          <a:prstGeom prst="rect">
            <a:avLst/>
          </a:prstGeom>
          <a:solidFill>
            <a:srgbClr val="E6E6E6"/>
          </a:solid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圆角 1"/>
          <p:cNvSpPr/>
          <p:nvPr>
            <p:custDataLst>
              <p:tags r:id="rId1"/>
            </p:custDataLst>
          </p:nvPr>
        </p:nvSpPr>
        <p:spPr>
          <a:xfrm>
            <a:off x="873903" y="3352811"/>
            <a:ext cx="1244948" cy="71991"/>
          </a:xfrm>
          <a:prstGeom prst="roundRect">
            <a:avLst>
              <a:gd name="adj" fmla="val 50000"/>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微软雅黑" panose="020B0503020204020204" charset="-122"/>
            </a:endParaRPr>
          </a:p>
        </p:txBody>
      </p:sp>
      <p:sp>
        <p:nvSpPr>
          <p:cNvPr id="6" name="文本框 5"/>
          <p:cNvSpPr txBox="1"/>
          <p:nvPr>
            <p:custDataLst>
              <p:tags r:id="rId2"/>
            </p:custDataLst>
          </p:nvPr>
        </p:nvSpPr>
        <p:spPr>
          <a:xfrm>
            <a:off x="780836" y="3627168"/>
            <a:ext cx="2418080" cy="768350"/>
          </a:xfrm>
          <a:prstGeom prst="rect">
            <a:avLst/>
          </a:prstGeom>
          <a:noFill/>
        </p:spPr>
        <p:txBody>
          <a:bodyPr wrap="none" rtlCol="0">
            <a:spAutoFit/>
          </a:bodyPr>
          <a:p>
            <a:r>
              <a:rPr lang="zh-CN" altLang="en-US" sz="4400" b="1" dirty="0">
                <a:latin typeface="微软雅黑" panose="020B0503020204020204" charset="-122"/>
                <a:ea typeface="微软雅黑" panose="020B0503020204020204" charset="-122"/>
                <a:cs typeface="微软雅黑" panose="020B0503020204020204" charset="-122"/>
              </a:rPr>
              <a:t>谢谢大家</a:t>
            </a:r>
            <a:endParaRPr lang="zh-CN" altLang="en-US" sz="4400" b="1" dirty="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custDataLst>
              <p:tags r:id="rId3"/>
            </p:custDataLst>
          </p:nvPr>
        </p:nvSpPr>
        <p:spPr>
          <a:xfrm>
            <a:off x="780836" y="1033211"/>
            <a:ext cx="5669280" cy="1863725"/>
          </a:xfrm>
          <a:prstGeom prst="rect">
            <a:avLst/>
          </a:prstGeom>
          <a:noFill/>
        </p:spPr>
        <p:txBody>
          <a:bodyPr wrap="none" rtlCol="0">
            <a:spAutoFit/>
          </a:bodyPr>
          <a:p>
            <a:pPr>
              <a:lnSpc>
                <a:spcPct val="120000"/>
              </a:lnSpc>
            </a:pPr>
            <a:r>
              <a:rPr lang="zh-CN" altLang="en-US" sz="4800" dirty="0">
                <a:latin typeface="微软雅黑" panose="020B0503020204020204" charset="-122"/>
                <a:ea typeface="微软雅黑" panose="020B0503020204020204" charset="-122"/>
                <a:cs typeface="微软雅黑" panose="020B0503020204020204" charset="-122"/>
              </a:rPr>
              <a:t>厦门博视源机器视觉</a:t>
            </a:r>
            <a:endParaRPr lang="zh-CN" altLang="en-US" sz="4800" dirty="0">
              <a:latin typeface="微软雅黑" panose="020B0503020204020204" charset="-122"/>
              <a:ea typeface="微软雅黑" panose="020B0503020204020204" charset="-122"/>
              <a:cs typeface="微软雅黑" panose="020B0503020204020204" charset="-122"/>
            </a:endParaRPr>
          </a:p>
          <a:p>
            <a:pPr>
              <a:lnSpc>
                <a:spcPct val="120000"/>
              </a:lnSpc>
            </a:pPr>
            <a:r>
              <a:rPr lang="zh-CN" altLang="en-US" sz="4800" dirty="0">
                <a:latin typeface="微软雅黑" panose="020B0503020204020204" charset="-122"/>
                <a:ea typeface="微软雅黑" panose="020B0503020204020204" charset="-122"/>
                <a:cs typeface="微软雅黑" panose="020B0503020204020204" charset="-122"/>
              </a:rPr>
              <a:t>技术有限公司</a:t>
            </a:r>
            <a:endParaRPr lang="zh-CN" altLang="en-US" sz="4800" dirty="0">
              <a:latin typeface="微软雅黑" panose="020B0503020204020204" charset="-122"/>
              <a:ea typeface="微软雅黑" panose="020B0503020204020204" charset="-122"/>
              <a:cs typeface="微软雅黑" panose="020B0503020204020204" charset="-122"/>
            </a:endParaRPr>
          </a:p>
        </p:txBody>
      </p:sp>
      <p:sp>
        <p:nvSpPr>
          <p:cNvPr id="8" name="flowers_150031"/>
          <p:cNvSpPr/>
          <p:nvPr>
            <p:custDataLst>
              <p:tags r:id="rId4"/>
            </p:custDataLst>
          </p:nvPr>
        </p:nvSpPr>
        <p:spPr>
          <a:xfrm>
            <a:off x="3461968" y="3681639"/>
            <a:ext cx="593257" cy="60961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85934" h="602084">
                <a:moveTo>
                  <a:pt x="420103" y="473047"/>
                </a:moveTo>
                <a:cubicBezTo>
                  <a:pt x="474962" y="473854"/>
                  <a:pt x="522560" y="506116"/>
                  <a:pt x="542729" y="554509"/>
                </a:cubicBezTo>
                <a:cubicBezTo>
                  <a:pt x="543535" y="556122"/>
                  <a:pt x="544342" y="557735"/>
                  <a:pt x="544342" y="560155"/>
                </a:cubicBezTo>
                <a:cubicBezTo>
                  <a:pt x="544342" y="564187"/>
                  <a:pt x="541922" y="568220"/>
                  <a:pt x="537888" y="569833"/>
                </a:cubicBezTo>
                <a:cubicBezTo>
                  <a:pt x="520947" y="577092"/>
                  <a:pt x="503198" y="580318"/>
                  <a:pt x="485450" y="580318"/>
                </a:cubicBezTo>
                <a:cubicBezTo>
                  <a:pt x="430591" y="580318"/>
                  <a:pt x="382186" y="548863"/>
                  <a:pt x="361211" y="499663"/>
                </a:cubicBezTo>
                <a:cubicBezTo>
                  <a:pt x="360404" y="497244"/>
                  <a:pt x="359597" y="495631"/>
                  <a:pt x="359597" y="492404"/>
                </a:cubicBezTo>
                <a:cubicBezTo>
                  <a:pt x="359597" y="488372"/>
                  <a:pt x="362824" y="484339"/>
                  <a:pt x="366858" y="483532"/>
                </a:cubicBezTo>
                <a:cubicBezTo>
                  <a:pt x="368471" y="482726"/>
                  <a:pt x="369278" y="482726"/>
                  <a:pt x="370085" y="482726"/>
                </a:cubicBezTo>
                <a:cubicBezTo>
                  <a:pt x="370892" y="482726"/>
                  <a:pt x="370892" y="482726"/>
                  <a:pt x="370892" y="482726"/>
                </a:cubicBezTo>
                <a:cubicBezTo>
                  <a:pt x="371698" y="482726"/>
                  <a:pt x="371698" y="482726"/>
                  <a:pt x="371698" y="482726"/>
                </a:cubicBezTo>
                <a:cubicBezTo>
                  <a:pt x="387027" y="482726"/>
                  <a:pt x="402355" y="479500"/>
                  <a:pt x="416070" y="473854"/>
                </a:cubicBezTo>
                <a:cubicBezTo>
                  <a:pt x="417683" y="473854"/>
                  <a:pt x="419297" y="473047"/>
                  <a:pt x="420103" y="473047"/>
                </a:cubicBezTo>
                <a:close/>
                <a:moveTo>
                  <a:pt x="507990" y="307894"/>
                </a:moveTo>
                <a:cubicBezTo>
                  <a:pt x="510409" y="307088"/>
                  <a:pt x="512022" y="307894"/>
                  <a:pt x="513635" y="308700"/>
                </a:cubicBezTo>
                <a:cubicBezTo>
                  <a:pt x="517667" y="310311"/>
                  <a:pt x="520893" y="313534"/>
                  <a:pt x="520893" y="318369"/>
                </a:cubicBezTo>
                <a:cubicBezTo>
                  <a:pt x="520087" y="402974"/>
                  <a:pt x="453955" y="471464"/>
                  <a:pt x="371694" y="472270"/>
                </a:cubicBezTo>
                <a:cubicBezTo>
                  <a:pt x="371694" y="472270"/>
                  <a:pt x="370888" y="472270"/>
                  <a:pt x="370081" y="472270"/>
                </a:cubicBezTo>
                <a:cubicBezTo>
                  <a:pt x="369275" y="472270"/>
                  <a:pt x="367662" y="472270"/>
                  <a:pt x="366049" y="471464"/>
                </a:cubicBezTo>
                <a:cubicBezTo>
                  <a:pt x="362017" y="469853"/>
                  <a:pt x="359597" y="466630"/>
                  <a:pt x="359597" y="461795"/>
                </a:cubicBezTo>
                <a:cubicBezTo>
                  <a:pt x="359597" y="377190"/>
                  <a:pt x="426535" y="307894"/>
                  <a:pt x="507990" y="307894"/>
                </a:cubicBezTo>
                <a:close/>
                <a:moveTo>
                  <a:pt x="100641" y="149692"/>
                </a:moveTo>
                <a:cubicBezTo>
                  <a:pt x="110119" y="149692"/>
                  <a:pt x="120202" y="151908"/>
                  <a:pt x="130285" y="156340"/>
                </a:cubicBezTo>
                <a:cubicBezTo>
                  <a:pt x="117379" y="174069"/>
                  <a:pt x="108505" y="199049"/>
                  <a:pt x="106085" y="228059"/>
                </a:cubicBezTo>
                <a:cubicBezTo>
                  <a:pt x="97212" y="226448"/>
                  <a:pt x="87532" y="225642"/>
                  <a:pt x="78659" y="225642"/>
                </a:cubicBezTo>
                <a:cubicBezTo>
                  <a:pt x="67366" y="225642"/>
                  <a:pt x="57686" y="226448"/>
                  <a:pt x="48006" y="228059"/>
                </a:cubicBezTo>
                <a:cubicBezTo>
                  <a:pt x="44779" y="195826"/>
                  <a:pt x="53653" y="169234"/>
                  <a:pt x="74626" y="156340"/>
                </a:cubicBezTo>
                <a:cubicBezTo>
                  <a:pt x="82289" y="151908"/>
                  <a:pt x="91162" y="149692"/>
                  <a:pt x="100641" y="149692"/>
                </a:cubicBezTo>
                <a:close/>
                <a:moveTo>
                  <a:pt x="518531" y="90343"/>
                </a:moveTo>
                <a:cubicBezTo>
                  <a:pt x="543551" y="90343"/>
                  <a:pt x="563729" y="99208"/>
                  <a:pt x="575836" y="115325"/>
                </a:cubicBezTo>
                <a:cubicBezTo>
                  <a:pt x="588750" y="133861"/>
                  <a:pt x="589557" y="158844"/>
                  <a:pt x="576643" y="186244"/>
                </a:cubicBezTo>
                <a:cubicBezTo>
                  <a:pt x="565344" y="212033"/>
                  <a:pt x="544359" y="236210"/>
                  <a:pt x="516917" y="256357"/>
                </a:cubicBezTo>
                <a:cubicBezTo>
                  <a:pt x="486246" y="277310"/>
                  <a:pt x="451540" y="290204"/>
                  <a:pt x="421676" y="290204"/>
                </a:cubicBezTo>
                <a:cubicBezTo>
                  <a:pt x="396656" y="290204"/>
                  <a:pt x="376478" y="281339"/>
                  <a:pt x="365178" y="265222"/>
                </a:cubicBezTo>
                <a:cubicBezTo>
                  <a:pt x="364371" y="264416"/>
                  <a:pt x="364371" y="263610"/>
                  <a:pt x="363564" y="262804"/>
                </a:cubicBezTo>
                <a:cubicBezTo>
                  <a:pt x="338543" y="286175"/>
                  <a:pt x="338543" y="374823"/>
                  <a:pt x="338543" y="440906"/>
                </a:cubicBezTo>
                <a:cubicBezTo>
                  <a:pt x="338543" y="441712"/>
                  <a:pt x="337736" y="442518"/>
                  <a:pt x="337736" y="444130"/>
                </a:cubicBezTo>
                <a:cubicBezTo>
                  <a:pt x="353878" y="494901"/>
                  <a:pt x="357107" y="555343"/>
                  <a:pt x="357107" y="590802"/>
                </a:cubicBezTo>
                <a:cubicBezTo>
                  <a:pt x="357107" y="597249"/>
                  <a:pt x="352264" y="602084"/>
                  <a:pt x="346614" y="602084"/>
                </a:cubicBezTo>
                <a:cubicBezTo>
                  <a:pt x="340157" y="602084"/>
                  <a:pt x="335315" y="597249"/>
                  <a:pt x="335315" y="590802"/>
                </a:cubicBezTo>
                <a:cubicBezTo>
                  <a:pt x="335315" y="540836"/>
                  <a:pt x="328858" y="378852"/>
                  <a:pt x="243303" y="376435"/>
                </a:cubicBezTo>
                <a:cubicBezTo>
                  <a:pt x="242496" y="382076"/>
                  <a:pt x="240882" y="387717"/>
                  <a:pt x="238460" y="393358"/>
                </a:cubicBezTo>
                <a:cubicBezTo>
                  <a:pt x="227968" y="416729"/>
                  <a:pt x="201333" y="429623"/>
                  <a:pt x="165013" y="429623"/>
                </a:cubicBezTo>
                <a:cubicBezTo>
                  <a:pt x="139992" y="429623"/>
                  <a:pt x="113357" y="423176"/>
                  <a:pt x="87529" y="411088"/>
                </a:cubicBezTo>
                <a:cubicBezTo>
                  <a:pt x="22152" y="380464"/>
                  <a:pt x="-14168" y="324052"/>
                  <a:pt x="5203" y="283757"/>
                </a:cubicBezTo>
                <a:cubicBezTo>
                  <a:pt x="15695" y="260386"/>
                  <a:pt x="43137" y="246686"/>
                  <a:pt x="78651" y="246686"/>
                </a:cubicBezTo>
                <a:cubicBezTo>
                  <a:pt x="103672" y="246686"/>
                  <a:pt x="130307" y="253133"/>
                  <a:pt x="156134" y="265222"/>
                </a:cubicBezTo>
                <a:cubicBezTo>
                  <a:pt x="202947" y="286981"/>
                  <a:pt x="234425" y="321634"/>
                  <a:pt x="241689" y="354676"/>
                </a:cubicBezTo>
                <a:cubicBezTo>
                  <a:pt x="249760" y="354676"/>
                  <a:pt x="257831" y="356287"/>
                  <a:pt x="264288" y="357899"/>
                </a:cubicBezTo>
                <a:cubicBezTo>
                  <a:pt x="258638" y="315993"/>
                  <a:pt x="222318" y="272475"/>
                  <a:pt x="165013" y="245880"/>
                </a:cubicBezTo>
                <a:cubicBezTo>
                  <a:pt x="152906" y="240239"/>
                  <a:pt x="139992" y="235404"/>
                  <a:pt x="127078" y="232180"/>
                </a:cubicBezTo>
                <a:cubicBezTo>
                  <a:pt x="130307" y="185438"/>
                  <a:pt x="151292" y="150785"/>
                  <a:pt x="182769" y="145143"/>
                </a:cubicBezTo>
                <a:cubicBezTo>
                  <a:pt x="185191" y="144337"/>
                  <a:pt x="188419" y="144337"/>
                  <a:pt x="190840" y="144337"/>
                </a:cubicBezTo>
                <a:cubicBezTo>
                  <a:pt x="229582" y="144337"/>
                  <a:pt x="267517" y="191080"/>
                  <a:pt x="278816" y="253133"/>
                </a:cubicBezTo>
                <a:cubicBezTo>
                  <a:pt x="286080" y="294234"/>
                  <a:pt x="280431" y="332917"/>
                  <a:pt x="265095" y="357899"/>
                </a:cubicBezTo>
                <a:cubicBezTo>
                  <a:pt x="287695" y="364346"/>
                  <a:pt x="303837" y="379658"/>
                  <a:pt x="316751" y="399000"/>
                </a:cubicBezTo>
                <a:cubicBezTo>
                  <a:pt x="318365" y="318410"/>
                  <a:pt x="324822" y="260386"/>
                  <a:pt x="355493" y="241045"/>
                </a:cubicBezTo>
                <a:cubicBezTo>
                  <a:pt x="353071" y="227345"/>
                  <a:pt x="356300" y="211227"/>
                  <a:pt x="363564" y="194303"/>
                </a:cubicBezTo>
                <a:cubicBezTo>
                  <a:pt x="374864" y="168515"/>
                  <a:pt x="396656" y="144337"/>
                  <a:pt x="423291" y="124190"/>
                </a:cubicBezTo>
                <a:cubicBezTo>
                  <a:pt x="453961" y="103237"/>
                  <a:pt x="488667" y="90343"/>
                  <a:pt x="518531" y="90343"/>
                </a:cubicBezTo>
                <a:close/>
                <a:moveTo>
                  <a:pt x="376479" y="10537"/>
                </a:moveTo>
                <a:cubicBezTo>
                  <a:pt x="407952" y="10537"/>
                  <a:pt x="434583" y="41971"/>
                  <a:pt x="445881" y="87108"/>
                </a:cubicBezTo>
                <a:cubicBezTo>
                  <a:pt x="433776" y="92750"/>
                  <a:pt x="422478" y="99198"/>
                  <a:pt x="411180" y="107258"/>
                </a:cubicBezTo>
                <a:cubicBezTo>
                  <a:pt x="380514" y="129021"/>
                  <a:pt x="357111" y="156426"/>
                  <a:pt x="344199" y="185442"/>
                </a:cubicBezTo>
                <a:cubicBezTo>
                  <a:pt x="336128" y="203175"/>
                  <a:pt x="332900" y="220101"/>
                  <a:pt x="333707" y="236221"/>
                </a:cubicBezTo>
                <a:cubicBezTo>
                  <a:pt x="313532" y="213653"/>
                  <a:pt x="301427" y="176576"/>
                  <a:pt x="301427" y="134663"/>
                </a:cubicBezTo>
                <a:cubicBezTo>
                  <a:pt x="301427" y="65346"/>
                  <a:pt x="334514" y="10537"/>
                  <a:pt x="376479" y="10537"/>
                </a:cubicBezTo>
                <a:close/>
                <a:moveTo>
                  <a:pt x="457838" y="736"/>
                </a:moveTo>
                <a:cubicBezTo>
                  <a:pt x="467111" y="-777"/>
                  <a:pt x="476182" y="30"/>
                  <a:pt x="484649" y="3256"/>
                </a:cubicBezTo>
                <a:cubicBezTo>
                  <a:pt x="507228" y="12128"/>
                  <a:pt x="520936" y="36324"/>
                  <a:pt x="523355" y="69392"/>
                </a:cubicBezTo>
                <a:cubicBezTo>
                  <a:pt x="521743" y="69392"/>
                  <a:pt x="520130" y="69392"/>
                  <a:pt x="518517" y="69392"/>
                </a:cubicBezTo>
                <a:cubicBezTo>
                  <a:pt x="501583" y="69392"/>
                  <a:pt x="483843" y="72618"/>
                  <a:pt x="466103" y="79071"/>
                </a:cubicBezTo>
                <a:cubicBezTo>
                  <a:pt x="458846" y="50842"/>
                  <a:pt x="445944" y="28259"/>
                  <a:pt x="429816" y="12128"/>
                </a:cubicBezTo>
                <a:cubicBezTo>
                  <a:pt x="439089" y="6079"/>
                  <a:pt x="448564" y="2248"/>
                  <a:pt x="457838" y="736"/>
                </a:cubicBezTo>
                <a:close/>
              </a:path>
            </a:pathLst>
          </a:cu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ea typeface="微软雅黑" panose="020B0503020204020204" charset="-122"/>
              <a:cs typeface="微软雅黑" panose="020B0503020204020204" charset="-122"/>
            </a:endParaRPr>
          </a:p>
        </p:txBody>
      </p:sp>
      <p:pic>
        <p:nvPicPr>
          <p:cNvPr id="9" name="图片 8" descr="白框logoRGB深灰"/>
          <p:cNvPicPr>
            <a:picLocks noChangeAspect="1"/>
          </p:cNvPicPr>
          <p:nvPr>
            <p:custDataLst>
              <p:tags r:id="rId5"/>
            </p:custDataLst>
          </p:nvPr>
        </p:nvPicPr>
        <p:blipFill>
          <a:blip r:embed="rId6"/>
          <a:stretch>
            <a:fillRect/>
          </a:stretch>
        </p:blipFill>
        <p:spPr>
          <a:xfrm>
            <a:off x="695992" y="183457"/>
            <a:ext cx="885716" cy="753652"/>
          </a:xfrm>
          <a:prstGeom prst="rect">
            <a:avLst/>
          </a:prstGeom>
        </p:spPr>
      </p:pic>
      <p:sp>
        <p:nvSpPr>
          <p:cNvPr id="10" name="文本框 9"/>
          <p:cNvSpPr txBox="1"/>
          <p:nvPr>
            <p:custDataLst>
              <p:tags r:id="rId7"/>
            </p:custDataLst>
          </p:nvPr>
        </p:nvSpPr>
        <p:spPr>
          <a:xfrm>
            <a:off x="873558" y="4519795"/>
            <a:ext cx="6120644" cy="337185"/>
          </a:xfrm>
          <a:prstGeom prst="rect">
            <a:avLst/>
          </a:prstGeom>
          <a:noFill/>
        </p:spPr>
        <p:txBody>
          <a:bodyPr wrap="square" rtlCol="0">
            <a:spAutoFit/>
          </a:bodyPr>
          <a:p>
            <a:r>
              <a:rPr lang="zh-CN" altLang="en-US" sz="1600">
                <a:solidFill>
                  <a:schemeClr val="bg1">
                    <a:lumMod val="50000"/>
                  </a:schemeClr>
                </a:solidFill>
                <a:latin typeface="微软雅黑" panose="020B0503020204020204" charset="-122"/>
                <a:ea typeface="微软雅黑" panose="020B0503020204020204" charset="-122"/>
                <a:cs typeface="微软雅黑" panose="020B0503020204020204" charset="-122"/>
              </a:rPr>
              <a:t>厦门工厂：福建省厦门市集美区杏林瑶山路</a:t>
            </a:r>
            <a:r>
              <a:rPr lang="en-US" altLang="zh-CN" sz="1600">
                <a:solidFill>
                  <a:schemeClr val="bg1">
                    <a:lumMod val="50000"/>
                  </a:schemeClr>
                </a:solidFill>
                <a:latin typeface="微软雅黑" panose="020B0503020204020204" charset="-122"/>
                <a:ea typeface="微软雅黑" panose="020B0503020204020204" charset="-122"/>
                <a:cs typeface="微软雅黑" panose="020B0503020204020204" charset="-122"/>
              </a:rPr>
              <a:t>13-17</a:t>
            </a:r>
            <a:r>
              <a:rPr lang="zh-CN" altLang="en-US" sz="1600">
                <a:solidFill>
                  <a:schemeClr val="bg1">
                    <a:lumMod val="50000"/>
                  </a:schemeClr>
                </a:solidFill>
                <a:latin typeface="微软雅黑" panose="020B0503020204020204" charset="-122"/>
                <a:ea typeface="微软雅黑" panose="020B0503020204020204" charset="-122"/>
                <a:cs typeface="微软雅黑" panose="020B0503020204020204" charset="-122"/>
              </a:rPr>
              <a:t>号</a:t>
            </a:r>
            <a:endParaRPr lang="zh-CN" altLang="en-US" sz="16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custDataLst>
              <p:tags r:id="rId8"/>
            </p:custDataLst>
          </p:nvPr>
        </p:nvSpPr>
        <p:spPr>
          <a:xfrm>
            <a:off x="873558" y="4911754"/>
            <a:ext cx="5893766" cy="337185"/>
          </a:xfrm>
          <a:prstGeom prst="rect">
            <a:avLst/>
          </a:prstGeom>
          <a:noFill/>
        </p:spPr>
        <p:txBody>
          <a:bodyPr wrap="square" rtlCol="0">
            <a:spAutoFit/>
          </a:bodyPr>
          <a:p>
            <a:r>
              <a:rPr lang="zh-CN" altLang="en-US" sz="1600">
                <a:solidFill>
                  <a:schemeClr val="bg1">
                    <a:lumMod val="50000"/>
                  </a:schemeClr>
                </a:solidFill>
                <a:latin typeface="微软雅黑" panose="020B0503020204020204" charset="-122"/>
                <a:ea typeface="微软雅黑" panose="020B0503020204020204" charset="-122"/>
                <a:cs typeface="微软雅黑" panose="020B0503020204020204" charset="-122"/>
              </a:rPr>
              <a:t>无锡工厂：江苏省无锡市锡山区吼山南路</a:t>
            </a:r>
            <a:r>
              <a:rPr lang="en-US" altLang="zh-CN" sz="1600">
                <a:solidFill>
                  <a:schemeClr val="bg1">
                    <a:lumMod val="50000"/>
                  </a:schemeClr>
                </a:solidFill>
                <a:latin typeface="微软雅黑" panose="020B0503020204020204" charset="-122"/>
                <a:ea typeface="微软雅黑" panose="020B0503020204020204" charset="-122"/>
                <a:cs typeface="微软雅黑" panose="020B0503020204020204" charset="-122"/>
              </a:rPr>
              <a:t>15</a:t>
            </a:r>
            <a:r>
              <a:rPr lang="zh-CN" altLang="en-US" sz="1600">
                <a:solidFill>
                  <a:schemeClr val="bg1">
                    <a:lumMod val="50000"/>
                  </a:schemeClr>
                </a:solidFill>
                <a:latin typeface="微软雅黑" panose="020B0503020204020204" charset="-122"/>
                <a:ea typeface="微软雅黑" panose="020B0503020204020204" charset="-122"/>
                <a:cs typeface="微软雅黑" panose="020B0503020204020204" charset="-122"/>
              </a:rPr>
              <a:t>号</a:t>
            </a:r>
            <a:r>
              <a:rPr lang="en-US" altLang="zh-CN" sz="1600">
                <a:solidFill>
                  <a:schemeClr val="bg1">
                    <a:lumMod val="50000"/>
                  </a:schemeClr>
                </a:solidFill>
                <a:latin typeface="微软雅黑" panose="020B0503020204020204" charset="-122"/>
                <a:ea typeface="微软雅黑" panose="020B0503020204020204" charset="-122"/>
                <a:cs typeface="微软雅黑" panose="020B0503020204020204" charset="-122"/>
              </a:rPr>
              <a:t>4</a:t>
            </a:r>
            <a:r>
              <a:rPr lang="zh-CN" altLang="en-US" sz="1600">
                <a:solidFill>
                  <a:schemeClr val="bg1">
                    <a:lumMod val="50000"/>
                  </a:schemeClr>
                </a:solidFill>
                <a:latin typeface="微软雅黑" panose="020B0503020204020204" charset="-122"/>
                <a:ea typeface="微软雅黑" panose="020B0503020204020204" charset="-122"/>
                <a:cs typeface="微软雅黑" panose="020B0503020204020204" charset="-122"/>
              </a:rPr>
              <a:t>号楼</a:t>
            </a:r>
            <a:endParaRPr lang="zh-CN" altLang="en-US" sz="16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custDataLst>
              <p:tags r:id="rId9"/>
            </p:custDataLst>
          </p:nvPr>
        </p:nvSpPr>
        <p:spPr>
          <a:xfrm>
            <a:off x="873558" y="5303712"/>
            <a:ext cx="5719374" cy="337185"/>
          </a:xfrm>
          <a:prstGeom prst="rect">
            <a:avLst/>
          </a:prstGeom>
          <a:noFill/>
        </p:spPr>
        <p:txBody>
          <a:bodyPr wrap="square" rtlCol="0">
            <a:spAutoFit/>
          </a:bodyPr>
          <a:p>
            <a:r>
              <a:rPr lang="zh-CN" altLang="en-US" sz="1600">
                <a:solidFill>
                  <a:schemeClr val="bg1">
                    <a:lumMod val="50000"/>
                  </a:schemeClr>
                </a:solidFill>
                <a:latin typeface="微软雅黑" panose="020B0503020204020204" charset="-122"/>
                <a:ea typeface="微软雅黑" panose="020B0503020204020204" charset="-122"/>
                <a:cs typeface="微软雅黑" panose="020B0503020204020204" charset="-122"/>
              </a:rPr>
              <a:t>销售热线：</a:t>
            </a:r>
            <a:r>
              <a:rPr lang="en-US" altLang="zh-CN" sz="1600">
                <a:solidFill>
                  <a:schemeClr val="bg1">
                    <a:lumMod val="50000"/>
                  </a:schemeClr>
                </a:solidFill>
                <a:latin typeface="微软雅黑" panose="020B0503020204020204" charset="-122"/>
                <a:ea typeface="微软雅黑" panose="020B0503020204020204" charset="-122"/>
                <a:cs typeface="微软雅黑" panose="020B0503020204020204" charset="-122"/>
              </a:rPr>
              <a:t>0086-592-6077810</a:t>
            </a:r>
            <a:endParaRPr lang="en-US" altLang="zh-CN" sz="16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p:custDataLst>
              <p:tags r:id="rId10"/>
            </p:custDataLst>
          </p:nvPr>
        </p:nvSpPr>
        <p:spPr>
          <a:xfrm>
            <a:off x="873558" y="5695670"/>
            <a:ext cx="5624559" cy="337185"/>
          </a:xfrm>
          <a:prstGeom prst="rect">
            <a:avLst/>
          </a:prstGeom>
          <a:noFill/>
        </p:spPr>
        <p:txBody>
          <a:bodyPr wrap="square" rtlCol="0">
            <a:spAutoFit/>
          </a:bodyPr>
          <a:p>
            <a:r>
              <a:rPr lang="zh-CN" altLang="en-US" sz="1600">
                <a:solidFill>
                  <a:schemeClr val="bg1">
                    <a:lumMod val="50000"/>
                  </a:schemeClr>
                </a:solidFill>
                <a:latin typeface="微软雅黑" panose="020B0503020204020204" charset="-122"/>
                <a:ea typeface="微软雅黑" panose="020B0503020204020204" charset="-122"/>
                <a:cs typeface="微软雅黑" panose="020B0503020204020204" charset="-122"/>
              </a:rPr>
              <a:t>企业官网：</a:t>
            </a:r>
            <a:r>
              <a:rPr lang="en-US" altLang="zh-CN" sz="1600">
                <a:solidFill>
                  <a:schemeClr val="bg1">
                    <a:lumMod val="50000"/>
                  </a:schemeClr>
                </a:solidFill>
                <a:latin typeface="微软雅黑" panose="020B0503020204020204" charset="-122"/>
                <a:ea typeface="微软雅黑" panose="020B0503020204020204" charset="-122"/>
                <a:cs typeface="微软雅黑" panose="020B0503020204020204" charset="-122"/>
              </a:rPr>
              <a:t>www.xmbsy.net</a:t>
            </a:r>
            <a:endParaRPr lang="en-US" altLang="zh-CN" sz="16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TABLE_ENDDRAG_ORIGIN_RECT" val="474*445"/>
  <p:tag name="TABLE_ENDDRAG_RECT" val="38*85*474*445"/>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TABLE_ENDDRAG_ORIGIN_RECT" val="474*445"/>
  <p:tag name="TABLE_ENDDRAG_RECT" val="38*85*474*445"/>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PP_MARK_KEY" val="1936708a-998f-4b86-a766-004713ef658e"/>
  <p:tag name="COMMONDATA" val="eyJoZGlkIjoiNTQwZmI4YTliYzc1OGM5MGJkYzZhODhjODY1MDE4ZjEifQ=="/>
  <p:tag name="resource_record_key" val="{&quot;70&quot;:[3313619]}"/>
  <p:tag name="FULLTEXTBEAUTIFYED" val="1"/>
  <p:tag name="commondata" val="eyJoZGlkIjoiYzE3NjFlZTlkODliOGYwMTIwZDE0Y2EzM2YxNDY2ZGYifQ=="/>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15000">
              <a:srgbClr val="FAA10F"/>
            </a:gs>
            <a:gs pos="90000">
              <a:srgbClr val="F6861E"/>
            </a:gs>
          </a:gsLst>
          <a:lin ang="270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ＭＳ Ｐ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1565</Words>
  <Application>WPS 演示</Application>
  <PresentationFormat>宽屏</PresentationFormat>
  <Paragraphs>273</Paragraphs>
  <Slides>7</Slides>
  <Notes>16</Notes>
  <HiddenSlides>1</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7</vt:i4>
      </vt:variant>
    </vt:vector>
  </HeadingPairs>
  <TitlesOfParts>
    <vt:vector size="16" baseType="lpstr">
      <vt:lpstr>Arial</vt:lpstr>
      <vt:lpstr>宋体</vt:lpstr>
      <vt:lpstr>Wingdings</vt:lpstr>
      <vt:lpstr>微软雅黑</vt:lpstr>
      <vt:lpstr>Wingdings</vt:lpstr>
      <vt:lpstr>思源黑体 CN Regular</vt:lpstr>
      <vt:lpstr>黑体</vt:lpstr>
      <vt:lpstr>Arial Unicode MS</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1557</dc:creator>
  <cp:lastModifiedBy>博视源企划｜郑百思</cp:lastModifiedBy>
  <cp:revision>97</cp:revision>
  <dcterms:created xsi:type="dcterms:W3CDTF">2022-11-01T09:24:00Z</dcterms:created>
  <dcterms:modified xsi:type="dcterms:W3CDTF">2023-11-17T05:41:28Z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C34A0DFF3294479F9AA390C8FC510918_13</vt:lpwstr>
  </property>
  <property fmtid="{D5CDD505-2E9C-101B-9397-08002B2CF9AE}" pid="3" name="KSOProductBuildVer">
    <vt:lpwstr>2052-12.1.0.15712</vt:lpwstr>
  </property>
</Properties>
</file>