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2.svg" ContentType="image/svg+xml"/>
  <Override PartName="/ppt/media/image144.svg" ContentType="image/svg+xml"/>
  <Override PartName="/ppt/media/image14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316" r:id="rId5"/>
    <p:sldId id="276" r:id="rId6"/>
    <p:sldId id="317" r:id="rId7"/>
    <p:sldId id="318" r:id="rId8"/>
    <p:sldId id="277" r:id="rId9"/>
    <p:sldId id="278" r:id="rId10"/>
    <p:sldId id="279" r:id="rId11"/>
    <p:sldId id="280" r:id="rId12"/>
    <p:sldId id="281" r:id="rId13"/>
    <p:sldId id="282" r:id="rId14"/>
    <p:sldId id="283" r:id="rId15"/>
    <p:sldId id="284" r:id="rId16"/>
    <p:sldId id="285" r:id="rId17"/>
    <p:sldId id="286" r:id="rId18"/>
    <p:sldId id="287" r:id="rId19"/>
    <p:sldId id="319" r:id="rId20"/>
    <p:sldId id="320" r:id="rId21"/>
    <p:sldId id="291" r:id="rId22"/>
    <p:sldId id="292" r:id="rId23"/>
    <p:sldId id="293" r:id="rId24"/>
    <p:sldId id="294" r:id="rId25"/>
    <p:sldId id="295" r:id="rId26"/>
    <p:sldId id="296" r:id="rId27"/>
    <p:sldId id="297" r:id="rId28"/>
    <p:sldId id="298" r:id="rId29"/>
    <p:sldId id="321" r:id="rId30"/>
    <p:sldId id="322" r:id="rId31"/>
    <p:sldId id="299" r:id="rId32"/>
    <p:sldId id="300" r:id="rId33"/>
    <p:sldId id="301" r:id="rId34"/>
    <p:sldId id="302" r:id="rId35"/>
    <p:sldId id="303" r:id="rId36"/>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5" userDrawn="1">
          <p15:clr>
            <a:srgbClr val="A4A3A4"/>
          </p15:clr>
        </p15:guide>
        <p15:guide id="2" pos="36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319"/>
    <a:srgbClr val="F15F21"/>
    <a:srgbClr val="024A87"/>
    <a:srgbClr val="FBAB37"/>
    <a:srgbClr val="F57E1F"/>
    <a:srgbClr val="F16021"/>
    <a:srgbClr val="FFFFFF"/>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35"/>
        <p:guide pos="36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51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image" Target="../media/image2.png"/><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png"/><Relationship Id="rId15" Type="http://schemas.openxmlformats.org/officeDocument/2006/relationships/slideLayout" Target="../slideLayouts/slideLayout1.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50.xml"/><Relationship Id="rId7" Type="http://schemas.openxmlformats.org/officeDocument/2006/relationships/image" Target="../media/image20.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11.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5" Type="http://schemas.openxmlformats.org/officeDocument/2006/relationships/slideLayout" Target="../slideLayouts/slideLayout2.xml"/><Relationship Id="rId54" Type="http://schemas.openxmlformats.org/officeDocument/2006/relationships/tags" Target="../tags/tag194.xml"/><Relationship Id="rId53" Type="http://schemas.openxmlformats.org/officeDocument/2006/relationships/image" Target="../media/image30.png"/><Relationship Id="rId52" Type="http://schemas.openxmlformats.org/officeDocument/2006/relationships/tags" Target="../tags/tag193.xml"/><Relationship Id="rId51" Type="http://schemas.openxmlformats.org/officeDocument/2006/relationships/image" Target="../media/image29.png"/><Relationship Id="rId50" Type="http://schemas.openxmlformats.org/officeDocument/2006/relationships/tags" Target="../tags/tag192.xml"/><Relationship Id="rId5" Type="http://schemas.openxmlformats.org/officeDocument/2006/relationships/tags" Target="../tags/tag155.xml"/><Relationship Id="rId49" Type="http://schemas.openxmlformats.org/officeDocument/2006/relationships/image" Target="../media/image28.png"/><Relationship Id="rId48" Type="http://schemas.openxmlformats.org/officeDocument/2006/relationships/tags" Target="../tags/tag191.xml"/><Relationship Id="rId47" Type="http://schemas.openxmlformats.org/officeDocument/2006/relationships/image" Target="../media/image27.png"/><Relationship Id="rId46" Type="http://schemas.openxmlformats.org/officeDocument/2006/relationships/tags" Target="../tags/tag190.xml"/><Relationship Id="rId45" Type="http://schemas.openxmlformats.org/officeDocument/2006/relationships/image" Target="../media/image26.png"/><Relationship Id="rId44" Type="http://schemas.openxmlformats.org/officeDocument/2006/relationships/tags" Target="../tags/tag189.xml"/><Relationship Id="rId43" Type="http://schemas.openxmlformats.org/officeDocument/2006/relationships/image" Target="../media/image25.png"/><Relationship Id="rId42" Type="http://schemas.openxmlformats.org/officeDocument/2006/relationships/tags" Target="../tags/tag188.xml"/><Relationship Id="rId41" Type="http://schemas.openxmlformats.org/officeDocument/2006/relationships/tags" Target="../tags/tag187.xml"/><Relationship Id="rId40" Type="http://schemas.openxmlformats.org/officeDocument/2006/relationships/tags" Target="../tags/tag186.xml"/><Relationship Id="rId4" Type="http://schemas.openxmlformats.org/officeDocument/2006/relationships/tags" Target="../tags/tag154.xml"/><Relationship Id="rId39" Type="http://schemas.openxmlformats.org/officeDocument/2006/relationships/tags" Target="../tags/tag185.xml"/><Relationship Id="rId38" Type="http://schemas.openxmlformats.org/officeDocument/2006/relationships/tags" Target="../tags/tag184.xml"/><Relationship Id="rId37" Type="http://schemas.openxmlformats.org/officeDocument/2006/relationships/tags" Target="../tags/tag183.xml"/><Relationship Id="rId36" Type="http://schemas.openxmlformats.org/officeDocument/2006/relationships/tags" Target="../tags/tag182.xml"/><Relationship Id="rId35" Type="http://schemas.openxmlformats.org/officeDocument/2006/relationships/image" Target="../media/image24.png"/><Relationship Id="rId34" Type="http://schemas.openxmlformats.org/officeDocument/2006/relationships/tags" Target="../tags/tag181.xml"/><Relationship Id="rId33" Type="http://schemas.openxmlformats.org/officeDocument/2006/relationships/image" Target="../media/image23.png"/><Relationship Id="rId32" Type="http://schemas.openxmlformats.org/officeDocument/2006/relationships/tags" Target="../tags/tag180.xml"/><Relationship Id="rId31" Type="http://schemas.openxmlformats.org/officeDocument/2006/relationships/tags" Target="../tags/tag179.xml"/><Relationship Id="rId30" Type="http://schemas.openxmlformats.org/officeDocument/2006/relationships/image" Target="../media/image22.png"/><Relationship Id="rId3" Type="http://schemas.openxmlformats.org/officeDocument/2006/relationships/tags" Target="../tags/tag153.xml"/><Relationship Id="rId29" Type="http://schemas.openxmlformats.org/officeDocument/2006/relationships/tags" Target="../tags/tag178.xml"/><Relationship Id="rId28" Type="http://schemas.openxmlformats.org/officeDocument/2006/relationships/tags" Target="../tags/tag177.xml"/><Relationship Id="rId27" Type="http://schemas.openxmlformats.org/officeDocument/2006/relationships/tags" Target="../tags/tag176.xml"/><Relationship Id="rId26" Type="http://schemas.openxmlformats.org/officeDocument/2006/relationships/tags" Target="../tags/tag175.xml"/><Relationship Id="rId25" Type="http://schemas.openxmlformats.org/officeDocument/2006/relationships/tags" Target="../tags/tag174.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image" Target="../media/image21.png"/><Relationship Id="rId21" Type="http://schemas.openxmlformats.org/officeDocument/2006/relationships/tags" Target="../tags/tag171.xml"/><Relationship Id="rId20" Type="http://schemas.openxmlformats.org/officeDocument/2006/relationships/tags" Target="../tags/tag170.xml"/><Relationship Id="rId2" Type="http://schemas.openxmlformats.org/officeDocument/2006/relationships/tags" Target="../tags/tag152.xml"/><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1.xml"/></Relationships>
</file>

<file path=ppt/slides/_rels/slide12.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image" Target="../media/image31.png"/><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2" Type="http://schemas.openxmlformats.org/officeDocument/2006/relationships/slideLayout" Target="../slideLayouts/slideLayout2.xml"/><Relationship Id="rId11" Type="http://schemas.openxmlformats.org/officeDocument/2006/relationships/tags" Target="../tags/tag203.xml"/><Relationship Id="rId10" Type="http://schemas.openxmlformats.org/officeDocument/2006/relationships/image" Target="../media/image32.png"/><Relationship Id="rId1" Type="http://schemas.openxmlformats.org/officeDocument/2006/relationships/tags" Target="../tags/tag195.xml"/></Relationships>
</file>

<file path=ppt/slides/_rels/slide13.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3" Type="http://schemas.openxmlformats.org/officeDocument/2006/relationships/slideLayout" Target="../slideLayouts/slideLayout2.xml"/><Relationship Id="rId42" Type="http://schemas.openxmlformats.org/officeDocument/2006/relationships/tags" Target="../tags/tag237.xml"/><Relationship Id="rId41" Type="http://schemas.openxmlformats.org/officeDocument/2006/relationships/tags" Target="../tags/tag236.xml"/><Relationship Id="rId40" Type="http://schemas.openxmlformats.org/officeDocument/2006/relationships/tags" Target="../tags/tag235.xml"/><Relationship Id="rId4" Type="http://schemas.openxmlformats.org/officeDocument/2006/relationships/tags" Target="../tags/tag207.xml"/><Relationship Id="rId39" Type="http://schemas.openxmlformats.org/officeDocument/2006/relationships/tags" Target="../tags/tag234.xml"/><Relationship Id="rId38" Type="http://schemas.openxmlformats.org/officeDocument/2006/relationships/image" Target="../media/image40.png"/><Relationship Id="rId37" Type="http://schemas.openxmlformats.org/officeDocument/2006/relationships/tags" Target="../tags/tag233.xml"/><Relationship Id="rId36" Type="http://schemas.openxmlformats.org/officeDocument/2006/relationships/image" Target="../media/image39.png"/><Relationship Id="rId35" Type="http://schemas.openxmlformats.org/officeDocument/2006/relationships/tags" Target="../tags/tag232.xml"/><Relationship Id="rId34" Type="http://schemas.openxmlformats.org/officeDocument/2006/relationships/tags" Target="../tags/tag231.xml"/><Relationship Id="rId33" Type="http://schemas.openxmlformats.org/officeDocument/2006/relationships/tags" Target="../tags/tag230.xml"/><Relationship Id="rId32" Type="http://schemas.openxmlformats.org/officeDocument/2006/relationships/tags" Target="../tags/tag229.xml"/><Relationship Id="rId31" Type="http://schemas.openxmlformats.org/officeDocument/2006/relationships/tags" Target="../tags/tag228.xml"/><Relationship Id="rId30" Type="http://schemas.openxmlformats.org/officeDocument/2006/relationships/tags" Target="../tags/tag227.xml"/><Relationship Id="rId3" Type="http://schemas.openxmlformats.org/officeDocument/2006/relationships/tags" Target="../tags/tag206.xml"/><Relationship Id="rId29" Type="http://schemas.openxmlformats.org/officeDocument/2006/relationships/tags" Target="../tags/tag226.xml"/><Relationship Id="rId28" Type="http://schemas.openxmlformats.org/officeDocument/2006/relationships/tags" Target="../tags/tag225.xml"/><Relationship Id="rId27" Type="http://schemas.openxmlformats.org/officeDocument/2006/relationships/tags" Target="../tags/tag224.xml"/><Relationship Id="rId26" Type="http://schemas.openxmlformats.org/officeDocument/2006/relationships/tags" Target="../tags/tag223.xml"/><Relationship Id="rId25" Type="http://schemas.openxmlformats.org/officeDocument/2006/relationships/tags" Target="../tags/tag222.xml"/><Relationship Id="rId24" Type="http://schemas.openxmlformats.org/officeDocument/2006/relationships/image" Target="../media/image38.png"/><Relationship Id="rId23" Type="http://schemas.openxmlformats.org/officeDocument/2006/relationships/tags" Target="../tags/tag221.xml"/><Relationship Id="rId22" Type="http://schemas.openxmlformats.org/officeDocument/2006/relationships/image" Target="../media/image37.png"/><Relationship Id="rId21" Type="http://schemas.openxmlformats.org/officeDocument/2006/relationships/tags" Target="../tags/tag220.xml"/><Relationship Id="rId20" Type="http://schemas.openxmlformats.org/officeDocument/2006/relationships/image" Target="../media/image36.png"/><Relationship Id="rId2" Type="http://schemas.openxmlformats.org/officeDocument/2006/relationships/tags" Target="../tags/tag205.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image" Target="../media/image35.png"/><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image" Target="../media/image34.png"/><Relationship Id="rId12" Type="http://schemas.openxmlformats.org/officeDocument/2006/relationships/tags" Target="../tags/tag214.xml"/><Relationship Id="rId11" Type="http://schemas.openxmlformats.org/officeDocument/2006/relationships/image" Target="../media/image33.png"/><Relationship Id="rId10" Type="http://schemas.openxmlformats.org/officeDocument/2006/relationships/tags" Target="../tags/tag213.xml"/><Relationship Id="rId1" Type="http://schemas.openxmlformats.org/officeDocument/2006/relationships/tags" Target="../tags/tag204.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image" Target="../media/image41.jpeg"/><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15.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image" Target="../media/image42.png"/><Relationship Id="rId5" Type="http://schemas.openxmlformats.org/officeDocument/2006/relationships/tags" Target="../tags/tag249.xml"/><Relationship Id="rId4" Type="http://schemas.openxmlformats.org/officeDocument/2006/relationships/tags" Target="../tags/tag248.xml"/><Relationship Id="rId37" Type="http://schemas.openxmlformats.org/officeDocument/2006/relationships/slideLayout" Target="../slideLayouts/slideLayout2.xml"/><Relationship Id="rId36" Type="http://schemas.openxmlformats.org/officeDocument/2006/relationships/tags" Target="../tags/tag273.xml"/><Relationship Id="rId35" Type="http://schemas.openxmlformats.org/officeDocument/2006/relationships/tags" Target="../tags/tag272.xml"/><Relationship Id="rId34" Type="http://schemas.openxmlformats.org/officeDocument/2006/relationships/tags" Target="../tags/tag271.xml"/><Relationship Id="rId33" Type="http://schemas.openxmlformats.org/officeDocument/2006/relationships/tags" Target="../tags/tag270.xml"/><Relationship Id="rId32" Type="http://schemas.openxmlformats.org/officeDocument/2006/relationships/tags" Target="../tags/tag269.xml"/><Relationship Id="rId31" Type="http://schemas.openxmlformats.org/officeDocument/2006/relationships/tags" Target="../tags/tag268.xml"/><Relationship Id="rId30" Type="http://schemas.openxmlformats.org/officeDocument/2006/relationships/image" Target="../media/image48.png"/><Relationship Id="rId3" Type="http://schemas.openxmlformats.org/officeDocument/2006/relationships/tags" Target="../tags/tag247.xml"/><Relationship Id="rId29" Type="http://schemas.openxmlformats.org/officeDocument/2006/relationships/tags" Target="../tags/tag267.xml"/><Relationship Id="rId28" Type="http://schemas.openxmlformats.org/officeDocument/2006/relationships/tags" Target="../tags/tag266.xml"/><Relationship Id="rId27" Type="http://schemas.openxmlformats.org/officeDocument/2006/relationships/tags" Target="../tags/tag265.xml"/><Relationship Id="rId26" Type="http://schemas.openxmlformats.org/officeDocument/2006/relationships/image" Target="../media/image47.png"/><Relationship Id="rId25" Type="http://schemas.openxmlformats.org/officeDocument/2006/relationships/tags" Target="../tags/tag264.xml"/><Relationship Id="rId24" Type="http://schemas.openxmlformats.org/officeDocument/2006/relationships/image" Target="../media/image46.png"/><Relationship Id="rId23" Type="http://schemas.openxmlformats.org/officeDocument/2006/relationships/tags" Target="../tags/tag263.xml"/><Relationship Id="rId22" Type="http://schemas.openxmlformats.org/officeDocument/2006/relationships/image" Target="../media/image45.png"/><Relationship Id="rId21" Type="http://schemas.openxmlformats.org/officeDocument/2006/relationships/tags" Target="../tags/tag262.xml"/><Relationship Id="rId20" Type="http://schemas.openxmlformats.org/officeDocument/2006/relationships/tags" Target="../tags/tag261.xml"/><Relationship Id="rId2" Type="http://schemas.openxmlformats.org/officeDocument/2006/relationships/tags" Target="../tags/tag246.xml"/><Relationship Id="rId19" Type="http://schemas.openxmlformats.org/officeDocument/2006/relationships/tags" Target="../tags/tag260.xml"/><Relationship Id="rId18" Type="http://schemas.openxmlformats.org/officeDocument/2006/relationships/tags" Target="../tags/tag259.xml"/><Relationship Id="rId17" Type="http://schemas.openxmlformats.org/officeDocument/2006/relationships/tags" Target="../tags/tag258.xml"/><Relationship Id="rId16" Type="http://schemas.openxmlformats.org/officeDocument/2006/relationships/image" Target="../media/image44.png"/><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image" Target="../media/image43.png"/><Relationship Id="rId12" Type="http://schemas.openxmlformats.org/officeDocument/2006/relationships/tags" Target="../tags/tag255.xml"/><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tags" Target="../tags/tag245.xml"/></Relationships>
</file>

<file path=ppt/slides/_rels/slide16.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image" Target="../media/image49.png"/><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0" Type="http://schemas.openxmlformats.org/officeDocument/2006/relationships/slideLayout" Target="../slideLayouts/slideLayout2.xml"/><Relationship Id="rId1" Type="http://schemas.openxmlformats.org/officeDocument/2006/relationships/tags" Target="../tags/tag274.xml"/></Relationships>
</file>

<file path=ppt/slides/_rels/slide17.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4" Type="http://schemas.openxmlformats.org/officeDocument/2006/relationships/slideLayout" Target="../slideLayouts/slideLayout2.xml"/><Relationship Id="rId43" Type="http://schemas.openxmlformats.org/officeDocument/2006/relationships/tags" Target="../tags/tag313.xml"/><Relationship Id="rId42" Type="http://schemas.openxmlformats.org/officeDocument/2006/relationships/tags" Target="../tags/tag312.xml"/><Relationship Id="rId41" Type="http://schemas.openxmlformats.org/officeDocument/2006/relationships/image" Target="../media/image60.png"/><Relationship Id="rId40" Type="http://schemas.openxmlformats.org/officeDocument/2006/relationships/tags" Target="../tags/tag311.xml"/><Relationship Id="rId4" Type="http://schemas.openxmlformats.org/officeDocument/2006/relationships/tags" Target="../tags/tag285.xml"/><Relationship Id="rId39" Type="http://schemas.openxmlformats.org/officeDocument/2006/relationships/image" Target="../media/image59.png"/><Relationship Id="rId38" Type="http://schemas.openxmlformats.org/officeDocument/2006/relationships/tags" Target="../tags/tag310.xml"/><Relationship Id="rId37" Type="http://schemas.openxmlformats.org/officeDocument/2006/relationships/tags" Target="../tags/tag309.xml"/><Relationship Id="rId36" Type="http://schemas.openxmlformats.org/officeDocument/2006/relationships/image" Target="../media/image58.png"/><Relationship Id="rId35" Type="http://schemas.openxmlformats.org/officeDocument/2006/relationships/tags" Target="../tags/tag308.xml"/><Relationship Id="rId34" Type="http://schemas.openxmlformats.org/officeDocument/2006/relationships/image" Target="../media/image57.png"/><Relationship Id="rId33" Type="http://schemas.openxmlformats.org/officeDocument/2006/relationships/tags" Target="../tags/tag307.xml"/><Relationship Id="rId32" Type="http://schemas.openxmlformats.org/officeDocument/2006/relationships/tags" Target="../tags/tag306.xml"/><Relationship Id="rId31" Type="http://schemas.openxmlformats.org/officeDocument/2006/relationships/tags" Target="../tags/tag305.xml"/><Relationship Id="rId30" Type="http://schemas.openxmlformats.org/officeDocument/2006/relationships/image" Target="../media/image56.png"/><Relationship Id="rId3" Type="http://schemas.openxmlformats.org/officeDocument/2006/relationships/tags" Target="../tags/tag284.xml"/><Relationship Id="rId29" Type="http://schemas.openxmlformats.org/officeDocument/2006/relationships/tags" Target="../tags/tag304.xml"/><Relationship Id="rId28" Type="http://schemas.openxmlformats.org/officeDocument/2006/relationships/tags" Target="../tags/tag303.xml"/><Relationship Id="rId27" Type="http://schemas.openxmlformats.org/officeDocument/2006/relationships/image" Target="../media/image55.png"/><Relationship Id="rId26" Type="http://schemas.openxmlformats.org/officeDocument/2006/relationships/tags" Target="../tags/tag302.xml"/><Relationship Id="rId25" Type="http://schemas.openxmlformats.org/officeDocument/2006/relationships/tags" Target="../tags/tag301.xml"/><Relationship Id="rId24" Type="http://schemas.openxmlformats.org/officeDocument/2006/relationships/image" Target="../media/image54.png"/><Relationship Id="rId23" Type="http://schemas.openxmlformats.org/officeDocument/2006/relationships/tags" Target="../tags/tag300.xml"/><Relationship Id="rId22" Type="http://schemas.openxmlformats.org/officeDocument/2006/relationships/image" Target="../media/image53.png"/><Relationship Id="rId21" Type="http://schemas.openxmlformats.org/officeDocument/2006/relationships/tags" Target="../tags/tag299.xml"/><Relationship Id="rId20" Type="http://schemas.openxmlformats.org/officeDocument/2006/relationships/image" Target="../media/image52.png"/><Relationship Id="rId2" Type="http://schemas.openxmlformats.org/officeDocument/2006/relationships/tags" Target="../tags/tag283.xml"/><Relationship Id="rId19" Type="http://schemas.openxmlformats.org/officeDocument/2006/relationships/tags" Target="../tags/tag298.xml"/><Relationship Id="rId18" Type="http://schemas.openxmlformats.org/officeDocument/2006/relationships/tags" Target="../tags/tag297.xml"/><Relationship Id="rId17" Type="http://schemas.openxmlformats.org/officeDocument/2006/relationships/image" Target="../media/image51.png"/><Relationship Id="rId16" Type="http://schemas.openxmlformats.org/officeDocument/2006/relationships/tags" Target="../tags/tag296.xml"/><Relationship Id="rId15" Type="http://schemas.openxmlformats.org/officeDocument/2006/relationships/tags" Target="../tags/tag295.xml"/><Relationship Id="rId14" Type="http://schemas.openxmlformats.org/officeDocument/2006/relationships/image" Target="../media/image50.png"/><Relationship Id="rId13" Type="http://schemas.openxmlformats.org/officeDocument/2006/relationships/tags" Target="../tags/tag294.xml"/><Relationship Id="rId12" Type="http://schemas.openxmlformats.org/officeDocument/2006/relationships/tags" Target="../tags/tag293.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tags" Target="../tags/tag282.xml"/></Relationships>
</file>

<file path=ppt/slides/_rels/slide18.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tags" Target="../tags/tag319.xml"/><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3" Type="http://schemas.openxmlformats.org/officeDocument/2006/relationships/slideLayout" Target="../slideLayouts/slideLayout2.xml"/><Relationship Id="rId12" Type="http://schemas.openxmlformats.org/officeDocument/2006/relationships/tags" Target="../tags/tag320.xml"/><Relationship Id="rId11" Type="http://schemas.openxmlformats.org/officeDocument/2006/relationships/image" Target="../media/image17.png"/><Relationship Id="rId10" Type="http://schemas.openxmlformats.org/officeDocument/2006/relationships/image" Target="../media/image64.png"/><Relationship Id="rId1" Type="http://schemas.openxmlformats.org/officeDocument/2006/relationships/tags" Target="../tags/tag314.xml"/></Relationships>
</file>

<file path=ppt/slides/_rels/slide19.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5" Type="http://schemas.openxmlformats.org/officeDocument/2006/relationships/slideLayout" Target="../slideLayouts/slideLayout2.xml"/><Relationship Id="rId14" Type="http://schemas.openxmlformats.org/officeDocument/2006/relationships/tags" Target="../tags/tag326.xml"/><Relationship Id="rId13" Type="http://schemas.openxmlformats.org/officeDocument/2006/relationships/image" Target="../media/image72.png"/><Relationship Id="rId12" Type="http://schemas.openxmlformats.org/officeDocument/2006/relationships/image" Target="../media/image71.png"/><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tags" Target="../tags/tag321.xml"/></Relationships>
</file>

<file path=ppt/slides/_rels/slide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1.png"/><Relationship Id="rId17" Type="http://schemas.openxmlformats.org/officeDocument/2006/relationships/slideLayout" Target="../slideLayouts/slideLayout2.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5.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32.xml"/><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tags" Target="../tags/tag327.xml"/></Relationships>
</file>

<file path=ppt/slides/_rels/slide21.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tags" Target="../tags/tag339.xml"/><Relationship Id="rId7" Type="http://schemas.openxmlformats.org/officeDocument/2006/relationships/image" Target="../media/image75.png"/><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5" Type="http://schemas.openxmlformats.org/officeDocument/2006/relationships/slideLayout" Target="../slideLayouts/slideLayout2.xml"/><Relationship Id="rId14" Type="http://schemas.openxmlformats.org/officeDocument/2006/relationships/tags" Target="../tags/tag342.xml"/><Relationship Id="rId13" Type="http://schemas.openxmlformats.org/officeDocument/2006/relationships/image" Target="../media/image78.png"/><Relationship Id="rId12" Type="http://schemas.openxmlformats.org/officeDocument/2006/relationships/tags" Target="../tags/tag341.xml"/><Relationship Id="rId11" Type="http://schemas.openxmlformats.org/officeDocument/2006/relationships/image" Target="../media/image77.png"/><Relationship Id="rId10" Type="http://schemas.openxmlformats.org/officeDocument/2006/relationships/tags" Target="../tags/tag340.xml"/><Relationship Id="rId1" Type="http://schemas.openxmlformats.org/officeDocument/2006/relationships/tags" Target="../tags/tag333.xml"/></Relationships>
</file>

<file path=ppt/slides/_rels/slide22.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image" Target="../media/image79.png"/><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2" Type="http://schemas.openxmlformats.org/officeDocument/2006/relationships/slideLayout" Target="../slideLayouts/slideLayout2.xml"/><Relationship Id="rId11" Type="http://schemas.openxmlformats.org/officeDocument/2006/relationships/tags" Target="../tags/tag351.xml"/><Relationship Id="rId10" Type="http://schemas.openxmlformats.org/officeDocument/2006/relationships/image" Target="../media/image80.png"/><Relationship Id="rId1" Type="http://schemas.openxmlformats.org/officeDocument/2006/relationships/tags" Target="../tags/tag343.xml"/></Relationships>
</file>

<file path=ppt/slides/_rels/slide23.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tags" Target="../tags/tag357.xml"/><Relationship Id="rId6" Type="http://schemas.openxmlformats.org/officeDocument/2006/relationships/image" Target="../media/image81.png"/><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0" Type="http://schemas.openxmlformats.org/officeDocument/2006/relationships/slideLayout" Target="../slideLayouts/slideLayout2.xml"/><Relationship Id="rId1" Type="http://schemas.openxmlformats.org/officeDocument/2006/relationships/tags" Target="../tags/tag352.xml"/></Relationships>
</file>

<file path=ppt/slides/_rels/slide24.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 Type="http://schemas.openxmlformats.org/officeDocument/2006/relationships/tags" Target="../tags/tag361.xml"/><Relationship Id="rId11" Type="http://schemas.openxmlformats.org/officeDocument/2006/relationships/slideLayout" Target="../slideLayouts/slideLayout2.xml"/><Relationship Id="rId10" Type="http://schemas.openxmlformats.org/officeDocument/2006/relationships/tags" Target="../tags/tag368.xml"/><Relationship Id="rId1" Type="http://schemas.openxmlformats.org/officeDocument/2006/relationships/tags" Target="../tags/tag360.xml"/></Relationships>
</file>

<file path=ppt/slides/_rels/slide25.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tags" Target="../tags/tag376.xml"/><Relationship Id="rId7" Type="http://schemas.openxmlformats.org/officeDocument/2006/relationships/tags" Target="../tags/tag375.xml"/><Relationship Id="rId6" Type="http://schemas.openxmlformats.org/officeDocument/2006/relationships/tags" Target="../tags/tag374.xml"/><Relationship Id="rId5" Type="http://schemas.openxmlformats.org/officeDocument/2006/relationships/tags" Target="../tags/tag373.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tags" Target="../tags/tag370.xml"/><Relationship Id="rId11" Type="http://schemas.openxmlformats.org/officeDocument/2006/relationships/slideLayout" Target="../slideLayouts/slideLayout2.xml"/><Relationship Id="rId10" Type="http://schemas.openxmlformats.org/officeDocument/2006/relationships/tags" Target="../tags/tag377.xml"/><Relationship Id="rId1" Type="http://schemas.openxmlformats.org/officeDocument/2006/relationships/tags" Target="../tags/tag369.xml"/></Relationships>
</file>

<file path=ppt/slides/_rels/slide26.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image" Target="../media/image85.png"/><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0" Type="http://schemas.openxmlformats.org/officeDocument/2006/relationships/slideLayout" Target="../slideLayouts/slideLayout2.xml"/><Relationship Id="rId1" Type="http://schemas.openxmlformats.org/officeDocument/2006/relationships/image" Target="../media/image84.png"/></Relationships>
</file>

<file path=ppt/slides/_rels/slide27.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tags" Target="../tags/tag392.xml"/><Relationship Id="rId7" Type="http://schemas.openxmlformats.org/officeDocument/2006/relationships/tags" Target="../tags/tag391.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5" Type="http://schemas.openxmlformats.org/officeDocument/2006/relationships/slideLayout" Target="../slideLayouts/slideLayout2.xml"/><Relationship Id="rId14" Type="http://schemas.openxmlformats.org/officeDocument/2006/relationships/tags" Target="../tags/tag398.xml"/><Relationship Id="rId13" Type="http://schemas.openxmlformats.org/officeDocument/2006/relationships/tags" Target="../tags/tag397.xml"/><Relationship Id="rId12" Type="http://schemas.openxmlformats.org/officeDocument/2006/relationships/tags" Target="../tags/tag396.xml"/><Relationship Id="rId11" Type="http://schemas.openxmlformats.org/officeDocument/2006/relationships/tags" Target="../tags/tag395.xml"/><Relationship Id="rId10" Type="http://schemas.openxmlformats.org/officeDocument/2006/relationships/tags" Target="../tags/tag394.xml"/><Relationship Id="rId1" Type="http://schemas.openxmlformats.org/officeDocument/2006/relationships/tags" Target="../tags/tag385.xml"/></Relationships>
</file>

<file path=ppt/slides/_rels/slide28.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png"/><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1" Type="http://schemas.openxmlformats.org/officeDocument/2006/relationships/slideLayout" Target="../slideLayouts/slideLayout2.xml"/><Relationship Id="rId10" Type="http://schemas.openxmlformats.org/officeDocument/2006/relationships/tags" Target="../tags/tag404.xml"/><Relationship Id="rId1" Type="http://schemas.openxmlformats.org/officeDocument/2006/relationships/tags" Target="../tags/tag399.xml"/></Relationships>
</file>

<file path=ppt/slides/_rels/slide29.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image" Target="../media/image92.png"/><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3" Type="http://schemas.openxmlformats.org/officeDocument/2006/relationships/slideLayout" Target="../slideLayouts/slideLayout2.xml"/><Relationship Id="rId12" Type="http://schemas.openxmlformats.org/officeDocument/2006/relationships/tags" Target="../tags/tag410.xml"/><Relationship Id="rId11" Type="http://schemas.openxmlformats.org/officeDocument/2006/relationships/image" Target="../media/image95.png"/><Relationship Id="rId10" Type="http://schemas.openxmlformats.org/officeDocument/2006/relationships/image" Target="../media/image94.png"/><Relationship Id="rId1" Type="http://schemas.openxmlformats.org/officeDocument/2006/relationships/tags" Target="../tags/tag405.xml"/></Relationships>
</file>

<file path=ppt/slides/_rels/slide3.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image" Target="../media/image4.png"/><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image" Target="../media/image3.png"/><Relationship Id="rId2" Type="http://schemas.openxmlformats.org/officeDocument/2006/relationships/tags" Target="../tags/tag91.xml"/><Relationship Id="rId10" Type="http://schemas.openxmlformats.org/officeDocument/2006/relationships/slideLayout" Target="../slideLayouts/slideLayout2.xml"/><Relationship Id="rId1" Type="http://schemas.openxmlformats.org/officeDocument/2006/relationships/tags" Target="../tags/tag90.xml"/></Relationships>
</file>

<file path=ppt/slides/_rels/slide30.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5" Type="http://schemas.openxmlformats.org/officeDocument/2006/relationships/slideLayout" Target="../slideLayouts/slideLayout2.xml"/><Relationship Id="rId44" Type="http://schemas.openxmlformats.org/officeDocument/2006/relationships/tags" Target="../tags/tag442.xml"/><Relationship Id="rId43" Type="http://schemas.openxmlformats.org/officeDocument/2006/relationships/tags" Target="../tags/tag441.xml"/><Relationship Id="rId42" Type="http://schemas.openxmlformats.org/officeDocument/2006/relationships/image" Target="../media/image107.png"/><Relationship Id="rId41" Type="http://schemas.openxmlformats.org/officeDocument/2006/relationships/tags" Target="../tags/tag440.xml"/><Relationship Id="rId40" Type="http://schemas.openxmlformats.org/officeDocument/2006/relationships/image" Target="../media/image106.png"/><Relationship Id="rId4" Type="http://schemas.openxmlformats.org/officeDocument/2006/relationships/tags" Target="../tags/tag414.xml"/><Relationship Id="rId39" Type="http://schemas.openxmlformats.org/officeDocument/2006/relationships/tags" Target="../tags/tag439.xml"/><Relationship Id="rId38" Type="http://schemas.openxmlformats.org/officeDocument/2006/relationships/tags" Target="../tags/tag438.xml"/><Relationship Id="rId37" Type="http://schemas.openxmlformats.org/officeDocument/2006/relationships/tags" Target="../tags/tag437.xml"/><Relationship Id="rId36" Type="http://schemas.openxmlformats.org/officeDocument/2006/relationships/image" Target="../media/image105.png"/><Relationship Id="rId35" Type="http://schemas.openxmlformats.org/officeDocument/2006/relationships/tags" Target="../tags/tag436.xml"/><Relationship Id="rId34" Type="http://schemas.openxmlformats.org/officeDocument/2006/relationships/tags" Target="../tags/tag435.xml"/><Relationship Id="rId33" Type="http://schemas.openxmlformats.org/officeDocument/2006/relationships/image" Target="../media/image104.png"/><Relationship Id="rId32" Type="http://schemas.openxmlformats.org/officeDocument/2006/relationships/tags" Target="../tags/tag434.xml"/><Relationship Id="rId31" Type="http://schemas.openxmlformats.org/officeDocument/2006/relationships/tags" Target="../tags/tag433.xml"/><Relationship Id="rId30" Type="http://schemas.openxmlformats.org/officeDocument/2006/relationships/image" Target="../media/image103.png"/><Relationship Id="rId3" Type="http://schemas.openxmlformats.org/officeDocument/2006/relationships/tags" Target="../tags/tag413.xml"/><Relationship Id="rId29" Type="http://schemas.openxmlformats.org/officeDocument/2006/relationships/tags" Target="../tags/tag432.xml"/><Relationship Id="rId28" Type="http://schemas.openxmlformats.org/officeDocument/2006/relationships/tags" Target="../tags/tag431.xml"/><Relationship Id="rId27" Type="http://schemas.openxmlformats.org/officeDocument/2006/relationships/image" Target="../media/image102.png"/><Relationship Id="rId26" Type="http://schemas.openxmlformats.org/officeDocument/2006/relationships/tags" Target="../tags/tag430.xml"/><Relationship Id="rId25" Type="http://schemas.openxmlformats.org/officeDocument/2006/relationships/tags" Target="../tags/tag429.xml"/><Relationship Id="rId24" Type="http://schemas.openxmlformats.org/officeDocument/2006/relationships/image" Target="../media/image101.png"/><Relationship Id="rId23" Type="http://schemas.openxmlformats.org/officeDocument/2006/relationships/tags" Target="../tags/tag428.xml"/><Relationship Id="rId22" Type="http://schemas.openxmlformats.org/officeDocument/2006/relationships/tags" Target="../tags/tag427.xml"/><Relationship Id="rId21" Type="http://schemas.openxmlformats.org/officeDocument/2006/relationships/image" Target="../media/image100.png"/><Relationship Id="rId20" Type="http://schemas.openxmlformats.org/officeDocument/2006/relationships/tags" Target="../tags/tag426.xml"/><Relationship Id="rId2" Type="http://schemas.openxmlformats.org/officeDocument/2006/relationships/tags" Target="../tags/tag412.xml"/><Relationship Id="rId19" Type="http://schemas.openxmlformats.org/officeDocument/2006/relationships/tags" Target="../tags/tag425.xml"/><Relationship Id="rId18" Type="http://schemas.openxmlformats.org/officeDocument/2006/relationships/image" Target="../media/image99.png"/><Relationship Id="rId17" Type="http://schemas.openxmlformats.org/officeDocument/2006/relationships/tags" Target="../tags/tag424.xml"/><Relationship Id="rId16" Type="http://schemas.openxmlformats.org/officeDocument/2006/relationships/tags" Target="../tags/tag423.xml"/><Relationship Id="rId15" Type="http://schemas.openxmlformats.org/officeDocument/2006/relationships/image" Target="../media/image98.png"/><Relationship Id="rId14" Type="http://schemas.openxmlformats.org/officeDocument/2006/relationships/tags" Target="../tags/tag422.xml"/><Relationship Id="rId13" Type="http://schemas.openxmlformats.org/officeDocument/2006/relationships/tags" Target="../tags/tag421.xml"/><Relationship Id="rId12" Type="http://schemas.openxmlformats.org/officeDocument/2006/relationships/image" Target="../media/image97.png"/><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tags" Target="../tags/tag411.xml"/></Relationships>
</file>

<file path=ppt/slides/_rels/slide31.xml.rels><?xml version="1.0" encoding="UTF-8" standalone="yes"?>
<Relationships xmlns="http://schemas.openxmlformats.org/package/2006/relationships"><Relationship Id="rId9" Type="http://schemas.openxmlformats.org/officeDocument/2006/relationships/image" Target="../media/image110.jpeg"/><Relationship Id="rId8" Type="http://schemas.openxmlformats.org/officeDocument/2006/relationships/tags" Target="../tags/tag448.xml"/><Relationship Id="rId7" Type="http://schemas.openxmlformats.org/officeDocument/2006/relationships/image" Target="../media/image109.jpeg"/><Relationship Id="rId6" Type="http://schemas.openxmlformats.org/officeDocument/2006/relationships/tags" Target="../tags/tag447.xml"/><Relationship Id="rId5" Type="http://schemas.openxmlformats.org/officeDocument/2006/relationships/image" Target="../media/image108.jpeg"/><Relationship Id="rId4" Type="http://schemas.openxmlformats.org/officeDocument/2006/relationships/tags" Target="../tags/tag446.xml"/><Relationship Id="rId3" Type="http://schemas.openxmlformats.org/officeDocument/2006/relationships/tags" Target="../tags/tag445.xml"/><Relationship Id="rId29" Type="http://schemas.openxmlformats.org/officeDocument/2006/relationships/slideLayout" Target="../slideLayouts/slideLayout2.xml"/><Relationship Id="rId28" Type="http://schemas.openxmlformats.org/officeDocument/2006/relationships/tags" Target="../tags/tag456.xml"/><Relationship Id="rId27" Type="http://schemas.openxmlformats.org/officeDocument/2006/relationships/image" Target="../media/image121.jpeg"/><Relationship Id="rId26" Type="http://schemas.openxmlformats.org/officeDocument/2006/relationships/image" Target="../media/image120.jpeg"/><Relationship Id="rId25" Type="http://schemas.openxmlformats.org/officeDocument/2006/relationships/image" Target="../media/image119.jpeg"/><Relationship Id="rId24" Type="http://schemas.openxmlformats.org/officeDocument/2006/relationships/image" Target="../media/image118.jpeg"/><Relationship Id="rId23" Type="http://schemas.openxmlformats.org/officeDocument/2006/relationships/image" Target="../media/image117.jpeg"/><Relationship Id="rId22" Type="http://schemas.openxmlformats.org/officeDocument/2006/relationships/image" Target="../media/image116.jpeg"/><Relationship Id="rId21" Type="http://schemas.openxmlformats.org/officeDocument/2006/relationships/image" Target="../media/image115.jpeg"/><Relationship Id="rId20" Type="http://schemas.openxmlformats.org/officeDocument/2006/relationships/image" Target="../media/image114.png"/><Relationship Id="rId2" Type="http://schemas.openxmlformats.org/officeDocument/2006/relationships/tags" Target="../tags/tag444.xml"/><Relationship Id="rId19" Type="http://schemas.openxmlformats.org/officeDocument/2006/relationships/image" Target="../media/image113.jpeg"/><Relationship Id="rId18" Type="http://schemas.openxmlformats.org/officeDocument/2006/relationships/tags" Target="../tags/tag455.xml"/><Relationship Id="rId17" Type="http://schemas.openxmlformats.org/officeDocument/2006/relationships/tags" Target="../tags/tag454.xml"/><Relationship Id="rId16" Type="http://schemas.openxmlformats.org/officeDocument/2006/relationships/tags" Target="../tags/tag453.xml"/><Relationship Id="rId15" Type="http://schemas.openxmlformats.org/officeDocument/2006/relationships/tags" Target="../tags/tag452.xml"/><Relationship Id="rId14" Type="http://schemas.openxmlformats.org/officeDocument/2006/relationships/tags" Target="../tags/tag451.xml"/><Relationship Id="rId13" Type="http://schemas.openxmlformats.org/officeDocument/2006/relationships/image" Target="../media/image112.jpeg"/><Relationship Id="rId12" Type="http://schemas.openxmlformats.org/officeDocument/2006/relationships/tags" Target="../tags/tag450.xml"/><Relationship Id="rId11" Type="http://schemas.openxmlformats.org/officeDocument/2006/relationships/image" Target="../media/image111.jpeg"/><Relationship Id="rId10" Type="http://schemas.openxmlformats.org/officeDocument/2006/relationships/tags" Target="../tags/tag449.xml"/><Relationship Id="rId1" Type="http://schemas.openxmlformats.org/officeDocument/2006/relationships/tags" Target="../tags/tag443.xml"/></Relationships>
</file>

<file path=ppt/slides/_rels/slide32.xml.rels><?xml version="1.0" encoding="UTF-8" standalone="yes"?>
<Relationships xmlns="http://schemas.openxmlformats.org/package/2006/relationships"><Relationship Id="rId9" Type="http://schemas.openxmlformats.org/officeDocument/2006/relationships/tags" Target="../tags/tag462.xml"/><Relationship Id="rId8" Type="http://schemas.openxmlformats.org/officeDocument/2006/relationships/image" Target="../media/image124.jpeg"/><Relationship Id="rId7" Type="http://schemas.openxmlformats.org/officeDocument/2006/relationships/tags" Target="../tags/tag461.xml"/><Relationship Id="rId6" Type="http://schemas.openxmlformats.org/officeDocument/2006/relationships/image" Target="../media/image123.jpeg"/><Relationship Id="rId5" Type="http://schemas.openxmlformats.org/officeDocument/2006/relationships/tags" Target="../tags/tag460.xml"/><Relationship Id="rId45" Type="http://schemas.openxmlformats.org/officeDocument/2006/relationships/slideLayout" Target="../slideLayouts/slideLayout2.xml"/><Relationship Id="rId44" Type="http://schemas.openxmlformats.org/officeDocument/2006/relationships/tags" Target="../tags/tag482.xml"/><Relationship Id="rId43" Type="http://schemas.openxmlformats.org/officeDocument/2006/relationships/tags" Target="../tags/tag481.xml"/><Relationship Id="rId42" Type="http://schemas.openxmlformats.org/officeDocument/2006/relationships/tags" Target="../tags/tag480.xml"/><Relationship Id="rId41" Type="http://schemas.openxmlformats.org/officeDocument/2006/relationships/tags" Target="../tags/tag479.xml"/><Relationship Id="rId40" Type="http://schemas.openxmlformats.org/officeDocument/2006/relationships/tags" Target="../tags/tag478.xml"/><Relationship Id="rId4" Type="http://schemas.openxmlformats.org/officeDocument/2006/relationships/image" Target="../media/image122.jpeg"/><Relationship Id="rId39" Type="http://schemas.openxmlformats.org/officeDocument/2006/relationships/tags" Target="../tags/tag477.xml"/><Relationship Id="rId38" Type="http://schemas.openxmlformats.org/officeDocument/2006/relationships/image" Target="../media/image139.jpeg"/><Relationship Id="rId37" Type="http://schemas.openxmlformats.org/officeDocument/2006/relationships/tags" Target="../tags/tag476.xml"/><Relationship Id="rId36" Type="http://schemas.openxmlformats.org/officeDocument/2006/relationships/image" Target="../media/image138.jpeg"/><Relationship Id="rId35" Type="http://schemas.openxmlformats.org/officeDocument/2006/relationships/tags" Target="../tags/tag475.xml"/><Relationship Id="rId34" Type="http://schemas.openxmlformats.org/officeDocument/2006/relationships/image" Target="../media/image137.jpeg"/><Relationship Id="rId33" Type="http://schemas.openxmlformats.org/officeDocument/2006/relationships/tags" Target="../tags/tag474.xml"/><Relationship Id="rId32" Type="http://schemas.openxmlformats.org/officeDocument/2006/relationships/image" Target="../media/image136.jpeg"/><Relationship Id="rId31" Type="http://schemas.openxmlformats.org/officeDocument/2006/relationships/tags" Target="../tags/tag473.xml"/><Relationship Id="rId30" Type="http://schemas.openxmlformats.org/officeDocument/2006/relationships/image" Target="../media/image135.jpeg"/><Relationship Id="rId3" Type="http://schemas.openxmlformats.org/officeDocument/2006/relationships/tags" Target="../tags/tag459.xml"/><Relationship Id="rId29" Type="http://schemas.openxmlformats.org/officeDocument/2006/relationships/tags" Target="../tags/tag472.xml"/><Relationship Id="rId28" Type="http://schemas.openxmlformats.org/officeDocument/2006/relationships/image" Target="../media/image134.jpeg"/><Relationship Id="rId27" Type="http://schemas.openxmlformats.org/officeDocument/2006/relationships/tags" Target="../tags/tag471.xml"/><Relationship Id="rId26" Type="http://schemas.openxmlformats.org/officeDocument/2006/relationships/image" Target="../media/image133.jpeg"/><Relationship Id="rId25" Type="http://schemas.openxmlformats.org/officeDocument/2006/relationships/tags" Target="../tags/tag470.xml"/><Relationship Id="rId24" Type="http://schemas.openxmlformats.org/officeDocument/2006/relationships/image" Target="../media/image132.jpeg"/><Relationship Id="rId23" Type="http://schemas.openxmlformats.org/officeDocument/2006/relationships/tags" Target="../tags/tag469.xml"/><Relationship Id="rId22" Type="http://schemas.openxmlformats.org/officeDocument/2006/relationships/image" Target="../media/image131.jpeg"/><Relationship Id="rId21" Type="http://schemas.openxmlformats.org/officeDocument/2006/relationships/tags" Target="../tags/tag468.xml"/><Relationship Id="rId20" Type="http://schemas.openxmlformats.org/officeDocument/2006/relationships/image" Target="../media/image130.jpeg"/><Relationship Id="rId2" Type="http://schemas.openxmlformats.org/officeDocument/2006/relationships/tags" Target="../tags/tag458.xml"/><Relationship Id="rId19" Type="http://schemas.openxmlformats.org/officeDocument/2006/relationships/tags" Target="../tags/tag467.xml"/><Relationship Id="rId18" Type="http://schemas.openxmlformats.org/officeDocument/2006/relationships/image" Target="../media/image129.jpeg"/><Relationship Id="rId17" Type="http://schemas.openxmlformats.org/officeDocument/2006/relationships/tags" Target="../tags/tag466.xml"/><Relationship Id="rId16" Type="http://schemas.openxmlformats.org/officeDocument/2006/relationships/image" Target="../media/image128.jpeg"/><Relationship Id="rId15" Type="http://schemas.openxmlformats.org/officeDocument/2006/relationships/tags" Target="../tags/tag465.xml"/><Relationship Id="rId14" Type="http://schemas.openxmlformats.org/officeDocument/2006/relationships/image" Target="../media/image127.jpeg"/><Relationship Id="rId13" Type="http://schemas.openxmlformats.org/officeDocument/2006/relationships/tags" Target="../tags/tag464.xml"/><Relationship Id="rId12" Type="http://schemas.openxmlformats.org/officeDocument/2006/relationships/image" Target="../media/image126.jpeg"/><Relationship Id="rId11" Type="http://schemas.openxmlformats.org/officeDocument/2006/relationships/tags" Target="../tags/tag463.xml"/><Relationship Id="rId10" Type="http://schemas.openxmlformats.org/officeDocument/2006/relationships/image" Target="../media/image125.jpeg"/><Relationship Id="rId1" Type="http://schemas.openxmlformats.org/officeDocument/2006/relationships/tags" Target="../tags/tag457.xml"/></Relationships>
</file>

<file path=ppt/slides/_rels/slide33.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image" Target="../media/image142.svg"/><Relationship Id="rId7" Type="http://schemas.openxmlformats.org/officeDocument/2006/relationships/image" Target="../media/image141.png"/><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image" Target="../media/image140.jpeg"/><Relationship Id="rId24" Type="http://schemas.openxmlformats.org/officeDocument/2006/relationships/slideLayout" Target="../slideLayouts/slideLayout2.xml"/><Relationship Id="rId23" Type="http://schemas.openxmlformats.org/officeDocument/2006/relationships/tags" Target="../tags/tag498.xml"/><Relationship Id="rId22" Type="http://schemas.openxmlformats.org/officeDocument/2006/relationships/tags" Target="../tags/tag497.xml"/><Relationship Id="rId21" Type="http://schemas.openxmlformats.org/officeDocument/2006/relationships/tags" Target="../tags/tag496.xml"/><Relationship Id="rId20" Type="http://schemas.openxmlformats.org/officeDocument/2006/relationships/tags" Target="../tags/tag495.xml"/><Relationship Id="rId2" Type="http://schemas.openxmlformats.org/officeDocument/2006/relationships/tags" Target="../tags/tag484.xml"/><Relationship Id="rId19" Type="http://schemas.openxmlformats.org/officeDocument/2006/relationships/tags" Target="../tags/tag494.xml"/><Relationship Id="rId18" Type="http://schemas.openxmlformats.org/officeDocument/2006/relationships/image" Target="../media/image146.svg"/><Relationship Id="rId17" Type="http://schemas.openxmlformats.org/officeDocument/2006/relationships/image" Target="../media/image145.png"/><Relationship Id="rId16" Type="http://schemas.openxmlformats.org/officeDocument/2006/relationships/tags" Target="../tags/tag493.xml"/><Relationship Id="rId15" Type="http://schemas.openxmlformats.org/officeDocument/2006/relationships/tags" Target="../tags/tag492.xml"/><Relationship Id="rId14" Type="http://schemas.openxmlformats.org/officeDocument/2006/relationships/tags" Target="../tags/tag491.xml"/><Relationship Id="rId13" Type="http://schemas.openxmlformats.org/officeDocument/2006/relationships/image" Target="../media/image144.svg"/><Relationship Id="rId12" Type="http://schemas.openxmlformats.org/officeDocument/2006/relationships/image" Target="../media/image143.png"/><Relationship Id="rId11" Type="http://schemas.openxmlformats.org/officeDocument/2006/relationships/tags" Target="../tags/tag490.xml"/><Relationship Id="rId10" Type="http://schemas.openxmlformats.org/officeDocument/2006/relationships/tags" Target="../tags/tag489.xml"/><Relationship Id="rId1" Type="http://schemas.openxmlformats.org/officeDocument/2006/relationships/tags" Target="../tags/tag483.xml"/></Relationships>
</file>

<file path=ppt/slides/_rels/slide34.xml.rels><?xml version="1.0" encoding="UTF-8" standalone="yes"?>
<Relationships xmlns="http://schemas.openxmlformats.org/package/2006/relationships"><Relationship Id="rId9" Type="http://schemas.openxmlformats.org/officeDocument/2006/relationships/tags" Target="../tags/tag506.xml"/><Relationship Id="rId8" Type="http://schemas.openxmlformats.org/officeDocument/2006/relationships/tags" Target="../tags/tag505.xml"/><Relationship Id="rId7" Type="http://schemas.openxmlformats.org/officeDocument/2006/relationships/tags" Target="../tags/tag504.xml"/><Relationship Id="rId6" Type="http://schemas.openxmlformats.org/officeDocument/2006/relationships/tags" Target="../tags/tag503.xml"/><Relationship Id="rId5" Type="http://schemas.openxmlformats.org/officeDocument/2006/relationships/tags" Target="../tags/tag502.xml"/><Relationship Id="rId4" Type="http://schemas.openxmlformats.org/officeDocument/2006/relationships/tags" Target="../tags/tag501.xml"/><Relationship Id="rId3" Type="http://schemas.openxmlformats.org/officeDocument/2006/relationships/image" Target="../media/image1.png"/><Relationship Id="rId2" Type="http://schemas.openxmlformats.org/officeDocument/2006/relationships/tags" Target="../tags/tag500.xml"/><Relationship Id="rId16" Type="http://schemas.openxmlformats.org/officeDocument/2006/relationships/slideLayout" Target="../slideLayouts/slideLayout1.xml"/><Relationship Id="rId15" Type="http://schemas.openxmlformats.org/officeDocument/2006/relationships/tags" Target="../tags/tag512.xml"/><Relationship Id="rId14" Type="http://schemas.openxmlformats.org/officeDocument/2006/relationships/tags" Target="../tags/tag511.xml"/><Relationship Id="rId13" Type="http://schemas.openxmlformats.org/officeDocument/2006/relationships/tags" Target="../tags/tag510.xml"/><Relationship Id="rId12" Type="http://schemas.openxmlformats.org/officeDocument/2006/relationships/tags" Target="../tags/tag509.xml"/><Relationship Id="rId11" Type="http://schemas.openxmlformats.org/officeDocument/2006/relationships/tags" Target="../tags/tag508.xml"/><Relationship Id="rId10" Type="http://schemas.openxmlformats.org/officeDocument/2006/relationships/tags" Target="../tags/tag507.xml"/><Relationship Id="rId1" Type="http://schemas.openxmlformats.org/officeDocument/2006/relationships/tags" Target="../tags/tag499.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10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8.xml"/><Relationship Id="rId2" Type="http://schemas.openxmlformats.org/officeDocument/2006/relationships/image" Target="../media/image3.png"/><Relationship Id="rId1" Type="http://schemas.openxmlformats.org/officeDocument/2006/relationships/tags" Target="../tags/tag107.xml"/></Relationships>
</file>

<file path=ppt/slides/_rels/slide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12.png"/><Relationship Id="rId5" Type="http://schemas.openxmlformats.org/officeDocument/2006/relationships/tags" Target="../tags/tag111.xml"/><Relationship Id="rId4" Type="http://schemas.openxmlformats.org/officeDocument/2006/relationships/image" Target="../media/image11.png"/><Relationship Id="rId3" Type="http://schemas.openxmlformats.org/officeDocument/2006/relationships/tags" Target="../tags/tag110.xml"/><Relationship Id="rId22" Type="http://schemas.openxmlformats.org/officeDocument/2006/relationships/slideLayout" Target="../slideLayouts/slideLayout2.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image" Target="../media/image10.png"/><Relationship Id="rId19" Type="http://schemas.openxmlformats.org/officeDocument/2006/relationships/tags" Target="../tags/tag121.xml"/><Relationship Id="rId18" Type="http://schemas.openxmlformats.org/officeDocument/2006/relationships/image" Target="../media/image15.png"/><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image" Target="../media/image14.png"/><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image" Target="../media/image13.png"/><Relationship Id="rId1" Type="http://schemas.openxmlformats.org/officeDocument/2006/relationships/tags" Target="../tags/tag109.xml"/></Relationships>
</file>

<file path=ppt/slides/_rels/slide8.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image" Target="../media/image16.png"/><Relationship Id="rId11" Type="http://schemas.openxmlformats.org/officeDocument/2006/relationships/slideLayout" Target="../slideLayouts/slideLayout2.xml"/><Relationship Id="rId10" Type="http://schemas.openxmlformats.org/officeDocument/2006/relationships/tags" Target="../tags/tag132.xml"/><Relationship Id="rId1" Type="http://schemas.openxmlformats.org/officeDocument/2006/relationships/tags" Target="../tags/tag124.xml"/></Relationships>
</file>

<file path=ppt/slides/_rels/slide9.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image" Target="../media/image17.png"/><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5" Type="http://schemas.openxmlformats.org/officeDocument/2006/relationships/slideLayout" Target="../slideLayouts/slideLayout2.xml"/><Relationship Id="rId14" Type="http://schemas.openxmlformats.org/officeDocument/2006/relationships/tags" Target="../tags/tag143.xml"/><Relationship Id="rId13" Type="http://schemas.openxmlformats.org/officeDocument/2006/relationships/image" Target="../media/image19.png"/><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image" Target="../media/image18.png"/><Relationship Id="rId1" Type="http://schemas.openxmlformats.org/officeDocument/2006/relationships/tags" Target="../tags/tag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userDrawn="1">
            <p:custDataLst>
              <p:tags r:id="rId1"/>
            </p:custDataLst>
          </p:nvPr>
        </p:nvPicPr>
        <p:blipFill>
          <a:blip r:embed="rId2">
            <a:clrChange>
              <a:clrFrom>
                <a:srgbClr val="FFFFFF"/>
              </a:clrFrom>
              <a:clrTo>
                <a:srgbClr val="FFFFFF">
                  <a:alpha val="0"/>
                </a:srgbClr>
              </a:clrTo>
            </a:clrChange>
          </a:blip>
          <a:stretch>
            <a:fillRect/>
          </a:stretch>
        </p:blipFill>
        <p:spPr>
          <a:xfrm>
            <a:off x="4231005" y="0"/>
            <a:ext cx="7960995" cy="6858000"/>
          </a:xfrm>
          <a:prstGeom prst="rect">
            <a:avLst/>
          </a:prstGeom>
        </p:spPr>
      </p:pic>
      <p:grpSp>
        <p:nvGrpSpPr>
          <p:cNvPr id="18" name="组合 17"/>
          <p:cNvGrpSpPr/>
          <p:nvPr userDrawn="1"/>
        </p:nvGrpSpPr>
        <p:grpSpPr>
          <a:xfrm rot="0">
            <a:off x="695325" y="6163945"/>
            <a:ext cx="554355" cy="276860"/>
            <a:chOff x="11442293" y="304920"/>
            <a:chExt cx="427532" cy="152280"/>
          </a:xfrm>
          <a:solidFill>
            <a:srgbClr val="D9D9D9"/>
          </a:solidFill>
        </p:grpSpPr>
        <p:sp>
          <p:nvSpPr>
            <p:cNvPr id="19" name="箭头: V 形 3"/>
            <p:cNvSpPr/>
            <p:nvPr>
              <p:custDataLst>
                <p:tags r:id="rId3"/>
              </p:custDataLst>
            </p:nvPr>
          </p:nvSpPr>
          <p:spPr>
            <a:xfrm flipH="1">
              <a:off x="11583979"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0" name="箭头: V 形 4"/>
            <p:cNvSpPr/>
            <p:nvPr>
              <p:custDataLst>
                <p:tags r:id="rId4"/>
              </p:custDataLst>
            </p:nvPr>
          </p:nvSpPr>
          <p:spPr>
            <a:xfrm flipH="1">
              <a:off x="11726902"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1" name="箭头: V 形 5"/>
            <p:cNvSpPr/>
            <p:nvPr>
              <p:custDataLst>
                <p:tags r:id="rId5"/>
              </p:custDataLst>
            </p:nvPr>
          </p:nvSpPr>
          <p:spPr>
            <a:xfrm flipH="1">
              <a:off x="11442293"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sp>
        <p:nvSpPr>
          <p:cNvPr id="4" name="矩形 3"/>
          <p:cNvSpPr/>
          <p:nvPr userDrawn="1">
            <p:custDataLst>
              <p:tags r:id="rId6"/>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15" name="图片 114" descr="白框logoRGB深灰"/>
          <p:cNvPicPr>
            <a:picLocks noChangeAspect="1"/>
          </p:cNvPicPr>
          <p:nvPr>
            <p:custDataLst>
              <p:tags r:id="rId7"/>
            </p:custDataLst>
          </p:nvPr>
        </p:nvPicPr>
        <p:blipFill>
          <a:blip r:embed="rId8"/>
          <a:stretch>
            <a:fillRect/>
          </a:stretch>
        </p:blipFill>
        <p:spPr>
          <a:xfrm>
            <a:off x="695008" y="386715"/>
            <a:ext cx="1048385" cy="892175"/>
          </a:xfrm>
          <a:prstGeom prst="rect">
            <a:avLst/>
          </a:prstGeom>
        </p:spPr>
      </p:pic>
      <p:sp>
        <p:nvSpPr>
          <p:cNvPr id="113" name="文本框 112"/>
          <p:cNvSpPr txBox="1"/>
          <p:nvPr>
            <p:custDataLst>
              <p:tags r:id="rId9"/>
            </p:custDataLst>
          </p:nvPr>
        </p:nvSpPr>
        <p:spPr>
          <a:xfrm>
            <a:off x="571500" y="1464310"/>
            <a:ext cx="4436745" cy="1938020"/>
          </a:xfrm>
          <a:prstGeom prst="rect">
            <a:avLst/>
          </a:prstGeom>
          <a:noFill/>
        </p:spPr>
        <p:txBody>
          <a:bodyPr wrap="square" rtlCol="0">
            <a:spAutoFit/>
          </a:bodyPr>
          <a:p>
            <a:r>
              <a:rPr lang="zh-CN" altLang="en-US" sz="6000">
                <a:solidFill>
                  <a:srgbClr val="404040"/>
                </a:solidFill>
                <a:latin typeface="思源黑体 CN Bold" panose="020B0800000000000000" charset="-122"/>
                <a:ea typeface="思源黑体 CN Bold" panose="020B0800000000000000" charset="-122"/>
                <a:cs typeface="思源黑体 CN Medium" panose="020B0600000000000000" charset="-122"/>
              </a:rPr>
              <a:t>拼接款一键闪测仪</a:t>
            </a:r>
            <a:endParaRPr lang="zh-CN" altLang="en-US" sz="6000">
              <a:solidFill>
                <a:srgbClr val="404040"/>
              </a:solidFill>
              <a:latin typeface="思源黑体 CN Bold" panose="020B0800000000000000" charset="-122"/>
              <a:ea typeface="思源黑体 CN Bold" panose="020B0800000000000000" charset="-122"/>
              <a:cs typeface="思源黑体 CN Medium" panose="020B0600000000000000" charset="-122"/>
            </a:endParaRPr>
          </a:p>
        </p:txBody>
      </p:sp>
      <p:sp>
        <p:nvSpPr>
          <p:cNvPr id="116" name="文本框 115"/>
          <p:cNvSpPr txBox="1"/>
          <p:nvPr>
            <p:custDataLst>
              <p:tags r:id="rId10"/>
            </p:custDataLst>
          </p:nvPr>
        </p:nvSpPr>
        <p:spPr>
          <a:xfrm>
            <a:off x="571500" y="3282950"/>
            <a:ext cx="4064000" cy="460375"/>
          </a:xfrm>
          <a:prstGeom prst="rect">
            <a:avLst/>
          </a:prstGeom>
          <a:noFill/>
        </p:spPr>
        <p:txBody>
          <a:bodyPr wrap="square" rtlCol="0">
            <a:spAutoFit/>
          </a:bodyPr>
          <a:p>
            <a:pPr algn="dist"/>
            <a:r>
              <a:rPr lang="zh-CN" altLang="en-US" sz="2400">
                <a:solidFill>
                  <a:srgbClr val="FCA530"/>
                </a:solidFill>
                <a:latin typeface="思源黑体 CN Medium" panose="020B0600000000000000" charset="-122"/>
                <a:ea typeface="思源黑体 CN Medium" panose="020B0600000000000000" charset="-122"/>
                <a:cs typeface="思源黑体 CN Medium" panose="020B0600000000000000" charset="-122"/>
              </a:rPr>
              <a:t>精准测量</a:t>
            </a:r>
            <a:r>
              <a:rPr lang="en-US" altLang="zh-CN" sz="2400">
                <a:solidFill>
                  <a:srgbClr val="FCA530"/>
                </a:solidFill>
                <a:latin typeface="思源黑体 CN Medium" panose="020B0600000000000000" charset="-122"/>
                <a:ea typeface="思源黑体 CN Medium" panose="020B0600000000000000" charset="-122"/>
                <a:cs typeface="思源黑体 CN Medium" panose="020B0600000000000000" charset="-122"/>
              </a:rPr>
              <a:t>/</a:t>
            </a:r>
            <a:r>
              <a:rPr lang="zh-CN" altLang="en-US" sz="2400">
                <a:solidFill>
                  <a:srgbClr val="FCA530"/>
                </a:solidFill>
                <a:latin typeface="思源黑体 CN Medium" panose="020B0600000000000000" charset="-122"/>
                <a:ea typeface="思源黑体 CN Medium" panose="020B0600000000000000" charset="-122"/>
                <a:cs typeface="思源黑体 CN Medium" panose="020B0600000000000000" charset="-122"/>
              </a:rPr>
              <a:t>把控品质</a:t>
            </a:r>
            <a:endParaRPr lang="zh-CN" altLang="en-US" sz="240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18" name="圆角矩形 117"/>
          <p:cNvSpPr/>
          <p:nvPr>
            <p:custDataLst>
              <p:tags r:id="rId11"/>
            </p:custDataLst>
          </p:nvPr>
        </p:nvSpPr>
        <p:spPr>
          <a:xfrm>
            <a:off x="695325" y="3968115"/>
            <a:ext cx="2235200" cy="520700"/>
          </a:xfrm>
          <a:prstGeom prst="roundRect">
            <a:avLst>
              <a:gd name="adj" fmla="val 0"/>
            </a:avLst>
          </a:prstGeom>
          <a:gradFill>
            <a:gsLst>
              <a:gs pos="50000">
                <a:srgbClr val="FCA32F"/>
              </a:gs>
              <a:gs pos="0">
                <a:srgbClr val="FBA833"/>
              </a:gs>
              <a:gs pos="100000">
                <a:srgbClr val="FF7603"/>
              </a:gs>
            </a:gsLst>
            <a:lin ang="7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2000">
                <a:latin typeface="思源黑体 CN Medium" panose="020B0600000000000000" charset="-122"/>
                <a:ea typeface="思源黑体 CN Medium" panose="020B0600000000000000" charset="-122"/>
                <a:cs typeface="思源黑体 CN Medium" panose="020B0600000000000000" charset="-122"/>
              </a:rPr>
              <a:t>高精度</a:t>
            </a:r>
            <a:endParaRPr lang="zh-CN" altLang="en-US" sz="2000">
              <a:latin typeface="思源黑体 CN Medium" panose="020B0600000000000000" charset="-122"/>
              <a:ea typeface="思源黑体 CN Medium" panose="020B0600000000000000" charset="-122"/>
              <a:cs typeface="思源黑体 CN Medium" panose="020B0600000000000000" charset="-122"/>
            </a:endParaRPr>
          </a:p>
        </p:txBody>
      </p:sp>
      <p:sp>
        <p:nvSpPr>
          <p:cNvPr id="119" name="圆角矩形 118"/>
          <p:cNvSpPr/>
          <p:nvPr>
            <p:custDataLst>
              <p:tags r:id="rId12"/>
            </p:custDataLst>
          </p:nvPr>
        </p:nvSpPr>
        <p:spPr>
          <a:xfrm>
            <a:off x="695325" y="5448300"/>
            <a:ext cx="2235200" cy="520700"/>
          </a:xfrm>
          <a:prstGeom prst="roundRect">
            <a:avLst>
              <a:gd name="adj" fmla="val 0"/>
            </a:avLst>
          </a:prstGeom>
          <a:gradFill>
            <a:gsLst>
              <a:gs pos="50000">
                <a:srgbClr val="FCA32F"/>
              </a:gs>
              <a:gs pos="0">
                <a:srgbClr val="FBA833"/>
              </a:gs>
              <a:gs pos="100000">
                <a:srgbClr val="FF7603"/>
              </a:gs>
            </a:gsLst>
            <a:lin ang="6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2000">
                <a:latin typeface="思源黑体 CN Medium" panose="020B0600000000000000" charset="-122"/>
                <a:ea typeface="思源黑体 CN Medium" panose="020B0600000000000000" charset="-122"/>
                <a:cs typeface="思源黑体 CN Medium" panose="020B0600000000000000" charset="-122"/>
              </a:rPr>
              <a:t>设定便捷</a:t>
            </a:r>
            <a:endParaRPr lang="zh-CN" altLang="en-US" sz="2000">
              <a:latin typeface="思源黑体 CN Medium" panose="020B0600000000000000" charset="-122"/>
              <a:ea typeface="思源黑体 CN Medium" panose="020B0600000000000000" charset="-122"/>
              <a:cs typeface="思源黑体 CN Medium" panose="020B0600000000000000" charset="-122"/>
            </a:endParaRPr>
          </a:p>
        </p:txBody>
      </p:sp>
      <p:sp>
        <p:nvSpPr>
          <p:cNvPr id="120" name="圆角矩形 119"/>
          <p:cNvSpPr/>
          <p:nvPr>
            <p:custDataLst>
              <p:tags r:id="rId13"/>
            </p:custDataLst>
          </p:nvPr>
        </p:nvSpPr>
        <p:spPr>
          <a:xfrm>
            <a:off x="695325" y="4679315"/>
            <a:ext cx="2235200" cy="520700"/>
          </a:xfrm>
          <a:prstGeom prst="roundRect">
            <a:avLst>
              <a:gd name="adj" fmla="val 0"/>
            </a:avLst>
          </a:prstGeom>
          <a:gradFill>
            <a:gsLst>
              <a:gs pos="50000">
                <a:srgbClr val="FCA32F"/>
              </a:gs>
              <a:gs pos="0">
                <a:srgbClr val="FBA833"/>
              </a:gs>
              <a:gs pos="100000">
                <a:srgbClr val="FF7603"/>
              </a:gs>
            </a:gsLst>
            <a:lin ang="82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2000">
                <a:latin typeface="思源黑体 CN Medium" panose="020B0600000000000000" charset="-122"/>
                <a:ea typeface="思源黑体 CN Medium" panose="020B0600000000000000" charset="-122"/>
                <a:cs typeface="思源黑体 CN Medium" panose="020B0600000000000000" charset="-122"/>
              </a:rPr>
              <a:t>测量快</a:t>
            </a:r>
            <a:endParaRPr lang="zh-CN" altLang="en-US" sz="2000">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nvSpPr>
        <p:spPr>
          <a:xfrm>
            <a:off x="1275080" y="6264910"/>
            <a:ext cx="4064000" cy="368300"/>
          </a:xfrm>
          <a:prstGeom prst="rect">
            <a:avLst/>
          </a:prstGeom>
          <a:noFill/>
        </p:spPr>
        <p:txBody>
          <a:bodyPr wrap="square" rtlCol="0">
            <a:spAutoFit/>
          </a:bodyPr>
          <a:p>
            <a:endParaRPr lang="zh-CN" altLang="en-US"/>
          </a:p>
        </p:txBody>
      </p:sp>
    </p:spTree>
    <p:custDataLst>
      <p:tags r:id="rId1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2"/>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3"/>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4"/>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高精度镜头模组</a:t>
              </a:r>
              <a:endParaRPr lang="zh-CN" sz="1500" dirty="0">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5"/>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pic>
        <p:nvPicPr>
          <p:cNvPr id="200" name="picture 200"/>
          <p:cNvPicPr>
            <a:picLocks noChangeAspect="1"/>
          </p:cNvPicPr>
          <p:nvPr>
            <p:custDataLst>
              <p:tags r:id="rId6"/>
            </p:custDataLst>
          </p:nvPr>
        </p:nvPicPr>
        <p:blipFill>
          <a:blip r:embed="rId7"/>
          <a:stretch>
            <a:fillRect/>
          </a:stretch>
        </p:blipFill>
        <p:spPr>
          <a:xfrm rot="21600000">
            <a:off x="454660" y="1223645"/>
            <a:ext cx="3947795" cy="5182235"/>
          </a:xfrm>
          <a:prstGeom prst="rect">
            <a:avLst/>
          </a:prstGeom>
        </p:spPr>
      </p:pic>
      <p:sp>
        <p:nvSpPr>
          <p:cNvPr id="2" name="文本框 1"/>
          <p:cNvSpPr txBox="1"/>
          <p:nvPr/>
        </p:nvSpPr>
        <p:spPr>
          <a:xfrm>
            <a:off x="4794885" y="2245360"/>
            <a:ext cx="6823075" cy="2222500"/>
          </a:xfrm>
          <a:prstGeom prst="rect">
            <a:avLst/>
          </a:prstGeom>
          <a:noFill/>
        </p:spPr>
        <p:txBody>
          <a:bodyPr wrap="square" rtlCol="0" anchor="ctr" anchorCtr="1">
            <a:spAutoFit/>
          </a:bodyPr>
          <a:p>
            <a:pPr algn="ctr">
              <a:lnSpc>
                <a:spcPct val="210000"/>
              </a:lnSpc>
            </a:pPr>
            <a:r>
              <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rPr>
              <a:t>强大硬件组合 | 轻松实现表面光尺寸高精度测量</a:t>
            </a:r>
            <a:endPar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210000"/>
              </a:lnSpc>
            </a:pPr>
            <a:r>
              <a:rPr lang="zh-CN" altLang="en-US" sz="1400">
                <a:solidFill>
                  <a:srgbClr val="595757"/>
                </a:solidFill>
                <a:latin typeface="思源黑体 CN Normal" panose="020B0400000000000000" charset="-122"/>
                <a:ea typeface="思源黑体 CN Normal" panose="020B0400000000000000" charset="-122"/>
                <a:cs typeface="思源黑体 CN Normal" panose="020B0400000000000000" charset="-122"/>
              </a:rPr>
              <a:t>双远心镜头搭配两个2000万像素相机和自动升降多角度表面光及精心定制的表面同轴光 ，搭配自主强大AI边缘计算算法轻松实现表面精确寻边 ，边界杂点过滤无效区域 ，实现表面尺寸高精度测量，表面光的测量重复性也可达到底光一样的水准 。</a:t>
            </a:r>
            <a:endParaRPr lang="zh-CN" altLang="en-US" sz="1400">
              <a:solidFill>
                <a:srgbClr val="595757"/>
              </a:solidFill>
              <a:latin typeface="思源黑体 CN Normal" panose="020B0400000000000000" charset="-122"/>
              <a:ea typeface="思源黑体 CN Normal" panose="020B0400000000000000" charset="-122"/>
              <a:cs typeface="思源黑体 CN Normal" panose="020B0400000000000000" charset="-122"/>
            </a:endParaRPr>
          </a:p>
        </p:txBody>
      </p:sp>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高精度镜头模组</a:t>
              </a:r>
              <a:endParaRPr lang="zh-CN" sz="1500" dirty="0">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46" name="rect"/>
          <p:cNvSpPr/>
          <p:nvPr>
            <p:custDataLst>
              <p:tags r:id="rId6"/>
            </p:custDataLst>
          </p:nvPr>
        </p:nvSpPr>
        <p:spPr>
          <a:xfrm>
            <a:off x="454660" y="1416050"/>
            <a:ext cx="5521325" cy="228727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5" name="rect"/>
          <p:cNvSpPr/>
          <p:nvPr>
            <p:custDataLst>
              <p:tags r:id="rId7"/>
            </p:custDataLst>
          </p:nvPr>
        </p:nvSpPr>
        <p:spPr>
          <a:xfrm>
            <a:off x="6227445" y="1416050"/>
            <a:ext cx="5521325" cy="228727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6" name="文本框 5"/>
          <p:cNvSpPr txBox="1"/>
          <p:nvPr/>
        </p:nvSpPr>
        <p:spPr>
          <a:xfrm>
            <a:off x="1183323" y="1419225"/>
            <a:ext cx="4064000" cy="97726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双倍率双侧远心镜头有段差也能准确测量</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just">
              <a:lnSpc>
                <a:spcPct val="16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双远心镜头具有较高的远心度， 即使有段差也不会变形 ，低畸变， 即使在镜头边缘部位图像也不会变形 ，无需担心测量对象位置 。</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grpSp>
        <p:nvGrpSpPr>
          <p:cNvPr id="15" name="组合 14"/>
          <p:cNvGrpSpPr/>
          <p:nvPr/>
        </p:nvGrpSpPr>
        <p:grpSpPr>
          <a:xfrm>
            <a:off x="910908" y="2499995"/>
            <a:ext cx="4608830" cy="1146810"/>
            <a:chOff x="1434" y="3937"/>
            <a:chExt cx="7258" cy="1806"/>
          </a:xfrm>
        </p:grpSpPr>
        <p:grpSp>
          <p:nvGrpSpPr>
            <p:cNvPr id="14" name="组合 13"/>
            <p:cNvGrpSpPr/>
            <p:nvPr/>
          </p:nvGrpSpPr>
          <p:grpSpPr>
            <a:xfrm>
              <a:off x="1434" y="3937"/>
              <a:ext cx="7258" cy="1342"/>
              <a:chOff x="1434" y="3937"/>
              <a:chExt cx="7258" cy="1342"/>
            </a:xfrm>
          </p:grpSpPr>
          <p:grpSp>
            <p:nvGrpSpPr>
              <p:cNvPr id="36" name="group 36"/>
              <p:cNvGrpSpPr/>
              <p:nvPr/>
            </p:nvGrpSpPr>
            <p:grpSpPr>
              <a:xfrm rot="0">
                <a:off x="1434" y="3951"/>
                <a:ext cx="1515" cy="1328"/>
                <a:chOff x="0" y="0"/>
                <a:chExt cx="1235764" cy="1083152"/>
              </a:xfrm>
            </p:grpSpPr>
            <p:sp>
              <p:nvSpPr>
                <p:cNvPr id="260" name="path"/>
                <p:cNvSpPr/>
                <p:nvPr>
                  <p:custDataLst>
                    <p:tags r:id="rId8"/>
                  </p:custDataLst>
                </p:nvPr>
              </p:nvSpPr>
              <p:spPr>
                <a:xfrm>
                  <a:off x="0" y="0"/>
                  <a:ext cx="1235764" cy="1083152"/>
                </a:xfrm>
                <a:custGeom>
                  <a:avLst/>
                  <a:gdLst/>
                  <a:ahLst/>
                  <a:cxnLst/>
                  <a:rect l="0" t="0" r="0" b="0"/>
                  <a:pathLst>
                    <a:path w="1946" h="1705">
                      <a:moveTo>
                        <a:pt x="1940" y="1700"/>
                      </a:moveTo>
                      <a:lnTo>
                        <a:pt x="5" y="1700"/>
                      </a:lnTo>
                      <a:lnTo>
                        <a:pt x="5" y="5"/>
                      </a:lnTo>
                      <a:lnTo>
                        <a:pt x="1940" y="5"/>
                      </a:lnTo>
                      <a:lnTo>
                        <a:pt x="1940" y="1700"/>
                      </a:lnTo>
                      <a:close/>
                      <a:lnTo>
                        <a:pt x="1940" y="1700"/>
                      </a:lnTo>
                      <a:close/>
                    </a:path>
                  </a:pathLst>
                </a:custGeom>
                <a:solidFill>
                  <a:srgbClr val="FFFFFF">
                    <a:alpha val="100000"/>
                  </a:srgbClr>
                </a:solid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62" name="path"/>
                <p:cNvSpPr/>
                <p:nvPr>
                  <p:custDataLst>
                    <p:tags r:id="rId9"/>
                  </p:custDataLst>
                </p:nvPr>
              </p:nvSpPr>
              <p:spPr>
                <a:xfrm>
                  <a:off x="234647" y="162158"/>
                  <a:ext cx="753116" cy="758835"/>
                </a:xfrm>
                <a:custGeom>
                  <a:avLst/>
                  <a:gdLst/>
                  <a:ahLst/>
                  <a:cxnLst/>
                  <a:rect l="0" t="0" r="0" b="0"/>
                  <a:pathLst>
                    <a:path w="1186" h="1195">
                      <a:moveTo>
                        <a:pt x="1180" y="1189"/>
                      </a:moveTo>
                      <a:lnTo>
                        <a:pt x="5" y="1189"/>
                      </a:lnTo>
                      <a:lnTo>
                        <a:pt x="5" y="5"/>
                      </a:lnTo>
                      <a:lnTo>
                        <a:pt x="1180" y="5"/>
                      </a:lnTo>
                      <a:lnTo>
                        <a:pt x="1180" y="1189"/>
                      </a:ln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64" name="path"/>
                <p:cNvSpPr/>
                <p:nvPr>
                  <p:custDataLst>
                    <p:tags r:id="rId10"/>
                  </p:custDataLst>
                </p:nvPr>
              </p:nvSpPr>
              <p:spPr>
                <a:xfrm>
                  <a:off x="234647" y="162158"/>
                  <a:ext cx="753116" cy="758835"/>
                </a:xfrm>
                <a:custGeom>
                  <a:avLst/>
                  <a:gdLst/>
                  <a:ahLst/>
                  <a:cxnLst/>
                  <a:rect l="0" t="0" r="0" b="0"/>
                  <a:pathLst>
                    <a:path w="1186" h="1195">
                      <a:moveTo>
                        <a:pt x="1180" y="1189"/>
                      </a:moveTo>
                      <a:moveTo>
                        <a:pt x="1180" y="1189"/>
                      </a:moveTo>
                      <a:lnTo>
                        <a:pt x="5" y="1189"/>
                      </a:lnTo>
                      <a:lnTo>
                        <a:pt x="5" y="5"/>
                      </a:lnTo>
                      <a:lnTo>
                        <a:pt x="1180" y="5"/>
                      </a:lnTo>
                      <a:lnTo>
                        <a:pt x="1180" y="1189"/>
                      </a:lnTo>
                      <a:close/>
                      <a:lnTo>
                        <a:pt x="1180" y="1189"/>
                      </a:lnTo>
                      <a:close/>
                    </a:path>
                  </a:pathLst>
                </a:custGeom>
                <a:solidFill>
                  <a:srgbClr val="FFFFFF">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266" name="path"/>
                <p:cNvSpPr/>
                <p:nvPr>
                  <p:custDataLst>
                    <p:tags r:id="rId11"/>
                  </p:custDataLst>
                </p:nvPr>
              </p:nvSpPr>
              <p:spPr>
                <a:xfrm>
                  <a:off x="174884" y="729781"/>
                  <a:ext cx="243118" cy="237390"/>
                </a:xfrm>
                <a:custGeom>
                  <a:avLst/>
                  <a:gdLst/>
                  <a:ahLst/>
                  <a:cxnLst/>
                  <a:rect l="0" t="0" r="0" b="0"/>
                  <a:pathLst>
                    <a:path w="382" h="373">
                      <a:moveTo>
                        <a:pt x="2" y="2"/>
                      </a:moveTo>
                      <a:lnTo>
                        <a:pt x="380" y="2"/>
                      </a:lnTo>
                      <a:lnTo>
                        <a:pt x="380" y="367"/>
                      </a:lnTo>
                      <a:lnTo>
                        <a:pt x="2" y="371"/>
                      </a:lnTo>
                      <a:lnTo>
                        <a:pt x="2" y="2"/>
                      </a:lnTo>
                      <a:close/>
                      <a:lnTo>
                        <a:pt x="2" y="2"/>
                      </a:lnTo>
                      <a:close/>
                    </a:path>
                  </a:pathLst>
                </a:custGeom>
                <a:solidFill>
                  <a:srgbClr val="FFFFFF">
                    <a:alpha val="100000"/>
                  </a:srgbClr>
                </a:solidFill>
                <a:ln w="2743"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68" name="path"/>
                <p:cNvSpPr/>
                <p:nvPr>
                  <p:custDataLst>
                    <p:tags r:id="rId12"/>
                  </p:custDataLst>
                </p:nvPr>
              </p:nvSpPr>
              <p:spPr>
                <a:xfrm>
                  <a:off x="810785" y="729939"/>
                  <a:ext cx="241133" cy="243514"/>
                </a:xfrm>
                <a:custGeom>
                  <a:avLst/>
                  <a:gdLst/>
                  <a:ahLst/>
                  <a:cxnLst/>
                  <a:rect l="0" t="0" r="0" b="0"/>
                  <a:pathLst>
                    <a:path w="379" h="383">
                      <a:moveTo>
                        <a:pt x="5" y="5"/>
                      </a:moveTo>
                      <a:lnTo>
                        <a:pt x="374" y="12"/>
                      </a:lnTo>
                      <a:lnTo>
                        <a:pt x="374" y="377"/>
                      </a:lnTo>
                      <a:lnTo>
                        <a:pt x="5" y="375"/>
                      </a:lnTo>
                      <a:lnTo>
                        <a:pt x="5" y="5"/>
                      </a:lnTo>
                      <a:close/>
                      <a:lnTo>
                        <a:pt x="5" y="5"/>
                      </a:lnTo>
                      <a:close/>
                    </a:path>
                  </a:pathLst>
                </a:custGeom>
                <a:solidFill>
                  <a:srgbClr val="FFFFFF">
                    <a:alpha val="100000"/>
                  </a:srgbClr>
                </a:solid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70" name="path"/>
                <p:cNvSpPr/>
                <p:nvPr>
                  <p:custDataLst>
                    <p:tags r:id="rId13"/>
                  </p:custDataLst>
                </p:nvPr>
              </p:nvSpPr>
              <p:spPr>
                <a:xfrm>
                  <a:off x="172965" y="100961"/>
                  <a:ext cx="876725" cy="868600"/>
                </a:xfrm>
                <a:custGeom>
                  <a:avLst/>
                  <a:gdLst/>
                  <a:ahLst/>
                  <a:cxnLst/>
                  <a:rect l="0" t="0" r="0" b="0"/>
                  <a:pathLst>
                    <a:path w="1380" h="1367">
                      <a:moveTo>
                        <a:pt x="259" y="860"/>
                      </a:moveTo>
                      <a:lnTo>
                        <a:pt x="497" y="863"/>
                      </a:lnTo>
                      <a:lnTo>
                        <a:pt x="383" y="992"/>
                      </a:lnTo>
                      <a:lnTo>
                        <a:pt x="5" y="992"/>
                      </a:lnTo>
                      <a:lnTo>
                        <a:pt x="259" y="860"/>
                      </a:lnTo>
                      <a:close/>
                      <a:lnTo>
                        <a:pt x="259" y="860"/>
                      </a:lnTo>
                      <a:close/>
                    </a:path>
                    <a:path w="1380" h="1367">
                      <a:moveTo>
                        <a:pt x="877" y="870"/>
                      </a:moveTo>
                      <a:lnTo>
                        <a:pt x="870" y="1101"/>
                      </a:lnTo>
                      <a:lnTo>
                        <a:pt x="1010" y="1365"/>
                      </a:lnTo>
                      <a:lnTo>
                        <a:pt x="1010" y="999"/>
                      </a:lnTo>
                      <a:lnTo>
                        <a:pt x="877" y="870"/>
                      </a:lnTo>
                      <a:close/>
                      <a:lnTo>
                        <a:pt x="877" y="870"/>
                      </a:lnTo>
                      <a:close/>
                    </a:path>
                    <a:path w="1380" h="1367">
                      <a:moveTo>
                        <a:pt x="877" y="870"/>
                      </a:moveTo>
                      <a:lnTo>
                        <a:pt x="1117" y="871"/>
                      </a:lnTo>
                      <a:lnTo>
                        <a:pt x="1378" y="1002"/>
                      </a:lnTo>
                      <a:lnTo>
                        <a:pt x="999" y="1002"/>
                      </a:lnTo>
                      <a:lnTo>
                        <a:pt x="877" y="870"/>
                      </a:lnTo>
                      <a:close/>
                      <a:lnTo>
                        <a:pt x="877" y="870"/>
                      </a:lnTo>
                      <a:close/>
                    </a:path>
                    <a:path w="1380" h="1367">
                      <a:moveTo>
                        <a:pt x="2" y="2"/>
                      </a:moveTo>
                      <a:lnTo>
                        <a:pt x="365" y="12"/>
                      </a:lnTo>
                      <a:lnTo>
                        <a:pt x="365" y="378"/>
                      </a:lnTo>
                      <a:lnTo>
                        <a:pt x="8" y="381"/>
                      </a:lnTo>
                      <a:lnTo>
                        <a:pt x="2" y="2"/>
                      </a:lnTo>
                      <a:close/>
                      <a:lnTo>
                        <a:pt x="2" y="2"/>
                      </a:lnTo>
                      <a:close/>
                    </a:path>
                    <a:path w="1380" h="1367">
                      <a:moveTo>
                        <a:pt x="365" y="12"/>
                      </a:moveTo>
                      <a:lnTo>
                        <a:pt x="506" y="264"/>
                      </a:lnTo>
                      <a:lnTo>
                        <a:pt x="503" y="498"/>
                      </a:lnTo>
                      <a:lnTo>
                        <a:pt x="365" y="378"/>
                      </a:lnTo>
                      <a:lnTo>
                        <a:pt x="365" y="12"/>
                      </a:lnTo>
                      <a:close/>
                      <a:lnTo>
                        <a:pt x="365" y="12"/>
                      </a:lnTo>
                      <a:close/>
                    </a:path>
                    <a:path w="1380" h="1367">
                      <a:moveTo>
                        <a:pt x="265" y="495"/>
                      </a:moveTo>
                      <a:lnTo>
                        <a:pt x="503" y="498"/>
                      </a:lnTo>
                      <a:lnTo>
                        <a:pt x="365" y="378"/>
                      </a:lnTo>
                      <a:lnTo>
                        <a:pt x="8" y="381"/>
                      </a:lnTo>
                      <a:lnTo>
                        <a:pt x="265" y="495"/>
                      </a:lnTo>
                      <a:close/>
                      <a:lnTo>
                        <a:pt x="265" y="495"/>
                      </a:lnTo>
                      <a:close/>
                    </a:path>
                  </a:pathLst>
                </a:custGeom>
                <a:solidFill>
                  <a:srgbClr val="FFFFFF">
                    <a:alpha val="100000"/>
                  </a:srgbClr>
                </a:solidFill>
                <a:ln w="2743"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72" name="path"/>
                <p:cNvSpPr/>
                <p:nvPr>
                  <p:custDataLst>
                    <p:tags r:id="rId14"/>
                  </p:custDataLst>
                </p:nvPr>
              </p:nvSpPr>
              <p:spPr>
                <a:xfrm>
                  <a:off x="733760" y="338135"/>
                  <a:ext cx="313965" cy="82725"/>
                </a:xfrm>
                <a:custGeom>
                  <a:avLst/>
                  <a:gdLst/>
                  <a:ahLst/>
                  <a:cxnLst/>
                  <a:rect l="0" t="0" r="0" b="0"/>
                  <a:pathLst>
                    <a:path w="494" h="130">
                      <a:moveTo>
                        <a:pt x="0" y="125"/>
                      </a:moveTo>
                      <a:lnTo>
                        <a:pt x="238" y="128"/>
                      </a:lnTo>
                      <a:lnTo>
                        <a:pt x="493" y="1"/>
                      </a:lnTo>
                    </a:path>
                  </a:pathLst>
                </a:custGeom>
                <a:noFill/>
                <a:ln w="2743"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74" name="path"/>
                <p:cNvSpPr/>
                <p:nvPr>
                  <p:custDataLst>
                    <p:tags r:id="rId15"/>
                  </p:custDataLst>
                </p:nvPr>
              </p:nvSpPr>
              <p:spPr>
                <a:xfrm>
                  <a:off x="732405" y="337993"/>
                  <a:ext cx="316084" cy="82867"/>
                </a:xfrm>
                <a:custGeom>
                  <a:avLst/>
                  <a:gdLst/>
                  <a:ahLst/>
                  <a:cxnLst/>
                  <a:rect l="0" t="0" r="0" b="0"/>
                  <a:pathLst>
                    <a:path w="497" h="130">
                      <a:moveTo>
                        <a:pt x="2" y="125"/>
                      </a:moveTo>
                      <a:moveTo>
                        <a:pt x="2" y="125"/>
                      </a:moveTo>
                      <a:lnTo>
                        <a:pt x="240" y="128"/>
                      </a:lnTo>
                      <a:lnTo>
                        <a:pt x="495" y="2"/>
                      </a:lnTo>
                      <a:lnTo>
                        <a:pt x="120" y="6"/>
                      </a:lnTo>
                      <a:lnTo>
                        <a:pt x="2" y="125"/>
                      </a:lnTo>
                      <a:close/>
                      <a:lnTo>
                        <a:pt x="2" y="125"/>
                      </a:lnTo>
                      <a:close/>
                    </a:path>
                  </a:pathLst>
                </a:custGeom>
                <a:solidFill>
                  <a:srgbClr val="FFFFFF">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276" name="path"/>
                <p:cNvSpPr/>
                <p:nvPr>
                  <p:custDataLst>
                    <p:tags r:id="rId16"/>
                  </p:custDataLst>
                </p:nvPr>
              </p:nvSpPr>
              <p:spPr>
                <a:xfrm>
                  <a:off x="732405" y="101796"/>
                  <a:ext cx="316084" cy="319063"/>
                </a:xfrm>
                <a:custGeom>
                  <a:avLst/>
                  <a:gdLst/>
                  <a:ahLst/>
                  <a:cxnLst/>
                  <a:rect l="0" t="0" r="0" b="0"/>
                  <a:pathLst>
                    <a:path w="497" h="502">
                      <a:moveTo>
                        <a:pt x="120" y="378"/>
                      </a:moveTo>
                      <a:lnTo>
                        <a:pt x="2" y="497"/>
                      </a:lnTo>
                      <a:close/>
                      <a:lnTo>
                        <a:pt x="2" y="497"/>
                      </a:lnTo>
                      <a:moveTo>
                        <a:pt x="116" y="0"/>
                      </a:moveTo>
                      <a:lnTo>
                        <a:pt x="5" y="262"/>
                      </a:lnTo>
                      <a:lnTo>
                        <a:pt x="2" y="497"/>
                      </a:lnTo>
                      <a:lnTo>
                        <a:pt x="120" y="378"/>
                      </a:lnTo>
                    </a:path>
                  </a:pathLst>
                </a:custGeom>
                <a:noFill/>
                <a:ln w="2743"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78" name="path"/>
                <p:cNvSpPr/>
                <p:nvPr>
                  <p:custDataLst>
                    <p:tags r:id="rId17"/>
                  </p:custDataLst>
                </p:nvPr>
              </p:nvSpPr>
              <p:spPr>
                <a:xfrm>
                  <a:off x="732405" y="100961"/>
                  <a:ext cx="77623" cy="317991"/>
                </a:xfrm>
                <a:custGeom>
                  <a:avLst/>
                  <a:gdLst/>
                  <a:ahLst/>
                  <a:cxnLst/>
                  <a:rect l="0" t="0" r="0" b="0"/>
                  <a:pathLst>
                    <a:path w="122" h="500">
                      <a:moveTo>
                        <a:pt x="116" y="2"/>
                      </a:moveTo>
                      <a:moveTo>
                        <a:pt x="116" y="2"/>
                      </a:moveTo>
                      <a:lnTo>
                        <a:pt x="5" y="264"/>
                      </a:lnTo>
                      <a:lnTo>
                        <a:pt x="2" y="498"/>
                      </a:lnTo>
                      <a:lnTo>
                        <a:pt x="120" y="380"/>
                      </a:lnTo>
                      <a:lnTo>
                        <a:pt x="116" y="2"/>
                      </a:lnTo>
                      <a:close/>
                      <a:lnTo>
                        <a:pt x="116" y="2"/>
                      </a:lnTo>
                      <a:close/>
                    </a:path>
                  </a:pathLst>
                </a:custGeom>
                <a:solidFill>
                  <a:srgbClr val="FFFFFF">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280" name="path"/>
                <p:cNvSpPr/>
                <p:nvPr>
                  <p:custDataLst>
                    <p:tags r:id="rId18"/>
                  </p:custDataLst>
                </p:nvPr>
              </p:nvSpPr>
              <p:spPr>
                <a:xfrm>
                  <a:off x="415260" y="99834"/>
                  <a:ext cx="621774" cy="864951"/>
                </a:xfrm>
                <a:custGeom>
                  <a:avLst/>
                  <a:gdLst/>
                  <a:ahLst/>
                  <a:cxnLst/>
                  <a:rect l="0" t="0" r="0" b="0"/>
                  <a:pathLst>
                    <a:path w="979" h="1362">
                      <a:moveTo>
                        <a:pt x="613" y="2"/>
                      </a:moveTo>
                      <a:lnTo>
                        <a:pt x="977" y="12"/>
                      </a:lnTo>
                      <a:lnTo>
                        <a:pt x="977" y="378"/>
                      </a:lnTo>
                      <a:lnTo>
                        <a:pt x="619" y="381"/>
                      </a:lnTo>
                      <a:lnTo>
                        <a:pt x="613" y="2"/>
                      </a:lnTo>
                      <a:close/>
                      <a:lnTo>
                        <a:pt x="613" y="2"/>
                      </a:lnTo>
                      <a:close/>
                    </a:path>
                    <a:path w="979" h="1362">
                      <a:moveTo>
                        <a:pt x="2" y="994"/>
                      </a:moveTo>
                      <a:lnTo>
                        <a:pt x="116" y="865"/>
                      </a:lnTo>
                      <a:lnTo>
                        <a:pt x="113" y="1099"/>
                      </a:lnTo>
                      <a:lnTo>
                        <a:pt x="2" y="1359"/>
                      </a:lnTo>
                      <a:lnTo>
                        <a:pt x="2" y="994"/>
                      </a:lnTo>
                      <a:close/>
                      <a:lnTo>
                        <a:pt x="2" y="994"/>
                      </a:lnTo>
                      <a:close/>
                    </a:path>
                  </a:pathLst>
                </a:custGeom>
                <a:solidFill>
                  <a:srgbClr val="FFFFFF">
                    <a:alpha val="100000"/>
                  </a:srgbClr>
                </a:solidFill>
                <a:ln w="2743"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grpSp>
          <p:grpSp>
            <p:nvGrpSpPr>
              <p:cNvPr id="38" name="group 38"/>
              <p:cNvGrpSpPr/>
              <p:nvPr/>
            </p:nvGrpSpPr>
            <p:grpSpPr>
              <a:xfrm rot="0">
                <a:off x="3477" y="3951"/>
                <a:ext cx="1450" cy="1328"/>
                <a:chOff x="0" y="0"/>
                <a:chExt cx="1182303" cy="1083152"/>
              </a:xfrm>
            </p:grpSpPr>
            <p:sp>
              <p:nvSpPr>
                <p:cNvPr id="282" name="path"/>
                <p:cNvSpPr/>
                <p:nvPr>
                  <p:custDataLst>
                    <p:tags r:id="rId19"/>
                  </p:custDataLst>
                </p:nvPr>
              </p:nvSpPr>
              <p:spPr>
                <a:xfrm>
                  <a:off x="0" y="0"/>
                  <a:ext cx="1182303" cy="1083152"/>
                </a:xfrm>
                <a:custGeom>
                  <a:avLst/>
                  <a:gdLst/>
                  <a:ahLst/>
                  <a:cxnLst/>
                  <a:rect l="0" t="0" r="0" b="0"/>
                  <a:pathLst>
                    <a:path w="1861" h="1705">
                      <a:moveTo>
                        <a:pt x="5" y="5"/>
                      </a:moveTo>
                      <a:lnTo>
                        <a:pt x="1856" y="5"/>
                      </a:lnTo>
                      <a:lnTo>
                        <a:pt x="1856" y="1700"/>
                      </a:lnTo>
                      <a:lnTo>
                        <a:pt x="5" y="1700"/>
                      </a:lnTo>
                      <a:lnTo>
                        <a:pt x="5" y="5"/>
                      </a:lnTo>
                      <a:close/>
                      <a:lnTo>
                        <a:pt x="5" y="5"/>
                      </a:lnTo>
                      <a:close/>
                    </a:path>
                  </a:pathLst>
                </a:custGeom>
                <a:solidFill>
                  <a:srgbClr val="FFFFFF">
                    <a:alpha val="100000"/>
                  </a:srgbClr>
                </a:solid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284" name="path"/>
                <p:cNvSpPr/>
                <p:nvPr>
                  <p:custDataLst>
                    <p:tags r:id="rId20"/>
                  </p:custDataLst>
                </p:nvPr>
              </p:nvSpPr>
              <p:spPr>
                <a:xfrm>
                  <a:off x="183610" y="128523"/>
                  <a:ext cx="811410" cy="800397"/>
                </a:xfrm>
                <a:custGeom>
                  <a:avLst/>
                  <a:gdLst/>
                  <a:ahLst/>
                  <a:cxnLst/>
                  <a:rect l="0" t="0" r="0" b="0"/>
                  <a:pathLst>
                    <a:path w="1277" h="1260">
                      <a:moveTo>
                        <a:pt x="5" y="5"/>
                      </a:moveTo>
                      <a:lnTo>
                        <a:pt x="1272" y="5"/>
                      </a:lnTo>
                      <a:lnTo>
                        <a:pt x="1272" y="1254"/>
                      </a:lnTo>
                      <a:lnTo>
                        <a:pt x="5" y="1254"/>
                      </a:lnTo>
                      <a:lnTo>
                        <a:pt x="5" y="5"/>
                      </a:lnTo>
                      <a:close/>
                      <a:moveTo>
                        <a:pt x="145" y="115"/>
                      </a:moveTo>
                      <a:lnTo>
                        <a:pt x="432" y="115"/>
                      </a:lnTo>
                      <a:lnTo>
                        <a:pt x="432" y="416"/>
                      </a:lnTo>
                      <a:lnTo>
                        <a:pt x="145" y="416"/>
                      </a:lnTo>
                      <a:lnTo>
                        <a:pt x="145" y="115"/>
                      </a:lnTo>
                      <a:close/>
                      <a:moveTo>
                        <a:pt x="827" y="116"/>
                      </a:moveTo>
                      <a:lnTo>
                        <a:pt x="1122" y="116"/>
                      </a:lnTo>
                      <a:lnTo>
                        <a:pt x="1122" y="410"/>
                      </a:lnTo>
                      <a:lnTo>
                        <a:pt x="827" y="410"/>
                      </a:lnTo>
                      <a:lnTo>
                        <a:pt x="827" y="116"/>
                      </a:lnTo>
                      <a:close/>
                      <a:moveTo>
                        <a:pt x="147" y="874"/>
                      </a:moveTo>
                      <a:lnTo>
                        <a:pt x="437" y="874"/>
                      </a:lnTo>
                      <a:lnTo>
                        <a:pt x="437" y="1160"/>
                      </a:lnTo>
                      <a:lnTo>
                        <a:pt x="147" y="1160"/>
                      </a:lnTo>
                      <a:lnTo>
                        <a:pt x="147" y="874"/>
                      </a:lnTo>
                      <a:close/>
                      <a:moveTo>
                        <a:pt x="830" y="870"/>
                      </a:moveTo>
                      <a:lnTo>
                        <a:pt x="1132" y="870"/>
                      </a:lnTo>
                      <a:lnTo>
                        <a:pt x="1132" y="1163"/>
                      </a:lnTo>
                      <a:lnTo>
                        <a:pt x="830" y="1163"/>
                      </a:lnTo>
                      <a:lnTo>
                        <a:pt x="830" y="870"/>
                      </a:lnTo>
                      <a:close/>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grpSp>
          <p:pic>
            <p:nvPicPr>
              <p:cNvPr id="286" name="picture 286"/>
              <p:cNvPicPr>
                <a:picLocks noChangeAspect="1"/>
              </p:cNvPicPr>
              <p:nvPr>
                <p:custDataLst>
                  <p:tags r:id="rId21"/>
                </p:custDataLst>
              </p:nvPr>
            </p:nvPicPr>
            <p:blipFill>
              <a:blip r:embed="rId22"/>
              <a:stretch>
                <a:fillRect/>
              </a:stretch>
            </p:blipFill>
            <p:spPr>
              <a:xfrm>
                <a:off x="5455" y="3937"/>
                <a:ext cx="1365" cy="1338"/>
              </a:xfrm>
              <a:prstGeom prst="rect">
                <a:avLst/>
              </a:prstGeom>
            </p:spPr>
          </p:pic>
          <p:grpSp>
            <p:nvGrpSpPr>
              <p:cNvPr id="40" name="group 40"/>
              <p:cNvGrpSpPr/>
              <p:nvPr/>
            </p:nvGrpSpPr>
            <p:grpSpPr>
              <a:xfrm rot="0">
                <a:off x="7348" y="3950"/>
                <a:ext cx="1345" cy="1329"/>
                <a:chOff x="0" y="0"/>
                <a:chExt cx="1097042" cy="1084132"/>
              </a:xfrm>
            </p:grpSpPr>
            <p:sp>
              <p:nvSpPr>
                <p:cNvPr id="290" name="path"/>
                <p:cNvSpPr/>
                <p:nvPr>
                  <p:custDataLst>
                    <p:tags r:id="rId23"/>
                  </p:custDataLst>
                </p:nvPr>
              </p:nvSpPr>
              <p:spPr>
                <a:xfrm>
                  <a:off x="0" y="0"/>
                  <a:ext cx="1097042" cy="1084132"/>
                </a:xfrm>
                <a:custGeom>
                  <a:avLst/>
                  <a:gdLst/>
                  <a:ahLst/>
                  <a:cxnLst/>
                  <a:rect l="0" t="0" r="0" b="0"/>
                  <a:pathLst>
                    <a:path w="1727" h="1707">
                      <a:moveTo>
                        <a:pt x="5" y="5"/>
                      </a:moveTo>
                      <a:moveTo>
                        <a:pt x="5" y="5"/>
                      </a:moveTo>
                      <a:lnTo>
                        <a:pt x="1721" y="5"/>
                      </a:lnTo>
                      <a:lnTo>
                        <a:pt x="1721" y="1701"/>
                      </a:lnTo>
                      <a:lnTo>
                        <a:pt x="5" y="1701"/>
                      </a:lnTo>
                      <a:lnTo>
                        <a:pt x="5" y="5"/>
                      </a:lnTo>
                      <a:close/>
                      <a:lnTo>
                        <a:pt x="5" y="5"/>
                      </a:lnTo>
                      <a:close/>
                    </a:path>
                    <a:path w="1727" h="1707">
                      <a:moveTo>
                        <a:pt x="5" y="1418"/>
                      </a:moveTo>
                      <a:moveTo>
                        <a:pt x="5" y="1418"/>
                      </a:moveTo>
                      <a:lnTo>
                        <a:pt x="1721" y="1418"/>
                      </a:lnTo>
                      <a:lnTo>
                        <a:pt x="1721" y="1701"/>
                      </a:lnTo>
                      <a:lnTo>
                        <a:pt x="5" y="1701"/>
                      </a:lnTo>
                      <a:lnTo>
                        <a:pt x="5" y="1418"/>
                      </a:lnTo>
                      <a:close/>
                      <a:lnTo>
                        <a:pt x="5" y="1418"/>
                      </a:lnTo>
                      <a:close/>
                    </a:path>
                    <a:path w="1727" h="1707">
                      <a:moveTo>
                        <a:pt x="5" y="1136"/>
                      </a:moveTo>
                      <a:moveTo>
                        <a:pt x="5" y="1136"/>
                      </a:moveTo>
                      <a:lnTo>
                        <a:pt x="1721" y="1136"/>
                      </a:lnTo>
                      <a:lnTo>
                        <a:pt x="1721" y="1418"/>
                      </a:lnTo>
                      <a:lnTo>
                        <a:pt x="5" y="1418"/>
                      </a:lnTo>
                      <a:lnTo>
                        <a:pt x="5" y="1136"/>
                      </a:lnTo>
                      <a:close/>
                      <a:lnTo>
                        <a:pt x="5" y="1136"/>
                      </a:lnTo>
                      <a:close/>
                    </a:path>
                    <a:path w="1727" h="1707">
                      <a:moveTo>
                        <a:pt x="5" y="853"/>
                      </a:moveTo>
                      <a:moveTo>
                        <a:pt x="5" y="853"/>
                      </a:moveTo>
                      <a:lnTo>
                        <a:pt x="1721" y="853"/>
                      </a:lnTo>
                      <a:lnTo>
                        <a:pt x="1721" y="1136"/>
                      </a:lnTo>
                      <a:lnTo>
                        <a:pt x="5" y="1136"/>
                      </a:lnTo>
                      <a:lnTo>
                        <a:pt x="5" y="853"/>
                      </a:lnTo>
                      <a:close/>
                      <a:lnTo>
                        <a:pt x="5" y="853"/>
                      </a:lnTo>
                      <a:close/>
                    </a:path>
                    <a:path w="1727" h="1707">
                      <a:moveTo>
                        <a:pt x="5" y="570"/>
                      </a:moveTo>
                      <a:moveTo>
                        <a:pt x="5" y="570"/>
                      </a:moveTo>
                      <a:lnTo>
                        <a:pt x="1721" y="570"/>
                      </a:lnTo>
                      <a:lnTo>
                        <a:pt x="1721" y="853"/>
                      </a:lnTo>
                      <a:lnTo>
                        <a:pt x="5" y="853"/>
                      </a:lnTo>
                      <a:lnTo>
                        <a:pt x="5" y="570"/>
                      </a:lnTo>
                      <a:close/>
                      <a:lnTo>
                        <a:pt x="5" y="570"/>
                      </a:lnTo>
                      <a:close/>
                    </a:path>
                    <a:path w="1727" h="1707">
                      <a:moveTo>
                        <a:pt x="5" y="288"/>
                      </a:moveTo>
                      <a:moveTo>
                        <a:pt x="5" y="288"/>
                      </a:moveTo>
                      <a:lnTo>
                        <a:pt x="1721" y="288"/>
                      </a:lnTo>
                      <a:lnTo>
                        <a:pt x="1721" y="570"/>
                      </a:lnTo>
                      <a:lnTo>
                        <a:pt x="5" y="570"/>
                      </a:lnTo>
                      <a:lnTo>
                        <a:pt x="5" y="288"/>
                      </a:lnTo>
                      <a:close/>
                      <a:lnTo>
                        <a:pt x="5" y="288"/>
                      </a:lnTo>
                      <a:close/>
                    </a:path>
                    <a:path w="1727" h="1707">
                      <a:moveTo>
                        <a:pt x="5" y="5"/>
                      </a:moveTo>
                      <a:moveTo>
                        <a:pt x="5" y="5"/>
                      </a:moveTo>
                      <a:lnTo>
                        <a:pt x="1721" y="5"/>
                      </a:lnTo>
                      <a:lnTo>
                        <a:pt x="1721" y="288"/>
                      </a:lnTo>
                      <a:lnTo>
                        <a:pt x="5" y="288"/>
                      </a:lnTo>
                      <a:lnTo>
                        <a:pt x="5" y="5"/>
                      </a:lnTo>
                      <a:close/>
                      <a:lnTo>
                        <a:pt x="5" y="5"/>
                      </a:lnTo>
                      <a:close/>
                    </a:path>
                  </a:pathLst>
                </a:custGeom>
                <a:solidFill>
                  <a:srgbClr val="EEEFEF">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292" name="path"/>
                <p:cNvSpPr/>
                <p:nvPr>
                  <p:custDataLst>
                    <p:tags r:id="rId24"/>
                  </p:custDataLst>
                </p:nvPr>
              </p:nvSpPr>
              <p:spPr>
                <a:xfrm>
                  <a:off x="0" y="0"/>
                  <a:ext cx="1097042" cy="1084132"/>
                </a:xfrm>
                <a:custGeom>
                  <a:avLst/>
                  <a:gdLst/>
                  <a:ahLst/>
                  <a:cxnLst/>
                  <a:rect l="0" t="0" r="0" b="0"/>
                  <a:pathLst>
                    <a:path w="1727" h="1707">
                      <a:moveTo>
                        <a:pt x="5" y="1418"/>
                      </a:moveTo>
                      <a:lnTo>
                        <a:pt x="291" y="1418"/>
                      </a:lnTo>
                      <a:lnTo>
                        <a:pt x="291" y="1701"/>
                      </a:lnTo>
                      <a:lnTo>
                        <a:pt x="5" y="1701"/>
                      </a:lnTo>
                      <a:lnTo>
                        <a:pt x="5" y="1418"/>
                      </a:lnTo>
                      <a:close/>
                      <a:lnTo>
                        <a:pt x="5" y="1418"/>
                      </a:lnTo>
                      <a:close/>
                    </a:path>
                    <a:path w="1727" h="1707">
                      <a:moveTo>
                        <a:pt x="5" y="1136"/>
                      </a:moveTo>
                      <a:lnTo>
                        <a:pt x="291" y="1136"/>
                      </a:lnTo>
                      <a:lnTo>
                        <a:pt x="291" y="1418"/>
                      </a:lnTo>
                      <a:lnTo>
                        <a:pt x="5" y="1418"/>
                      </a:lnTo>
                      <a:lnTo>
                        <a:pt x="5" y="1136"/>
                      </a:lnTo>
                      <a:close/>
                      <a:lnTo>
                        <a:pt x="5" y="1136"/>
                      </a:lnTo>
                      <a:close/>
                    </a:path>
                    <a:path w="1727" h="1707">
                      <a:moveTo>
                        <a:pt x="5" y="853"/>
                      </a:moveTo>
                      <a:lnTo>
                        <a:pt x="291" y="853"/>
                      </a:lnTo>
                      <a:lnTo>
                        <a:pt x="291" y="1136"/>
                      </a:lnTo>
                      <a:lnTo>
                        <a:pt x="5" y="1136"/>
                      </a:lnTo>
                      <a:lnTo>
                        <a:pt x="5" y="853"/>
                      </a:lnTo>
                      <a:close/>
                      <a:lnTo>
                        <a:pt x="5" y="853"/>
                      </a:lnTo>
                      <a:close/>
                    </a:path>
                    <a:path w="1727" h="1707">
                      <a:moveTo>
                        <a:pt x="5" y="570"/>
                      </a:moveTo>
                      <a:lnTo>
                        <a:pt x="291" y="570"/>
                      </a:lnTo>
                      <a:lnTo>
                        <a:pt x="291" y="853"/>
                      </a:lnTo>
                      <a:lnTo>
                        <a:pt x="5" y="853"/>
                      </a:lnTo>
                      <a:lnTo>
                        <a:pt x="5" y="570"/>
                      </a:lnTo>
                      <a:close/>
                      <a:lnTo>
                        <a:pt x="5" y="570"/>
                      </a:lnTo>
                      <a:close/>
                    </a:path>
                    <a:path w="1727" h="1707">
                      <a:moveTo>
                        <a:pt x="5" y="288"/>
                      </a:moveTo>
                      <a:lnTo>
                        <a:pt x="291" y="288"/>
                      </a:lnTo>
                      <a:lnTo>
                        <a:pt x="291" y="570"/>
                      </a:lnTo>
                      <a:lnTo>
                        <a:pt x="5" y="570"/>
                      </a:lnTo>
                      <a:lnTo>
                        <a:pt x="5" y="288"/>
                      </a:lnTo>
                      <a:close/>
                      <a:lnTo>
                        <a:pt x="5" y="288"/>
                      </a:lnTo>
                      <a:close/>
                    </a:path>
                    <a:path w="1727" h="1707">
                      <a:moveTo>
                        <a:pt x="5" y="5"/>
                      </a:moveTo>
                      <a:lnTo>
                        <a:pt x="291" y="5"/>
                      </a:lnTo>
                      <a:lnTo>
                        <a:pt x="291" y="288"/>
                      </a:lnTo>
                      <a:lnTo>
                        <a:pt x="5" y="288"/>
                      </a:lnTo>
                      <a:lnTo>
                        <a:pt x="5" y="5"/>
                      </a:lnTo>
                      <a:close/>
                      <a:lnTo>
                        <a:pt x="5" y="5"/>
                      </a:lnTo>
                      <a:close/>
                    </a:path>
                    <a:path w="1727" h="1707">
                      <a:moveTo>
                        <a:pt x="291" y="1418"/>
                      </a:moveTo>
                      <a:lnTo>
                        <a:pt x="577" y="1418"/>
                      </a:lnTo>
                      <a:lnTo>
                        <a:pt x="577" y="1701"/>
                      </a:lnTo>
                      <a:lnTo>
                        <a:pt x="291" y="1701"/>
                      </a:lnTo>
                      <a:lnTo>
                        <a:pt x="291" y="1418"/>
                      </a:lnTo>
                      <a:close/>
                      <a:lnTo>
                        <a:pt x="291" y="1418"/>
                      </a:lnTo>
                      <a:close/>
                    </a:path>
                    <a:path w="1727" h="1707">
                      <a:moveTo>
                        <a:pt x="291" y="1136"/>
                      </a:moveTo>
                      <a:lnTo>
                        <a:pt x="577" y="1136"/>
                      </a:lnTo>
                      <a:lnTo>
                        <a:pt x="577" y="1418"/>
                      </a:lnTo>
                      <a:lnTo>
                        <a:pt x="291" y="1418"/>
                      </a:lnTo>
                      <a:lnTo>
                        <a:pt x="291" y="1136"/>
                      </a:lnTo>
                      <a:close/>
                      <a:lnTo>
                        <a:pt x="291" y="1136"/>
                      </a:lnTo>
                      <a:close/>
                    </a:path>
                    <a:path w="1727" h="1707">
                      <a:moveTo>
                        <a:pt x="291" y="853"/>
                      </a:moveTo>
                      <a:lnTo>
                        <a:pt x="577" y="853"/>
                      </a:lnTo>
                      <a:lnTo>
                        <a:pt x="577" y="1136"/>
                      </a:lnTo>
                      <a:lnTo>
                        <a:pt x="291" y="1136"/>
                      </a:lnTo>
                      <a:lnTo>
                        <a:pt x="291" y="853"/>
                      </a:lnTo>
                      <a:close/>
                      <a:lnTo>
                        <a:pt x="291" y="853"/>
                      </a:lnTo>
                      <a:close/>
                    </a:path>
                    <a:path w="1727" h="1707">
                      <a:moveTo>
                        <a:pt x="291" y="570"/>
                      </a:moveTo>
                      <a:lnTo>
                        <a:pt x="577" y="570"/>
                      </a:lnTo>
                      <a:lnTo>
                        <a:pt x="577" y="853"/>
                      </a:lnTo>
                      <a:lnTo>
                        <a:pt x="291" y="853"/>
                      </a:lnTo>
                      <a:lnTo>
                        <a:pt x="291" y="570"/>
                      </a:lnTo>
                      <a:close/>
                      <a:lnTo>
                        <a:pt x="291" y="570"/>
                      </a:lnTo>
                      <a:close/>
                    </a:path>
                    <a:path w="1727" h="1707">
                      <a:moveTo>
                        <a:pt x="291" y="288"/>
                      </a:moveTo>
                      <a:lnTo>
                        <a:pt x="577" y="288"/>
                      </a:lnTo>
                      <a:lnTo>
                        <a:pt x="577" y="570"/>
                      </a:lnTo>
                      <a:lnTo>
                        <a:pt x="291" y="570"/>
                      </a:lnTo>
                      <a:lnTo>
                        <a:pt x="291" y="288"/>
                      </a:lnTo>
                      <a:close/>
                      <a:lnTo>
                        <a:pt x="291" y="288"/>
                      </a:lnTo>
                      <a:close/>
                    </a:path>
                    <a:path w="1727" h="1707">
                      <a:moveTo>
                        <a:pt x="291" y="5"/>
                      </a:moveTo>
                      <a:lnTo>
                        <a:pt x="577" y="5"/>
                      </a:lnTo>
                      <a:lnTo>
                        <a:pt x="577" y="288"/>
                      </a:lnTo>
                      <a:lnTo>
                        <a:pt x="291" y="288"/>
                      </a:lnTo>
                      <a:lnTo>
                        <a:pt x="291" y="5"/>
                      </a:lnTo>
                      <a:close/>
                      <a:lnTo>
                        <a:pt x="291" y="5"/>
                      </a:lnTo>
                      <a:close/>
                    </a:path>
                    <a:path w="1727" h="1707">
                      <a:moveTo>
                        <a:pt x="577" y="1418"/>
                      </a:moveTo>
                      <a:lnTo>
                        <a:pt x="863" y="1418"/>
                      </a:lnTo>
                      <a:lnTo>
                        <a:pt x="863" y="1701"/>
                      </a:lnTo>
                      <a:lnTo>
                        <a:pt x="577" y="1701"/>
                      </a:lnTo>
                      <a:lnTo>
                        <a:pt x="577" y="1418"/>
                      </a:lnTo>
                      <a:close/>
                      <a:lnTo>
                        <a:pt x="577" y="1418"/>
                      </a:lnTo>
                      <a:close/>
                    </a:path>
                    <a:path w="1727" h="1707">
                      <a:moveTo>
                        <a:pt x="577" y="1136"/>
                      </a:moveTo>
                      <a:lnTo>
                        <a:pt x="863" y="1136"/>
                      </a:lnTo>
                      <a:lnTo>
                        <a:pt x="863" y="1418"/>
                      </a:lnTo>
                      <a:lnTo>
                        <a:pt x="577" y="1418"/>
                      </a:lnTo>
                      <a:lnTo>
                        <a:pt x="577" y="1136"/>
                      </a:lnTo>
                      <a:close/>
                      <a:lnTo>
                        <a:pt x="577" y="1136"/>
                      </a:lnTo>
                      <a:close/>
                    </a:path>
                    <a:path w="1727" h="1707">
                      <a:moveTo>
                        <a:pt x="577" y="853"/>
                      </a:moveTo>
                      <a:lnTo>
                        <a:pt x="863" y="853"/>
                      </a:lnTo>
                      <a:lnTo>
                        <a:pt x="863" y="1136"/>
                      </a:lnTo>
                      <a:lnTo>
                        <a:pt x="577" y="1136"/>
                      </a:lnTo>
                      <a:lnTo>
                        <a:pt x="577" y="853"/>
                      </a:lnTo>
                      <a:close/>
                      <a:lnTo>
                        <a:pt x="577" y="853"/>
                      </a:lnTo>
                      <a:close/>
                    </a:path>
                    <a:path w="1727" h="1707">
                      <a:moveTo>
                        <a:pt x="577" y="570"/>
                      </a:moveTo>
                      <a:lnTo>
                        <a:pt x="863" y="570"/>
                      </a:lnTo>
                      <a:lnTo>
                        <a:pt x="863" y="853"/>
                      </a:lnTo>
                      <a:lnTo>
                        <a:pt x="577" y="853"/>
                      </a:lnTo>
                      <a:lnTo>
                        <a:pt x="577" y="570"/>
                      </a:lnTo>
                      <a:close/>
                      <a:lnTo>
                        <a:pt x="577" y="570"/>
                      </a:lnTo>
                      <a:close/>
                    </a:path>
                    <a:path w="1727" h="1707">
                      <a:moveTo>
                        <a:pt x="577" y="288"/>
                      </a:moveTo>
                      <a:lnTo>
                        <a:pt x="863" y="288"/>
                      </a:lnTo>
                      <a:lnTo>
                        <a:pt x="863" y="570"/>
                      </a:lnTo>
                      <a:lnTo>
                        <a:pt x="577" y="570"/>
                      </a:lnTo>
                      <a:lnTo>
                        <a:pt x="577" y="288"/>
                      </a:lnTo>
                      <a:close/>
                      <a:lnTo>
                        <a:pt x="577" y="288"/>
                      </a:lnTo>
                      <a:close/>
                    </a:path>
                    <a:path w="1727" h="1707">
                      <a:moveTo>
                        <a:pt x="577" y="5"/>
                      </a:moveTo>
                      <a:lnTo>
                        <a:pt x="863" y="5"/>
                      </a:lnTo>
                      <a:lnTo>
                        <a:pt x="863" y="288"/>
                      </a:lnTo>
                      <a:lnTo>
                        <a:pt x="577" y="288"/>
                      </a:lnTo>
                      <a:lnTo>
                        <a:pt x="577" y="5"/>
                      </a:lnTo>
                      <a:close/>
                      <a:lnTo>
                        <a:pt x="577" y="5"/>
                      </a:lnTo>
                      <a:close/>
                    </a:path>
                    <a:path w="1727" h="1707">
                      <a:moveTo>
                        <a:pt x="863" y="1418"/>
                      </a:moveTo>
                      <a:lnTo>
                        <a:pt x="1149" y="1418"/>
                      </a:lnTo>
                      <a:lnTo>
                        <a:pt x="1149" y="1701"/>
                      </a:lnTo>
                      <a:lnTo>
                        <a:pt x="863" y="1701"/>
                      </a:lnTo>
                      <a:lnTo>
                        <a:pt x="863" y="1418"/>
                      </a:lnTo>
                      <a:close/>
                      <a:lnTo>
                        <a:pt x="863" y="1418"/>
                      </a:lnTo>
                      <a:close/>
                    </a:path>
                    <a:path w="1727" h="1707">
                      <a:moveTo>
                        <a:pt x="863" y="1136"/>
                      </a:moveTo>
                      <a:lnTo>
                        <a:pt x="1149" y="1136"/>
                      </a:lnTo>
                      <a:lnTo>
                        <a:pt x="1149" y="1418"/>
                      </a:lnTo>
                      <a:lnTo>
                        <a:pt x="863" y="1418"/>
                      </a:lnTo>
                      <a:lnTo>
                        <a:pt x="863" y="1136"/>
                      </a:lnTo>
                      <a:close/>
                      <a:lnTo>
                        <a:pt x="863" y="1136"/>
                      </a:lnTo>
                      <a:close/>
                    </a:path>
                    <a:path w="1727" h="1707">
                      <a:moveTo>
                        <a:pt x="863" y="853"/>
                      </a:moveTo>
                      <a:lnTo>
                        <a:pt x="1149" y="853"/>
                      </a:lnTo>
                      <a:lnTo>
                        <a:pt x="1149" y="1136"/>
                      </a:lnTo>
                      <a:lnTo>
                        <a:pt x="863" y="1136"/>
                      </a:lnTo>
                      <a:lnTo>
                        <a:pt x="863" y="853"/>
                      </a:lnTo>
                      <a:close/>
                      <a:lnTo>
                        <a:pt x="863" y="853"/>
                      </a:lnTo>
                      <a:close/>
                    </a:path>
                    <a:path w="1727" h="1707">
                      <a:moveTo>
                        <a:pt x="863" y="570"/>
                      </a:moveTo>
                      <a:lnTo>
                        <a:pt x="1149" y="570"/>
                      </a:lnTo>
                      <a:lnTo>
                        <a:pt x="1149" y="853"/>
                      </a:lnTo>
                      <a:lnTo>
                        <a:pt x="863" y="853"/>
                      </a:lnTo>
                      <a:lnTo>
                        <a:pt x="863" y="570"/>
                      </a:lnTo>
                      <a:close/>
                      <a:lnTo>
                        <a:pt x="863" y="570"/>
                      </a:lnTo>
                      <a:close/>
                    </a:path>
                    <a:path w="1727" h="1707">
                      <a:moveTo>
                        <a:pt x="863" y="288"/>
                      </a:moveTo>
                      <a:lnTo>
                        <a:pt x="1149" y="288"/>
                      </a:lnTo>
                      <a:lnTo>
                        <a:pt x="1149" y="570"/>
                      </a:lnTo>
                      <a:lnTo>
                        <a:pt x="863" y="570"/>
                      </a:lnTo>
                      <a:lnTo>
                        <a:pt x="863" y="288"/>
                      </a:lnTo>
                      <a:close/>
                      <a:lnTo>
                        <a:pt x="863" y="288"/>
                      </a:lnTo>
                      <a:close/>
                    </a:path>
                    <a:path w="1727" h="1707">
                      <a:moveTo>
                        <a:pt x="863" y="5"/>
                      </a:moveTo>
                      <a:lnTo>
                        <a:pt x="1149" y="5"/>
                      </a:lnTo>
                      <a:lnTo>
                        <a:pt x="1149" y="288"/>
                      </a:lnTo>
                      <a:lnTo>
                        <a:pt x="863" y="288"/>
                      </a:lnTo>
                      <a:lnTo>
                        <a:pt x="863" y="5"/>
                      </a:lnTo>
                      <a:close/>
                      <a:lnTo>
                        <a:pt x="863" y="5"/>
                      </a:lnTo>
                      <a:close/>
                    </a:path>
                    <a:path w="1727" h="1707">
                      <a:moveTo>
                        <a:pt x="1149" y="1418"/>
                      </a:moveTo>
                      <a:lnTo>
                        <a:pt x="1435" y="1418"/>
                      </a:lnTo>
                      <a:lnTo>
                        <a:pt x="1435" y="1701"/>
                      </a:lnTo>
                      <a:lnTo>
                        <a:pt x="1149" y="1701"/>
                      </a:lnTo>
                      <a:lnTo>
                        <a:pt x="1149" y="1418"/>
                      </a:lnTo>
                      <a:close/>
                      <a:lnTo>
                        <a:pt x="1149" y="1418"/>
                      </a:lnTo>
                      <a:close/>
                    </a:path>
                    <a:path w="1727" h="1707">
                      <a:moveTo>
                        <a:pt x="1149" y="1136"/>
                      </a:moveTo>
                      <a:lnTo>
                        <a:pt x="1435" y="1136"/>
                      </a:lnTo>
                      <a:lnTo>
                        <a:pt x="1435" y="1418"/>
                      </a:lnTo>
                      <a:lnTo>
                        <a:pt x="1149" y="1418"/>
                      </a:lnTo>
                      <a:lnTo>
                        <a:pt x="1149" y="1136"/>
                      </a:lnTo>
                      <a:close/>
                      <a:lnTo>
                        <a:pt x="1149" y="1136"/>
                      </a:lnTo>
                      <a:close/>
                    </a:path>
                    <a:path w="1727" h="1707">
                      <a:moveTo>
                        <a:pt x="1149" y="853"/>
                      </a:moveTo>
                      <a:lnTo>
                        <a:pt x="1435" y="853"/>
                      </a:lnTo>
                      <a:lnTo>
                        <a:pt x="1435" y="1136"/>
                      </a:lnTo>
                      <a:lnTo>
                        <a:pt x="1149" y="1136"/>
                      </a:lnTo>
                      <a:lnTo>
                        <a:pt x="1149" y="853"/>
                      </a:lnTo>
                      <a:close/>
                      <a:lnTo>
                        <a:pt x="1149" y="853"/>
                      </a:lnTo>
                      <a:close/>
                    </a:path>
                    <a:path w="1727" h="1707">
                      <a:moveTo>
                        <a:pt x="1149" y="570"/>
                      </a:moveTo>
                      <a:lnTo>
                        <a:pt x="1435" y="570"/>
                      </a:lnTo>
                      <a:lnTo>
                        <a:pt x="1435" y="853"/>
                      </a:lnTo>
                      <a:lnTo>
                        <a:pt x="1149" y="853"/>
                      </a:lnTo>
                      <a:lnTo>
                        <a:pt x="1149" y="570"/>
                      </a:lnTo>
                      <a:close/>
                      <a:lnTo>
                        <a:pt x="1149" y="570"/>
                      </a:lnTo>
                      <a:close/>
                    </a:path>
                    <a:path w="1727" h="1707">
                      <a:moveTo>
                        <a:pt x="1149" y="288"/>
                      </a:moveTo>
                      <a:lnTo>
                        <a:pt x="1435" y="288"/>
                      </a:lnTo>
                      <a:lnTo>
                        <a:pt x="1435" y="570"/>
                      </a:lnTo>
                      <a:lnTo>
                        <a:pt x="1149" y="570"/>
                      </a:lnTo>
                      <a:lnTo>
                        <a:pt x="1149" y="288"/>
                      </a:lnTo>
                      <a:close/>
                      <a:lnTo>
                        <a:pt x="1149" y="288"/>
                      </a:lnTo>
                      <a:close/>
                    </a:path>
                    <a:path w="1727" h="1707">
                      <a:moveTo>
                        <a:pt x="1149" y="5"/>
                      </a:moveTo>
                      <a:lnTo>
                        <a:pt x="1435" y="5"/>
                      </a:lnTo>
                      <a:lnTo>
                        <a:pt x="1435" y="288"/>
                      </a:lnTo>
                      <a:lnTo>
                        <a:pt x="1149" y="288"/>
                      </a:lnTo>
                      <a:lnTo>
                        <a:pt x="1149" y="5"/>
                      </a:lnTo>
                      <a:close/>
                      <a:lnTo>
                        <a:pt x="1149" y="5"/>
                      </a:lnTo>
                      <a:close/>
                    </a:path>
                    <a:path w="1727" h="1707">
                      <a:moveTo>
                        <a:pt x="1435" y="1418"/>
                      </a:moveTo>
                      <a:lnTo>
                        <a:pt x="1721" y="1418"/>
                      </a:lnTo>
                      <a:lnTo>
                        <a:pt x="1721" y="1701"/>
                      </a:lnTo>
                      <a:lnTo>
                        <a:pt x="1435" y="1701"/>
                      </a:lnTo>
                      <a:lnTo>
                        <a:pt x="1435" y="1418"/>
                      </a:lnTo>
                      <a:close/>
                      <a:lnTo>
                        <a:pt x="1435" y="1418"/>
                      </a:lnTo>
                      <a:close/>
                    </a:path>
                    <a:path w="1727" h="1707">
                      <a:moveTo>
                        <a:pt x="1435" y="1136"/>
                      </a:moveTo>
                      <a:lnTo>
                        <a:pt x="1721" y="1136"/>
                      </a:lnTo>
                      <a:lnTo>
                        <a:pt x="1721" y="1418"/>
                      </a:lnTo>
                      <a:lnTo>
                        <a:pt x="1435" y="1418"/>
                      </a:lnTo>
                      <a:lnTo>
                        <a:pt x="1435" y="1136"/>
                      </a:lnTo>
                      <a:close/>
                      <a:lnTo>
                        <a:pt x="1435" y="1136"/>
                      </a:lnTo>
                      <a:close/>
                    </a:path>
                    <a:path w="1727" h="1707">
                      <a:moveTo>
                        <a:pt x="1435" y="853"/>
                      </a:moveTo>
                      <a:lnTo>
                        <a:pt x="1721" y="853"/>
                      </a:lnTo>
                      <a:lnTo>
                        <a:pt x="1721" y="1136"/>
                      </a:lnTo>
                      <a:lnTo>
                        <a:pt x="1435" y="1136"/>
                      </a:lnTo>
                      <a:lnTo>
                        <a:pt x="1435" y="853"/>
                      </a:lnTo>
                      <a:close/>
                      <a:lnTo>
                        <a:pt x="1435" y="853"/>
                      </a:lnTo>
                      <a:close/>
                    </a:path>
                    <a:path w="1727" h="1707">
                      <a:moveTo>
                        <a:pt x="1435" y="570"/>
                      </a:moveTo>
                      <a:lnTo>
                        <a:pt x="1721" y="570"/>
                      </a:lnTo>
                      <a:lnTo>
                        <a:pt x="1721" y="853"/>
                      </a:lnTo>
                      <a:lnTo>
                        <a:pt x="1435" y="853"/>
                      </a:lnTo>
                      <a:lnTo>
                        <a:pt x="1435" y="570"/>
                      </a:lnTo>
                      <a:close/>
                      <a:lnTo>
                        <a:pt x="1435" y="570"/>
                      </a:lnTo>
                      <a:close/>
                    </a:path>
                    <a:path w="1727" h="1707">
                      <a:moveTo>
                        <a:pt x="1435" y="288"/>
                      </a:moveTo>
                      <a:lnTo>
                        <a:pt x="1721" y="288"/>
                      </a:lnTo>
                      <a:lnTo>
                        <a:pt x="1721" y="570"/>
                      </a:lnTo>
                      <a:lnTo>
                        <a:pt x="1435" y="570"/>
                      </a:lnTo>
                      <a:lnTo>
                        <a:pt x="1435" y="288"/>
                      </a:lnTo>
                      <a:close/>
                      <a:lnTo>
                        <a:pt x="1435" y="288"/>
                      </a:lnTo>
                      <a:close/>
                    </a:path>
                    <a:path w="1727" h="1707">
                      <a:moveTo>
                        <a:pt x="1435" y="5"/>
                      </a:moveTo>
                      <a:lnTo>
                        <a:pt x="1721" y="5"/>
                      </a:lnTo>
                      <a:lnTo>
                        <a:pt x="1721" y="288"/>
                      </a:lnTo>
                      <a:lnTo>
                        <a:pt x="1435" y="288"/>
                      </a:lnTo>
                      <a:lnTo>
                        <a:pt x="1435" y="5"/>
                      </a:lnTo>
                      <a:close/>
                      <a:lnTo>
                        <a:pt x="1435" y="5"/>
                      </a:lnTo>
                      <a:close/>
                    </a:path>
                  </a:pathLst>
                </a:custGeom>
                <a:solidFill>
                  <a:srgbClr val="EEEFEF">
                    <a:alpha val="100000"/>
                  </a:srgbClr>
                </a:solidFill>
                <a:ln w="7199" cap="flat">
                  <a:solidFill>
                    <a:srgbClr val="595757">
                      <a:alpha val="100000"/>
                    </a:srgbClr>
                  </a:solidFill>
                  <a:prstDash val="solid"/>
                  <a:miter lim="2292558"/>
                </a:ln>
              </p:spPr>
              <p:txBody>
                <a:bodyPr rtlCol="0"/>
                <a:p>
                  <a:pPr algn="ctr"/>
                  <a:endParaRPr lang="zh-CN" altLang="en-US">
                    <a:cs typeface="思源黑体 CN Medium" panose="020B0600000000000000" charset="-122"/>
                  </a:endParaRPr>
                </a:p>
              </p:txBody>
            </p:sp>
          </p:grpSp>
        </p:grpSp>
        <p:grpSp>
          <p:nvGrpSpPr>
            <p:cNvPr id="13" name="组合 12"/>
            <p:cNvGrpSpPr/>
            <p:nvPr/>
          </p:nvGrpSpPr>
          <p:grpSpPr>
            <a:xfrm>
              <a:off x="1636" y="5407"/>
              <a:ext cx="6939" cy="336"/>
              <a:chOff x="1636" y="5407"/>
              <a:chExt cx="6939" cy="336"/>
            </a:xfrm>
          </p:grpSpPr>
          <p:sp>
            <p:nvSpPr>
              <p:cNvPr id="8" name="文本框 7"/>
              <p:cNvSpPr txBox="1"/>
              <p:nvPr/>
            </p:nvSpPr>
            <p:spPr>
              <a:xfrm>
                <a:off x="1636" y="5407"/>
                <a:ext cx="1111" cy="337"/>
              </a:xfrm>
              <a:prstGeom prst="rect">
                <a:avLst/>
              </a:prstGeom>
              <a:noFill/>
            </p:spPr>
            <p:txBody>
              <a:bodyPr wrap="square" rtlCol="0" anchor="ctr" anchorCtr="1">
                <a:spAutoFit/>
              </a:bodyPr>
              <a:p>
                <a:r>
                  <a:rPr lang="zh-CN" altLang="en-US" sz="800">
                    <a:latin typeface="思源黑体 CN Normal" panose="020B0400000000000000" charset="-122"/>
                    <a:ea typeface="思源黑体 CN Normal" panose="020B0400000000000000" charset="-122"/>
                    <a:cs typeface="思源黑体 CN Medium" panose="020B0600000000000000" charset="-122"/>
                  </a:rPr>
                  <a:t>普通镜头</a:t>
                </a:r>
                <a:endParaRPr lang="zh-CN" altLang="en-US" sz="800">
                  <a:latin typeface="思源黑体 CN Normal" panose="020B0400000000000000" charset="-122"/>
                  <a:ea typeface="思源黑体 CN Normal" panose="020B0400000000000000" charset="-122"/>
                  <a:cs typeface="思源黑体 CN Medium" panose="020B0600000000000000" charset="-122"/>
                </a:endParaRPr>
              </a:p>
            </p:txBody>
          </p:sp>
          <p:sp>
            <p:nvSpPr>
              <p:cNvPr id="9" name="文本框 8"/>
              <p:cNvSpPr txBox="1"/>
              <p:nvPr>
                <p:custDataLst>
                  <p:tags r:id="rId25"/>
                </p:custDataLst>
              </p:nvPr>
            </p:nvSpPr>
            <p:spPr>
              <a:xfrm>
                <a:off x="3579" y="5407"/>
                <a:ext cx="1111" cy="337"/>
              </a:xfrm>
              <a:prstGeom prst="rect">
                <a:avLst/>
              </a:prstGeom>
              <a:noFill/>
            </p:spPr>
            <p:txBody>
              <a:bodyPr wrap="square" rtlCol="0" anchor="ctr" anchorCtr="1">
                <a:spAutoFit/>
              </a:bodyPr>
              <a:p>
                <a:r>
                  <a:rPr lang="zh-CN" altLang="en-US" sz="800">
                    <a:latin typeface="思源黑体 CN Normal" panose="020B0400000000000000" charset="-122"/>
                    <a:ea typeface="思源黑体 CN Normal" panose="020B0400000000000000" charset="-122"/>
                    <a:cs typeface="思源黑体 CN Medium" panose="020B0600000000000000" charset="-122"/>
                  </a:rPr>
                  <a:t>博视源镜头</a:t>
                </a:r>
                <a:endParaRPr lang="zh-CN" altLang="en-US" sz="800">
                  <a:latin typeface="思源黑体 CN Normal" panose="020B0400000000000000" charset="-122"/>
                  <a:ea typeface="思源黑体 CN Normal" panose="020B0400000000000000" charset="-122"/>
                  <a:cs typeface="思源黑体 CN Medium" panose="020B0600000000000000" charset="-122"/>
                </a:endParaRPr>
              </a:p>
            </p:txBody>
          </p:sp>
          <p:sp>
            <p:nvSpPr>
              <p:cNvPr id="11" name="文本框 10"/>
              <p:cNvSpPr txBox="1"/>
              <p:nvPr>
                <p:custDataLst>
                  <p:tags r:id="rId26"/>
                </p:custDataLst>
              </p:nvPr>
            </p:nvSpPr>
            <p:spPr>
              <a:xfrm>
                <a:off x="5522" y="5407"/>
                <a:ext cx="1111" cy="337"/>
              </a:xfrm>
              <a:prstGeom prst="rect">
                <a:avLst/>
              </a:prstGeom>
              <a:noFill/>
            </p:spPr>
            <p:txBody>
              <a:bodyPr wrap="square" rtlCol="0" anchor="ctr" anchorCtr="1">
                <a:spAutoFit/>
              </a:bodyPr>
              <a:p>
                <a:r>
                  <a:rPr lang="zh-CN" altLang="en-US" sz="800">
                    <a:latin typeface="思源黑体 CN Normal" panose="020B0400000000000000" charset="-122"/>
                    <a:ea typeface="思源黑体 CN Normal" panose="020B0400000000000000" charset="-122"/>
                    <a:cs typeface="思源黑体 CN Medium" panose="020B0600000000000000" charset="-122"/>
                  </a:rPr>
                  <a:t>博视源镜头</a:t>
                </a:r>
                <a:endParaRPr lang="zh-CN" altLang="en-US" sz="800">
                  <a:latin typeface="思源黑体 CN Normal" panose="020B0400000000000000" charset="-122"/>
                  <a:ea typeface="思源黑体 CN Normal" panose="020B0400000000000000" charset="-122"/>
                  <a:cs typeface="思源黑体 CN Medium" panose="020B0600000000000000" charset="-122"/>
                </a:endParaRPr>
              </a:p>
            </p:txBody>
          </p:sp>
          <p:sp>
            <p:nvSpPr>
              <p:cNvPr id="12" name="文本框 11"/>
              <p:cNvSpPr txBox="1"/>
              <p:nvPr>
                <p:custDataLst>
                  <p:tags r:id="rId27"/>
                </p:custDataLst>
              </p:nvPr>
            </p:nvSpPr>
            <p:spPr>
              <a:xfrm>
                <a:off x="7465" y="5407"/>
                <a:ext cx="1111" cy="337"/>
              </a:xfrm>
              <a:prstGeom prst="rect">
                <a:avLst/>
              </a:prstGeom>
              <a:noFill/>
            </p:spPr>
            <p:txBody>
              <a:bodyPr wrap="square" rtlCol="0" anchor="ctr" anchorCtr="1">
                <a:spAutoFit/>
              </a:bodyPr>
              <a:p>
                <a:r>
                  <a:rPr lang="zh-CN" altLang="en-US" sz="800">
                    <a:latin typeface="思源黑体 CN Normal" panose="020B0400000000000000" charset="-122"/>
                    <a:ea typeface="思源黑体 CN Normal" panose="020B0400000000000000" charset="-122"/>
                    <a:cs typeface="思源黑体 CN Medium" panose="020B0600000000000000" charset="-122"/>
                  </a:rPr>
                  <a:t>博视源镜头</a:t>
                </a:r>
                <a:endParaRPr lang="zh-CN" altLang="en-US" sz="800">
                  <a:latin typeface="思源黑体 CN Normal" panose="020B0400000000000000" charset="-122"/>
                  <a:ea typeface="思源黑体 CN Normal" panose="020B0400000000000000" charset="-122"/>
                  <a:cs typeface="思源黑体 CN Medium" panose="020B0600000000000000" charset="-122"/>
                </a:endParaRPr>
              </a:p>
            </p:txBody>
          </p:sp>
        </p:grpSp>
      </p:grpSp>
      <p:sp>
        <p:nvSpPr>
          <p:cNvPr id="17" name="文本框 16"/>
          <p:cNvSpPr txBox="1"/>
          <p:nvPr>
            <p:custDataLst>
              <p:tags r:id="rId28"/>
            </p:custDataLst>
          </p:nvPr>
        </p:nvSpPr>
        <p:spPr>
          <a:xfrm>
            <a:off x="6707505" y="1419225"/>
            <a:ext cx="4312285" cy="122364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2000万像素高精CDD相机检测性能显著提高</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just">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采用1英寸2000万像素黑白相机 ，像素数提升至传统机型的2倍， 以往难以观测的细小边缘也可以观测 。移动测量 ，视野切换 ，高精度相机和广视野相机切换测量 ，实现高精度广测量，在提高精度的同时缩短测量时间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8" name="picture 252"/>
          <p:cNvPicPr>
            <a:picLocks noChangeAspect="1"/>
          </p:cNvPicPr>
          <p:nvPr>
            <p:custDataLst>
              <p:tags r:id="rId29"/>
            </p:custDataLst>
          </p:nvPr>
        </p:nvPicPr>
        <p:blipFill>
          <a:blip r:embed="rId30"/>
          <a:stretch>
            <a:fillRect/>
          </a:stretch>
        </p:blipFill>
        <p:spPr>
          <a:xfrm rot="21600000">
            <a:off x="9356725" y="2632075"/>
            <a:ext cx="2257425" cy="716915"/>
          </a:xfrm>
          <a:prstGeom prst="rect">
            <a:avLst/>
          </a:prstGeom>
        </p:spPr>
      </p:pic>
      <p:graphicFrame>
        <p:nvGraphicFramePr>
          <p:cNvPr id="19" name="table 296"/>
          <p:cNvGraphicFramePr>
            <a:graphicFrameLocks noGrp="1"/>
          </p:cNvGraphicFramePr>
          <p:nvPr>
            <p:custDataLst>
              <p:tags r:id="rId31"/>
            </p:custDataLst>
          </p:nvPr>
        </p:nvGraphicFramePr>
        <p:xfrm>
          <a:off x="8101965" y="2635250"/>
          <a:ext cx="1056640" cy="713740"/>
        </p:xfrm>
        <a:graphic>
          <a:graphicData uri="http://schemas.openxmlformats.org/drawingml/2006/table">
            <a:tbl>
              <a:tblPr/>
              <a:tblGrid>
                <a:gridCol w="1056640"/>
              </a:tblGrid>
              <a:tr h="713740">
                <a:tc>
                  <a:txBody>
                    <a:bodyPr/>
                    <a:p>
                      <a:pPr algn="l" rtl="0" eaLnBrk="0">
                        <a:lnSpc>
                          <a:spcPct val="100000"/>
                        </a:lnSpc>
                      </a:pPr>
                      <a:endParaRPr lang="en-US" altLang="en-US" sz="1000" dirty="0">
                        <a:cs typeface="思源黑体 CN Medium" panose="020B0600000000000000" charset="-122"/>
                      </a:endParaRPr>
                    </a:p>
                  </a:txBody>
                  <a:tcPr marL="0" marR="0" marT="0" marB="0" vert="horz">
                    <a:lnL w="3175" cap="flat" cmpd="sng" algn="ctr">
                      <a:solidFill>
                        <a:srgbClr val="2E5097"/>
                      </a:solidFill>
                      <a:prstDash val="solid"/>
                      <a:round/>
                      <a:headEnd type="none" w="med" len="med"/>
                      <a:tailEnd type="none" w="med" len="med"/>
                    </a:lnL>
                    <a:lnR w="3175" cap="flat" cmpd="sng" algn="ctr">
                      <a:solidFill>
                        <a:srgbClr val="2E5097"/>
                      </a:solidFill>
                      <a:prstDash val="solid"/>
                      <a:round/>
                      <a:headEnd type="none" w="med" len="med"/>
                      <a:tailEnd type="none" w="med" len="med"/>
                    </a:lnR>
                    <a:lnT w="3175" cap="flat" cmpd="sng" algn="ctr">
                      <a:solidFill>
                        <a:srgbClr val="2E5097"/>
                      </a:solidFill>
                      <a:prstDash val="solid"/>
                      <a:round/>
                      <a:headEnd type="none" w="med" len="med"/>
                      <a:tailEnd type="none" w="med" len="med"/>
                    </a:lnT>
                    <a:lnB w="3175" cap="flat" cmpd="sng" algn="ctr">
                      <a:solidFill>
                        <a:srgbClr val="2E5097"/>
                      </a:solidFill>
                      <a:prstDash val="solid"/>
                      <a:round/>
                      <a:headEnd type="none" w="med" len="med"/>
                      <a:tailEnd type="none" w="med" len="med"/>
                    </a:lnB>
                  </a:tcPr>
                </a:tc>
              </a:tr>
            </a:tbl>
          </a:graphicData>
        </a:graphic>
      </p:graphicFrame>
      <p:pic>
        <p:nvPicPr>
          <p:cNvPr id="20" name="picture 298"/>
          <p:cNvPicPr>
            <a:picLocks noChangeAspect="1"/>
          </p:cNvPicPr>
          <p:nvPr>
            <p:custDataLst>
              <p:tags r:id="rId32"/>
            </p:custDataLst>
          </p:nvPr>
        </p:nvPicPr>
        <p:blipFill>
          <a:blip r:embed="rId33"/>
          <a:stretch>
            <a:fillRect/>
          </a:stretch>
        </p:blipFill>
        <p:spPr>
          <a:xfrm rot="21600000">
            <a:off x="6834505" y="2635250"/>
            <a:ext cx="1035685" cy="715645"/>
          </a:xfrm>
          <a:prstGeom prst="rect">
            <a:avLst/>
          </a:prstGeom>
        </p:spPr>
      </p:pic>
      <p:pic>
        <p:nvPicPr>
          <p:cNvPr id="304" name="picture 304"/>
          <p:cNvPicPr>
            <a:picLocks noChangeAspect="1"/>
          </p:cNvPicPr>
          <p:nvPr>
            <p:custDataLst>
              <p:tags r:id="rId34"/>
            </p:custDataLst>
          </p:nvPr>
        </p:nvPicPr>
        <p:blipFill>
          <a:blip r:embed="rId35"/>
          <a:stretch>
            <a:fillRect/>
          </a:stretch>
        </p:blipFill>
        <p:spPr>
          <a:xfrm rot="21600000">
            <a:off x="8244840" y="2642870"/>
            <a:ext cx="782955" cy="664845"/>
          </a:xfrm>
          <a:prstGeom prst="rect">
            <a:avLst/>
          </a:prstGeom>
        </p:spPr>
      </p:pic>
      <p:sp>
        <p:nvSpPr>
          <p:cNvPr id="24" name="文本框 23"/>
          <p:cNvSpPr txBox="1"/>
          <p:nvPr>
            <p:custDataLst>
              <p:tags r:id="rId36"/>
            </p:custDataLst>
          </p:nvPr>
        </p:nvSpPr>
        <p:spPr>
          <a:xfrm>
            <a:off x="6999288" y="3433128"/>
            <a:ext cx="705485" cy="213995"/>
          </a:xfrm>
          <a:prstGeom prst="rect">
            <a:avLst/>
          </a:prstGeom>
          <a:noFill/>
        </p:spPr>
        <p:txBody>
          <a:bodyPr wrap="square" rtlCol="0" anchor="ctr" anchorCtr="1">
            <a:spAutoFit/>
          </a:bodyPr>
          <a:p>
            <a:r>
              <a:rPr lang="zh-CN" altLang="en-US" sz="800">
                <a:latin typeface="思源黑体 CN Normal" panose="020B0400000000000000" charset="-122"/>
                <a:ea typeface="思源黑体 CN Normal" panose="020B0400000000000000" charset="-122"/>
                <a:cs typeface="思源黑体 CN Medium" panose="020B0600000000000000" charset="-122"/>
              </a:rPr>
              <a:t>高清</a:t>
            </a:r>
            <a:r>
              <a:rPr lang="en-US" altLang="zh-CN" sz="800">
                <a:latin typeface="思源黑体 CN Normal" panose="020B0400000000000000" charset="-122"/>
                <a:ea typeface="思源黑体 CN Normal" panose="020B0400000000000000" charset="-122"/>
                <a:cs typeface="思源黑体 CN Medium" panose="020B0600000000000000" charset="-122"/>
              </a:rPr>
              <a:t>CCD</a:t>
            </a:r>
            <a:endParaRPr lang="en-US" altLang="zh-CN" sz="800">
              <a:latin typeface="思源黑体 CN Normal" panose="020B0400000000000000" charset="-122"/>
              <a:ea typeface="思源黑体 CN Normal" panose="020B0400000000000000" charset="-122"/>
              <a:cs typeface="思源黑体 CN Medium" panose="020B0600000000000000" charset="-122"/>
            </a:endParaRPr>
          </a:p>
        </p:txBody>
      </p:sp>
      <p:sp>
        <p:nvSpPr>
          <p:cNvPr id="25" name="文本框 24"/>
          <p:cNvSpPr txBox="1"/>
          <p:nvPr>
            <p:custDataLst>
              <p:tags r:id="rId37"/>
            </p:custDataLst>
          </p:nvPr>
        </p:nvSpPr>
        <p:spPr>
          <a:xfrm>
            <a:off x="8108315" y="3371850"/>
            <a:ext cx="1050290" cy="337185"/>
          </a:xfrm>
          <a:prstGeom prst="rect">
            <a:avLst/>
          </a:prstGeom>
          <a:noFill/>
        </p:spPr>
        <p:txBody>
          <a:bodyPr wrap="square" rtlCol="0" anchor="ctr" anchorCtr="1">
            <a:spAutoFit/>
          </a:bodyPr>
          <a:p>
            <a:pPr algn="ctr"/>
            <a:r>
              <a:rPr sz="800">
                <a:latin typeface="思源黑体 CN Normal" panose="020B0400000000000000" charset="-122"/>
                <a:ea typeface="思源黑体 CN Normal" panose="020B0400000000000000" charset="-122"/>
                <a:cs typeface="思源黑体 CN Medium" panose="020B0600000000000000" charset="-122"/>
              </a:rPr>
              <a:t>使用广视野相机拍摄的图像</a:t>
            </a:r>
            <a:endParaRPr sz="800">
              <a:latin typeface="思源黑体 CN Normal" panose="020B0400000000000000" charset="-122"/>
              <a:ea typeface="思源黑体 CN Normal" panose="020B0400000000000000" charset="-122"/>
              <a:cs typeface="思源黑体 CN Medium" panose="020B0600000000000000" charset="-122"/>
            </a:endParaRPr>
          </a:p>
        </p:txBody>
      </p:sp>
      <p:sp>
        <p:nvSpPr>
          <p:cNvPr id="26" name="文本框 25"/>
          <p:cNvSpPr txBox="1"/>
          <p:nvPr>
            <p:custDataLst>
              <p:tags r:id="rId38"/>
            </p:custDataLst>
          </p:nvPr>
        </p:nvSpPr>
        <p:spPr>
          <a:xfrm>
            <a:off x="9274810" y="3371850"/>
            <a:ext cx="1182370" cy="337185"/>
          </a:xfrm>
          <a:prstGeom prst="rect">
            <a:avLst/>
          </a:prstGeom>
          <a:noFill/>
        </p:spPr>
        <p:txBody>
          <a:bodyPr wrap="square" rtlCol="0" anchor="ctr" anchorCtr="1">
            <a:spAutoFit/>
          </a:bodyPr>
          <a:p>
            <a:pPr algn="ctr"/>
            <a:r>
              <a:rPr sz="800">
                <a:latin typeface="思源黑体 CN Normal" panose="020B0400000000000000" charset="-122"/>
                <a:ea typeface="思源黑体 CN Normal" panose="020B0400000000000000" charset="-122"/>
                <a:cs typeface="思源黑体 CN Medium" panose="020B0600000000000000" charset="-122"/>
              </a:rPr>
              <a:t>只在需要精度的位置切换为 高精度相机</a:t>
            </a:r>
            <a:endParaRPr sz="800">
              <a:latin typeface="思源黑体 CN Normal" panose="020B0400000000000000" charset="-122"/>
              <a:ea typeface="思源黑体 CN Normal" panose="020B0400000000000000" charset="-122"/>
              <a:cs typeface="思源黑体 CN Medium" panose="020B0600000000000000" charset="-122"/>
            </a:endParaRPr>
          </a:p>
        </p:txBody>
      </p:sp>
      <p:sp>
        <p:nvSpPr>
          <p:cNvPr id="28" name="文本框 27"/>
          <p:cNvSpPr txBox="1"/>
          <p:nvPr>
            <p:custDataLst>
              <p:tags r:id="rId39"/>
            </p:custDataLst>
          </p:nvPr>
        </p:nvSpPr>
        <p:spPr>
          <a:xfrm>
            <a:off x="10573385" y="3366135"/>
            <a:ext cx="1043305" cy="337185"/>
          </a:xfrm>
          <a:prstGeom prst="rect">
            <a:avLst/>
          </a:prstGeom>
          <a:noFill/>
        </p:spPr>
        <p:txBody>
          <a:bodyPr wrap="square" rtlCol="0" anchor="ctr" anchorCtr="1">
            <a:spAutoFit/>
          </a:bodyPr>
          <a:p>
            <a:pPr algn="ctr"/>
            <a:r>
              <a:rPr sz="800">
                <a:latin typeface="思源黑体 CN Normal" panose="020B0400000000000000" charset="-122"/>
                <a:ea typeface="思源黑体 CN Normal" panose="020B0400000000000000" charset="-122"/>
                <a:cs typeface="思源黑体 CN Medium" panose="020B0600000000000000" charset="-122"/>
              </a:rPr>
              <a:t>使用高精度相机放大的图像</a:t>
            </a:r>
            <a:endParaRPr sz="800">
              <a:latin typeface="思源黑体 CN Normal" panose="020B0400000000000000" charset="-122"/>
              <a:ea typeface="思源黑体 CN Normal" panose="020B0400000000000000" charset="-122"/>
              <a:cs typeface="思源黑体 CN Medium" panose="020B0600000000000000" charset="-122"/>
            </a:endParaRPr>
          </a:p>
        </p:txBody>
      </p:sp>
      <p:sp>
        <p:nvSpPr>
          <p:cNvPr id="29" name="rect"/>
          <p:cNvSpPr/>
          <p:nvPr>
            <p:custDataLst>
              <p:tags r:id="rId40"/>
            </p:custDataLst>
          </p:nvPr>
        </p:nvSpPr>
        <p:spPr>
          <a:xfrm>
            <a:off x="441960" y="3942715"/>
            <a:ext cx="11307445" cy="264414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30" name="文本框 29"/>
          <p:cNvSpPr txBox="1"/>
          <p:nvPr>
            <p:custDataLst>
              <p:tags r:id="rId41"/>
            </p:custDataLst>
          </p:nvPr>
        </p:nvSpPr>
        <p:spPr>
          <a:xfrm>
            <a:off x="853758" y="4070350"/>
            <a:ext cx="10483850" cy="73088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可调节光源根据最佳照明条件精准抽取边缘</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将多个照明单元集合为一 ，升降多角度表面光 。软件设有灯光自动调节功能 ，通过内置亮度感应器对不同的环境光源， 自动调整至最佳照明条件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4" name="组合 33"/>
          <p:cNvGrpSpPr/>
          <p:nvPr/>
        </p:nvGrpSpPr>
        <p:grpSpPr>
          <a:xfrm>
            <a:off x="944245" y="5173980"/>
            <a:ext cx="10302875" cy="1162685"/>
            <a:chOff x="1711" y="8148"/>
            <a:chExt cx="16225" cy="1831"/>
          </a:xfrm>
        </p:grpSpPr>
        <p:grpSp>
          <p:nvGrpSpPr>
            <p:cNvPr id="32" name="组合 31"/>
            <p:cNvGrpSpPr/>
            <p:nvPr/>
          </p:nvGrpSpPr>
          <p:grpSpPr>
            <a:xfrm>
              <a:off x="7563" y="8161"/>
              <a:ext cx="4393" cy="1818"/>
              <a:chOff x="4301" y="8028"/>
              <a:chExt cx="4393" cy="1818"/>
            </a:xfrm>
          </p:grpSpPr>
          <p:pic>
            <p:nvPicPr>
              <p:cNvPr id="234" name="picture 234"/>
              <p:cNvPicPr>
                <a:picLocks noChangeAspect="1"/>
              </p:cNvPicPr>
              <p:nvPr>
                <p:custDataLst>
                  <p:tags r:id="rId42"/>
                </p:custDataLst>
              </p:nvPr>
            </p:nvPicPr>
            <p:blipFill>
              <a:blip r:embed="rId43"/>
              <a:stretch>
                <a:fillRect/>
              </a:stretch>
            </p:blipFill>
            <p:spPr>
              <a:xfrm rot="43200000">
                <a:off x="4301" y="8042"/>
                <a:ext cx="1804" cy="1804"/>
              </a:xfrm>
              <a:prstGeom prst="rect">
                <a:avLst/>
              </a:prstGeom>
            </p:spPr>
          </p:pic>
          <p:pic>
            <p:nvPicPr>
              <p:cNvPr id="238" name="picture 238"/>
              <p:cNvPicPr>
                <a:picLocks noChangeAspect="1"/>
              </p:cNvPicPr>
              <p:nvPr>
                <p:custDataLst>
                  <p:tags r:id="rId44"/>
                </p:custDataLst>
              </p:nvPr>
            </p:nvPicPr>
            <p:blipFill>
              <a:blip r:embed="rId45"/>
              <a:stretch>
                <a:fillRect/>
              </a:stretch>
            </p:blipFill>
            <p:spPr>
              <a:xfrm rot="43200000">
                <a:off x="6460" y="8028"/>
                <a:ext cx="2234" cy="1802"/>
              </a:xfrm>
              <a:prstGeom prst="rect">
                <a:avLst/>
              </a:prstGeom>
            </p:spPr>
          </p:pic>
        </p:grpSp>
        <p:grpSp>
          <p:nvGrpSpPr>
            <p:cNvPr id="33" name="组合 32"/>
            <p:cNvGrpSpPr/>
            <p:nvPr/>
          </p:nvGrpSpPr>
          <p:grpSpPr>
            <a:xfrm>
              <a:off x="1711" y="8175"/>
              <a:ext cx="4228" cy="1804"/>
              <a:chOff x="1711" y="8028"/>
              <a:chExt cx="4228" cy="1804"/>
            </a:xfrm>
          </p:grpSpPr>
          <p:pic>
            <p:nvPicPr>
              <p:cNvPr id="232" name="picture 232"/>
              <p:cNvPicPr>
                <a:picLocks noChangeAspect="1"/>
              </p:cNvPicPr>
              <p:nvPr>
                <p:custDataLst>
                  <p:tags r:id="rId46"/>
                </p:custDataLst>
              </p:nvPr>
            </p:nvPicPr>
            <p:blipFill>
              <a:blip r:embed="rId47"/>
              <a:stretch>
                <a:fillRect/>
              </a:stretch>
            </p:blipFill>
            <p:spPr>
              <a:xfrm rot="43200000">
                <a:off x="1711" y="8028"/>
                <a:ext cx="1804" cy="1804"/>
              </a:xfrm>
              <a:prstGeom prst="rect">
                <a:avLst/>
              </a:prstGeom>
            </p:spPr>
          </p:pic>
          <p:pic>
            <p:nvPicPr>
              <p:cNvPr id="240" name="picture 240"/>
              <p:cNvPicPr>
                <a:picLocks noChangeAspect="1"/>
              </p:cNvPicPr>
              <p:nvPr>
                <p:custDataLst>
                  <p:tags r:id="rId48"/>
                </p:custDataLst>
              </p:nvPr>
            </p:nvPicPr>
            <p:blipFill>
              <a:blip r:embed="rId49"/>
              <a:stretch>
                <a:fillRect/>
              </a:stretch>
            </p:blipFill>
            <p:spPr>
              <a:xfrm rot="43200000">
                <a:off x="3703" y="8028"/>
                <a:ext cx="2237" cy="1805"/>
              </a:xfrm>
              <a:prstGeom prst="rect">
                <a:avLst/>
              </a:prstGeom>
            </p:spPr>
          </p:pic>
        </p:grpSp>
        <p:grpSp>
          <p:nvGrpSpPr>
            <p:cNvPr id="31" name="组合 30"/>
            <p:cNvGrpSpPr/>
            <p:nvPr/>
          </p:nvGrpSpPr>
          <p:grpSpPr>
            <a:xfrm>
              <a:off x="13580" y="8148"/>
              <a:ext cx="4356" cy="1804"/>
              <a:chOff x="11360" y="8028"/>
              <a:chExt cx="4356" cy="1804"/>
            </a:xfrm>
          </p:grpSpPr>
          <p:pic>
            <p:nvPicPr>
              <p:cNvPr id="236" name="picture 236"/>
              <p:cNvPicPr>
                <a:picLocks noChangeAspect="1"/>
              </p:cNvPicPr>
              <p:nvPr>
                <p:custDataLst>
                  <p:tags r:id="rId50"/>
                </p:custDataLst>
              </p:nvPr>
            </p:nvPicPr>
            <p:blipFill>
              <a:blip r:embed="rId51"/>
              <a:stretch>
                <a:fillRect/>
              </a:stretch>
            </p:blipFill>
            <p:spPr>
              <a:xfrm rot="43200000">
                <a:off x="11360" y="8028"/>
                <a:ext cx="1804" cy="1804"/>
              </a:xfrm>
              <a:prstGeom prst="rect">
                <a:avLst/>
              </a:prstGeom>
            </p:spPr>
          </p:pic>
          <p:pic>
            <p:nvPicPr>
              <p:cNvPr id="242" name="picture 242"/>
              <p:cNvPicPr>
                <a:picLocks noChangeAspect="1"/>
              </p:cNvPicPr>
              <p:nvPr>
                <p:custDataLst>
                  <p:tags r:id="rId52"/>
                </p:custDataLst>
              </p:nvPr>
            </p:nvPicPr>
            <p:blipFill>
              <a:blip r:embed="rId53"/>
              <a:stretch>
                <a:fillRect/>
              </a:stretch>
            </p:blipFill>
            <p:spPr>
              <a:xfrm rot="43200000">
                <a:off x="13496" y="8041"/>
                <a:ext cx="2220" cy="1791"/>
              </a:xfrm>
              <a:prstGeom prst="rect">
                <a:avLst/>
              </a:prstGeom>
            </p:spPr>
          </p:pic>
        </p:grpSp>
      </p:grpSp>
    </p:spTree>
    <p:custDataLst>
      <p:tags r:id="rId5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高效、</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简单</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5" name="文本框 4"/>
          <p:cNvSpPr txBox="1"/>
          <p:nvPr>
            <p:custDataLst>
              <p:tags r:id="rId6"/>
            </p:custDataLst>
          </p:nvPr>
        </p:nvSpPr>
        <p:spPr>
          <a:xfrm>
            <a:off x="555625" y="2188845"/>
            <a:ext cx="5318760" cy="2480945"/>
          </a:xfrm>
          <a:prstGeom prst="rect">
            <a:avLst/>
          </a:prstGeom>
          <a:noFill/>
        </p:spPr>
        <p:txBody>
          <a:bodyPr wrap="square" rtlCol="0" anchor="ctr" anchorCtr="1">
            <a:spAutoFit/>
          </a:bodyPr>
          <a:p>
            <a:pPr algn="ctr">
              <a:lnSpc>
                <a:spcPct val="140000"/>
              </a:lnSpc>
            </a:pPr>
            <a:r>
              <a:rPr lang="zh-CN" altLang="en-US" sz="2800">
                <a:solidFill>
                  <a:srgbClr val="FBAB37"/>
                </a:solidFill>
                <a:latin typeface="思源黑体 CN Medium" panose="020B0600000000000000" charset="-122"/>
                <a:ea typeface="思源黑体 CN Medium" panose="020B0600000000000000" charset="-122"/>
                <a:cs typeface="思源黑体 CN Medium" panose="020B0600000000000000" charset="-122"/>
              </a:rPr>
              <a:t>高效丨 简单</a:t>
            </a:r>
            <a:r>
              <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rPr>
              <a:t> </a:t>
            </a:r>
            <a:endPar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40000"/>
              </a:lnSpc>
            </a:pPr>
            <a:r>
              <a:rPr lang="zh-CN" altLang="en-US" sz="2000">
                <a:solidFill>
                  <a:schemeClr val="tx1"/>
                </a:solidFill>
                <a:latin typeface="思源黑体 CN Medium" panose="020B0600000000000000" charset="-122"/>
                <a:ea typeface="思源黑体 CN Medium" panose="020B0600000000000000" charset="-122"/>
                <a:cs typeface="思源黑体 CN Medium" panose="020B0600000000000000" charset="-122"/>
              </a:rPr>
              <a:t>系统测量速度快， 软件操作界面简单易懂</a:t>
            </a:r>
            <a:endParaRPr lang="zh-CN" altLang="en-US" sz="20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210000"/>
              </a:lnSpc>
            </a:pPr>
            <a:r>
              <a:rPr lang="zh-CN" altLang="en-US" sz="1400">
                <a:solidFill>
                  <a:srgbClr val="595757"/>
                </a:solidFill>
                <a:latin typeface="思源黑体 CN Normal" panose="020B0400000000000000" charset="-122"/>
                <a:ea typeface="思源黑体 CN Normal" panose="020B0400000000000000" charset="-122"/>
                <a:cs typeface="思源黑体 CN Normal" panose="020B0400000000000000" charset="-122"/>
              </a:rPr>
              <a:t>系统测量速度快，1秒可测量100个部位 。软件操作界面简单易懂 ，可轻松地进行测量程序编写和报告参数设定 。任何人操作也都能获得一致稳定的检测结果 。</a:t>
            </a:r>
            <a:endParaRPr lang="zh-CN" altLang="en-US" sz="1400">
              <a:solidFill>
                <a:srgbClr val="595757"/>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6" name="组合 5"/>
          <p:cNvGrpSpPr/>
          <p:nvPr/>
        </p:nvGrpSpPr>
        <p:grpSpPr>
          <a:xfrm>
            <a:off x="7167880" y="1160145"/>
            <a:ext cx="4190365" cy="5457825"/>
            <a:chOff x="11674" y="2201"/>
            <a:chExt cx="5918" cy="7708"/>
          </a:xfrm>
        </p:grpSpPr>
        <p:pic>
          <p:nvPicPr>
            <p:cNvPr id="340" name="picture 340"/>
            <p:cNvPicPr>
              <a:picLocks noChangeAspect="1"/>
            </p:cNvPicPr>
            <p:nvPr>
              <p:custDataLst>
                <p:tags r:id="rId7"/>
              </p:custDataLst>
            </p:nvPr>
          </p:nvPicPr>
          <p:blipFill>
            <a:blip r:embed="rId8"/>
            <a:stretch>
              <a:fillRect/>
            </a:stretch>
          </p:blipFill>
          <p:spPr>
            <a:xfrm rot="21600000">
              <a:off x="11677" y="2201"/>
              <a:ext cx="5913" cy="3700"/>
            </a:xfrm>
            <a:prstGeom prst="rect">
              <a:avLst/>
            </a:prstGeom>
          </p:spPr>
        </p:pic>
        <p:pic>
          <p:nvPicPr>
            <p:cNvPr id="344" name="picture 344"/>
            <p:cNvPicPr>
              <a:picLocks noChangeAspect="1"/>
            </p:cNvPicPr>
            <p:nvPr>
              <p:custDataLst>
                <p:tags r:id="rId9"/>
              </p:custDataLst>
            </p:nvPr>
          </p:nvPicPr>
          <p:blipFill>
            <a:blip r:embed="rId10"/>
            <a:stretch>
              <a:fillRect/>
            </a:stretch>
          </p:blipFill>
          <p:spPr>
            <a:xfrm rot="21600000">
              <a:off x="11674" y="6223"/>
              <a:ext cx="5918" cy="3687"/>
            </a:xfrm>
            <a:prstGeom prst="rect">
              <a:avLst/>
            </a:prstGeom>
          </p:spPr>
        </p:pic>
      </p:grpSp>
    </p:spTree>
    <p:custDataLst>
      <p:tags r:id="rId1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高效、</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简单</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46" name="rect"/>
          <p:cNvSpPr/>
          <p:nvPr>
            <p:custDataLst>
              <p:tags r:id="rId6"/>
            </p:custDataLst>
          </p:nvPr>
        </p:nvSpPr>
        <p:spPr>
          <a:xfrm>
            <a:off x="454660" y="1416050"/>
            <a:ext cx="5521325" cy="228727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5" name="rect"/>
          <p:cNvSpPr/>
          <p:nvPr>
            <p:custDataLst>
              <p:tags r:id="rId7"/>
            </p:custDataLst>
          </p:nvPr>
        </p:nvSpPr>
        <p:spPr>
          <a:xfrm>
            <a:off x="6227445" y="1416050"/>
            <a:ext cx="5521325" cy="228727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29" name="rect"/>
          <p:cNvSpPr/>
          <p:nvPr>
            <p:custDataLst>
              <p:tags r:id="rId8"/>
            </p:custDataLst>
          </p:nvPr>
        </p:nvSpPr>
        <p:spPr>
          <a:xfrm>
            <a:off x="441960" y="3942715"/>
            <a:ext cx="11307445" cy="264414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6" name="文本框 5"/>
          <p:cNvSpPr txBox="1"/>
          <p:nvPr>
            <p:custDataLst>
              <p:tags r:id="rId9"/>
            </p:custDataLst>
          </p:nvPr>
        </p:nvSpPr>
        <p:spPr>
          <a:xfrm>
            <a:off x="455295" y="1419225"/>
            <a:ext cx="5521325" cy="122364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自动识别， 同时测量 ，一体成像大幅缩短测量时间</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自动识别产品位置及方向 ，实现放置后仅需一键即可完成测量 ，产品可以随意摆放多个产品同时测量300*200mm的超大视野一次性整体成像， 即使增加测量位置也不会花费测量时间大大减少测量工时提高测量效率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4" name="组合 13"/>
          <p:cNvGrpSpPr/>
          <p:nvPr/>
        </p:nvGrpSpPr>
        <p:grpSpPr>
          <a:xfrm>
            <a:off x="816928" y="2784475"/>
            <a:ext cx="4796790" cy="850900"/>
            <a:chOff x="1481" y="4385"/>
            <a:chExt cx="7554" cy="1340"/>
          </a:xfrm>
        </p:grpSpPr>
        <p:grpSp>
          <p:nvGrpSpPr>
            <p:cNvPr id="11" name="组合 10"/>
            <p:cNvGrpSpPr/>
            <p:nvPr/>
          </p:nvGrpSpPr>
          <p:grpSpPr>
            <a:xfrm>
              <a:off x="1481" y="4385"/>
              <a:ext cx="2450" cy="1340"/>
              <a:chOff x="1481" y="4385"/>
              <a:chExt cx="2450" cy="1340"/>
            </a:xfrm>
          </p:grpSpPr>
          <p:pic>
            <p:nvPicPr>
              <p:cNvPr id="426" name="picture 426"/>
              <p:cNvPicPr>
                <a:picLocks noChangeAspect="1"/>
              </p:cNvPicPr>
              <p:nvPr>
                <p:custDataLst>
                  <p:tags r:id="rId10"/>
                </p:custDataLst>
              </p:nvPr>
            </p:nvPicPr>
            <p:blipFill>
              <a:blip r:embed="rId11"/>
              <a:stretch>
                <a:fillRect/>
              </a:stretch>
            </p:blipFill>
            <p:spPr>
              <a:xfrm>
                <a:off x="1703" y="4538"/>
                <a:ext cx="2007" cy="1034"/>
              </a:xfrm>
              <a:prstGeom prst="rect">
                <a:avLst/>
              </a:prstGeom>
            </p:spPr>
          </p:pic>
          <p:sp>
            <p:nvSpPr>
              <p:cNvPr id="8" name="矩形 7"/>
              <p:cNvSpPr/>
              <p:nvPr/>
            </p:nvSpPr>
            <p:spPr>
              <a:xfrm>
                <a:off x="1481" y="4385"/>
                <a:ext cx="2451" cy="1341"/>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12" name="组合 11"/>
            <p:cNvGrpSpPr/>
            <p:nvPr/>
          </p:nvGrpSpPr>
          <p:grpSpPr>
            <a:xfrm>
              <a:off x="4033" y="4385"/>
              <a:ext cx="2450" cy="1340"/>
              <a:chOff x="4033" y="4385"/>
              <a:chExt cx="2450" cy="1340"/>
            </a:xfrm>
          </p:grpSpPr>
          <p:pic>
            <p:nvPicPr>
              <p:cNvPr id="428" name="picture 428"/>
              <p:cNvPicPr>
                <a:picLocks noChangeAspect="1"/>
              </p:cNvPicPr>
              <p:nvPr>
                <p:custDataLst>
                  <p:tags r:id="rId12"/>
                </p:custDataLst>
              </p:nvPr>
            </p:nvPicPr>
            <p:blipFill>
              <a:blip r:embed="rId13"/>
              <a:stretch>
                <a:fillRect/>
              </a:stretch>
            </p:blipFill>
            <p:spPr>
              <a:xfrm>
                <a:off x="4266" y="4540"/>
                <a:ext cx="1986" cy="1031"/>
              </a:xfrm>
              <a:prstGeom prst="rect">
                <a:avLst/>
              </a:prstGeom>
            </p:spPr>
          </p:pic>
          <p:sp>
            <p:nvSpPr>
              <p:cNvPr id="9" name="矩形 8"/>
              <p:cNvSpPr/>
              <p:nvPr>
                <p:custDataLst>
                  <p:tags r:id="rId14"/>
                </p:custDataLst>
              </p:nvPr>
            </p:nvSpPr>
            <p:spPr>
              <a:xfrm>
                <a:off x="4033" y="4385"/>
                <a:ext cx="2451" cy="1341"/>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13" name="组合 12"/>
            <p:cNvGrpSpPr/>
            <p:nvPr/>
          </p:nvGrpSpPr>
          <p:grpSpPr>
            <a:xfrm>
              <a:off x="6585" y="4385"/>
              <a:ext cx="2450" cy="1340"/>
              <a:chOff x="6584" y="4385"/>
              <a:chExt cx="2450" cy="1340"/>
            </a:xfrm>
          </p:grpSpPr>
          <p:pic>
            <p:nvPicPr>
              <p:cNvPr id="416" name="picture 416"/>
              <p:cNvPicPr>
                <a:picLocks noChangeAspect="1"/>
              </p:cNvPicPr>
              <p:nvPr>
                <p:custDataLst>
                  <p:tags r:id="rId15"/>
                </p:custDataLst>
              </p:nvPr>
            </p:nvPicPr>
            <p:blipFill>
              <a:blip r:embed="rId16"/>
              <a:stretch>
                <a:fillRect/>
              </a:stretch>
            </p:blipFill>
            <p:spPr>
              <a:xfrm>
                <a:off x="6885" y="4388"/>
                <a:ext cx="1849" cy="1334"/>
              </a:xfrm>
              <a:prstGeom prst="rect">
                <a:avLst/>
              </a:prstGeom>
            </p:spPr>
          </p:pic>
          <p:sp>
            <p:nvSpPr>
              <p:cNvPr id="10" name="矩形 9"/>
              <p:cNvSpPr/>
              <p:nvPr>
                <p:custDataLst>
                  <p:tags r:id="rId17"/>
                </p:custDataLst>
              </p:nvPr>
            </p:nvSpPr>
            <p:spPr>
              <a:xfrm>
                <a:off x="6584" y="4385"/>
                <a:ext cx="2451" cy="1341"/>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sp>
        <p:nvSpPr>
          <p:cNvPr id="17" name="文本框 16"/>
          <p:cNvSpPr txBox="1"/>
          <p:nvPr>
            <p:custDataLst>
              <p:tags r:id="rId18"/>
            </p:custDataLst>
          </p:nvPr>
        </p:nvSpPr>
        <p:spPr>
          <a:xfrm>
            <a:off x="6707505" y="1419225"/>
            <a:ext cx="4312285" cy="97726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简易的软件操作界面 ，使用方便 ，无需培训</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软件功能简单易懂 ，产品测量主要功能配置流程步骤说明 ，操作员根据每个功能的说明就可以轻松完成产品测量程序设定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8" name="组合 17"/>
          <p:cNvGrpSpPr/>
          <p:nvPr/>
        </p:nvGrpSpPr>
        <p:grpSpPr>
          <a:xfrm>
            <a:off x="6817360" y="2642870"/>
            <a:ext cx="4341495" cy="911860"/>
            <a:chOff x="9156" y="3937"/>
            <a:chExt cx="9021" cy="1894"/>
          </a:xfrm>
        </p:grpSpPr>
        <p:pic>
          <p:nvPicPr>
            <p:cNvPr id="404" name="picture 404"/>
            <p:cNvPicPr>
              <a:picLocks noChangeAspect="1"/>
            </p:cNvPicPr>
            <p:nvPr>
              <p:custDataLst>
                <p:tags r:id="rId19"/>
              </p:custDataLst>
            </p:nvPr>
          </p:nvPicPr>
          <p:blipFill>
            <a:blip r:embed="rId20"/>
            <a:stretch>
              <a:fillRect/>
            </a:stretch>
          </p:blipFill>
          <p:spPr>
            <a:xfrm rot="21600000">
              <a:off x="12519" y="3937"/>
              <a:ext cx="3121" cy="1895"/>
            </a:xfrm>
            <a:prstGeom prst="rect">
              <a:avLst/>
            </a:prstGeom>
          </p:spPr>
        </p:pic>
        <p:pic>
          <p:nvPicPr>
            <p:cNvPr id="408" name="picture 408"/>
            <p:cNvPicPr>
              <a:picLocks noChangeAspect="1"/>
            </p:cNvPicPr>
            <p:nvPr>
              <p:custDataLst>
                <p:tags r:id="rId21"/>
              </p:custDataLst>
            </p:nvPr>
          </p:nvPicPr>
          <p:blipFill>
            <a:blip r:embed="rId22"/>
            <a:stretch>
              <a:fillRect/>
            </a:stretch>
          </p:blipFill>
          <p:spPr>
            <a:xfrm rot="21600000">
              <a:off x="9156" y="3937"/>
              <a:ext cx="3028" cy="1895"/>
            </a:xfrm>
            <a:prstGeom prst="rect">
              <a:avLst/>
            </a:prstGeom>
          </p:spPr>
        </p:pic>
        <p:pic>
          <p:nvPicPr>
            <p:cNvPr id="420" name="picture 420"/>
            <p:cNvPicPr>
              <a:picLocks noChangeAspect="1"/>
            </p:cNvPicPr>
            <p:nvPr>
              <p:custDataLst>
                <p:tags r:id="rId23"/>
              </p:custDataLst>
            </p:nvPr>
          </p:nvPicPr>
          <p:blipFill>
            <a:blip r:embed="rId24"/>
            <a:stretch>
              <a:fillRect/>
            </a:stretch>
          </p:blipFill>
          <p:spPr>
            <a:xfrm rot="21600000">
              <a:off x="16023" y="3937"/>
              <a:ext cx="2154" cy="1895"/>
            </a:xfrm>
            <a:prstGeom prst="rect">
              <a:avLst/>
            </a:prstGeom>
          </p:spPr>
        </p:pic>
      </p:grpSp>
      <p:sp>
        <p:nvSpPr>
          <p:cNvPr id="30" name="文本框 29"/>
          <p:cNvSpPr txBox="1"/>
          <p:nvPr>
            <p:custDataLst>
              <p:tags r:id="rId25"/>
            </p:custDataLst>
          </p:nvPr>
        </p:nvSpPr>
        <p:spPr>
          <a:xfrm>
            <a:off x="853758" y="4070350"/>
            <a:ext cx="10483850" cy="97726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任何人操作都能获得一致的检测结果</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光源内置亮度感应器根据环境亮度自动调节灯光 ，从而消除人为调光误差 。软件的自动对焦及边缘无效点</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自动过滤功能 ，排除了人为对焦不同和产品边缘无效部位产生的误差，实现任何人操作都能获得一致稳定的检测结果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4" name="组合 23"/>
          <p:cNvGrpSpPr/>
          <p:nvPr/>
        </p:nvGrpSpPr>
        <p:grpSpPr>
          <a:xfrm rot="0">
            <a:off x="6379845" y="5221605"/>
            <a:ext cx="2343150" cy="958850"/>
            <a:chOff x="10193" y="8373"/>
            <a:chExt cx="3690" cy="1510"/>
          </a:xfrm>
        </p:grpSpPr>
        <p:grpSp>
          <p:nvGrpSpPr>
            <p:cNvPr id="46" name="group 46"/>
            <p:cNvGrpSpPr/>
            <p:nvPr/>
          </p:nvGrpSpPr>
          <p:grpSpPr>
            <a:xfrm rot="21600000">
              <a:off x="10197" y="8373"/>
              <a:ext cx="3685" cy="1511"/>
              <a:chOff x="0" y="0"/>
              <a:chExt cx="2806853" cy="1150686"/>
            </a:xfrm>
          </p:grpSpPr>
          <p:sp>
            <p:nvSpPr>
              <p:cNvPr id="380" name="path"/>
              <p:cNvSpPr/>
              <p:nvPr>
                <p:custDataLst>
                  <p:tags r:id="rId26"/>
                </p:custDataLst>
              </p:nvPr>
            </p:nvSpPr>
            <p:spPr>
              <a:xfrm>
                <a:off x="1371" y="1371"/>
                <a:ext cx="1402055" cy="1147939"/>
              </a:xfrm>
              <a:custGeom>
                <a:avLst/>
                <a:gdLst/>
                <a:ahLst/>
                <a:cxnLst/>
                <a:rect l="0" t="0" r="0" b="0"/>
                <a:pathLst>
                  <a:path w="2207" h="1807">
                    <a:moveTo>
                      <a:pt x="0" y="0"/>
                    </a:moveTo>
                    <a:lnTo>
                      <a:pt x="2207" y="0"/>
                    </a:lnTo>
                    <a:lnTo>
                      <a:pt x="2207" y="1807"/>
                    </a:lnTo>
                    <a:lnTo>
                      <a:pt x="0" y="1807"/>
                    </a:lnTo>
                    <a:lnTo>
                      <a:pt x="0" y="0"/>
                    </a:lnTo>
                    <a:close/>
                  </a:path>
                </a:pathLst>
              </a:custGeom>
              <a:solidFill>
                <a:srgbClr val="050000">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382" name="path"/>
              <p:cNvSpPr/>
              <p:nvPr>
                <p:custDataLst>
                  <p:tags r:id="rId27"/>
                </p:custDataLst>
              </p:nvPr>
            </p:nvSpPr>
            <p:spPr>
              <a:xfrm>
                <a:off x="0" y="0"/>
                <a:ext cx="1404799" cy="1150686"/>
              </a:xfrm>
              <a:custGeom>
                <a:avLst/>
                <a:gdLst/>
                <a:ahLst/>
                <a:cxnLst/>
                <a:rect l="0" t="0" r="0" b="0"/>
                <a:pathLst>
                  <a:path w="2212" h="1812">
                    <a:moveTo>
                      <a:pt x="2" y="2"/>
                    </a:moveTo>
                    <a:cubicBezTo>
                      <a:pt x="280" y="917"/>
                      <a:pt x="815" y="1597"/>
                      <a:pt x="2210" y="1809"/>
                    </a:cubicBezTo>
                    <a:lnTo>
                      <a:pt x="2210" y="2"/>
                    </a:lnTo>
                    <a:lnTo>
                      <a:pt x="2" y="2"/>
                    </a:lnTo>
                    <a:close/>
                    <a:lnTo>
                      <a:pt x="2" y="2"/>
                    </a:lnTo>
                    <a:close/>
                  </a:path>
                </a:pathLst>
              </a:custGeom>
              <a:solidFill>
                <a:srgbClr val="C9C9CA">
                  <a:alpha val="100000"/>
                </a:srgbClr>
              </a:solidFill>
              <a:ln w="2743" cap="flat">
                <a:solidFill>
                  <a:srgbClr val="2E5097">
                    <a:alpha val="100000"/>
                  </a:srgbClr>
                </a:solidFill>
                <a:prstDash val="solid"/>
                <a:miter lim="2292558"/>
              </a:ln>
            </p:spPr>
            <p:txBody>
              <a:bodyPr rtlCol="0"/>
              <a:p>
                <a:pPr algn="ctr"/>
                <a:endParaRPr lang="zh-CN" altLang="en-US">
                  <a:cs typeface="思源黑体 CN Medium" panose="020B0600000000000000" charset="-122"/>
                </a:endParaRPr>
              </a:p>
            </p:txBody>
          </p:sp>
          <p:sp>
            <p:nvSpPr>
              <p:cNvPr id="384" name="path"/>
              <p:cNvSpPr/>
              <p:nvPr>
                <p:custDataLst>
                  <p:tags r:id="rId28"/>
                </p:custDataLst>
              </p:nvPr>
            </p:nvSpPr>
            <p:spPr>
              <a:xfrm>
                <a:off x="20991" y="84405"/>
                <a:ext cx="1221250" cy="1044446"/>
              </a:xfrm>
              <a:custGeom>
                <a:avLst/>
                <a:gdLst/>
                <a:ahLst/>
                <a:cxnLst/>
                <a:rect l="0" t="0" r="0" b="0"/>
                <a:pathLst>
                  <a:path w="1923" h="1644">
                    <a:moveTo>
                      <a:pt x="17" y="0"/>
                    </a:moveTo>
                    <a:cubicBezTo>
                      <a:pt x="26" y="0"/>
                      <a:pt x="34" y="7"/>
                      <a:pt x="34" y="17"/>
                    </a:cubicBezTo>
                    <a:cubicBezTo>
                      <a:pt x="34" y="26"/>
                      <a:pt x="26" y="34"/>
                      <a:pt x="17" y="34"/>
                    </a:cubicBezTo>
                    <a:cubicBezTo>
                      <a:pt x="7" y="34"/>
                      <a:pt x="0" y="26"/>
                      <a:pt x="0" y="17"/>
                    </a:cubicBezTo>
                    <a:cubicBezTo>
                      <a:pt x="0" y="7"/>
                      <a:pt x="7" y="0"/>
                      <a:pt x="17" y="0"/>
                    </a:cubicBezTo>
                  </a:path>
                  <a:path w="1923" h="1644">
                    <a:moveTo>
                      <a:pt x="48" y="86"/>
                    </a:moveTo>
                    <a:cubicBezTo>
                      <a:pt x="58" y="86"/>
                      <a:pt x="65" y="94"/>
                      <a:pt x="65" y="103"/>
                    </a:cubicBezTo>
                    <a:cubicBezTo>
                      <a:pt x="65" y="113"/>
                      <a:pt x="58" y="121"/>
                      <a:pt x="48" y="121"/>
                    </a:cubicBezTo>
                    <a:cubicBezTo>
                      <a:pt x="39" y="121"/>
                      <a:pt x="31" y="113"/>
                      <a:pt x="31" y="103"/>
                    </a:cubicBezTo>
                    <a:cubicBezTo>
                      <a:pt x="31" y="94"/>
                      <a:pt x="39" y="86"/>
                      <a:pt x="48" y="86"/>
                    </a:cubicBezTo>
                  </a:path>
                  <a:path w="1923" h="1644">
                    <a:moveTo>
                      <a:pt x="84" y="178"/>
                    </a:moveTo>
                    <a:cubicBezTo>
                      <a:pt x="94" y="178"/>
                      <a:pt x="101" y="186"/>
                      <a:pt x="101" y="196"/>
                    </a:cubicBezTo>
                    <a:cubicBezTo>
                      <a:pt x="101" y="205"/>
                      <a:pt x="94" y="213"/>
                      <a:pt x="84" y="213"/>
                    </a:cubicBezTo>
                    <a:cubicBezTo>
                      <a:pt x="75" y="213"/>
                      <a:pt x="67" y="205"/>
                      <a:pt x="67" y="196"/>
                    </a:cubicBezTo>
                    <a:cubicBezTo>
                      <a:pt x="67" y="186"/>
                      <a:pt x="75" y="178"/>
                      <a:pt x="84" y="178"/>
                    </a:cubicBezTo>
                  </a:path>
                  <a:path w="1923" h="1644">
                    <a:moveTo>
                      <a:pt x="133" y="291"/>
                    </a:moveTo>
                    <a:cubicBezTo>
                      <a:pt x="142" y="291"/>
                      <a:pt x="150" y="298"/>
                      <a:pt x="150" y="308"/>
                    </a:cubicBezTo>
                    <a:cubicBezTo>
                      <a:pt x="150" y="317"/>
                      <a:pt x="142" y="325"/>
                      <a:pt x="133" y="325"/>
                    </a:cubicBezTo>
                    <a:cubicBezTo>
                      <a:pt x="123" y="325"/>
                      <a:pt x="116" y="317"/>
                      <a:pt x="116" y="308"/>
                    </a:cubicBezTo>
                    <a:cubicBezTo>
                      <a:pt x="116" y="298"/>
                      <a:pt x="123" y="291"/>
                      <a:pt x="133" y="291"/>
                    </a:cubicBezTo>
                  </a:path>
                  <a:path w="1923" h="1644">
                    <a:moveTo>
                      <a:pt x="186" y="400"/>
                    </a:moveTo>
                    <a:cubicBezTo>
                      <a:pt x="196" y="400"/>
                      <a:pt x="203" y="408"/>
                      <a:pt x="203" y="417"/>
                    </a:cubicBezTo>
                    <a:cubicBezTo>
                      <a:pt x="203" y="427"/>
                      <a:pt x="196" y="434"/>
                      <a:pt x="186" y="434"/>
                    </a:cubicBezTo>
                    <a:cubicBezTo>
                      <a:pt x="177" y="434"/>
                      <a:pt x="169" y="427"/>
                      <a:pt x="169" y="417"/>
                    </a:cubicBezTo>
                    <a:cubicBezTo>
                      <a:pt x="169" y="408"/>
                      <a:pt x="177" y="400"/>
                      <a:pt x="186" y="400"/>
                    </a:cubicBezTo>
                  </a:path>
                  <a:path w="1923" h="1644">
                    <a:moveTo>
                      <a:pt x="238" y="496"/>
                    </a:moveTo>
                    <a:cubicBezTo>
                      <a:pt x="248" y="496"/>
                      <a:pt x="255" y="504"/>
                      <a:pt x="255" y="513"/>
                    </a:cubicBezTo>
                    <a:cubicBezTo>
                      <a:pt x="255" y="523"/>
                      <a:pt x="248" y="530"/>
                      <a:pt x="238" y="530"/>
                    </a:cubicBezTo>
                    <a:cubicBezTo>
                      <a:pt x="229" y="530"/>
                      <a:pt x="221" y="523"/>
                      <a:pt x="221" y="513"/>
                    </a:cubicBezTo>
                    <a:cubicBezTo>
                      <a:pt x="221" y="504"/>
                      <a:pt x="229" y="496"/>
                      <a:pt x="238" y="496"/>
                    </a:cubicBezTo>
                  </a:path>
                  <a:path w="1923" h="1644">
                    <a:moveTo>
                      <a:pt x="291" y="583"/>
                    </a:moveTo>
                    <a:cubicBezTo>
                      <a:pt x="300" y="583"/>
                      <a:pt x="308" y="591"/>
                      <a:pt x="308" y="600"/>
                    </a:cubicBezTo>
                    <a:cubicBezTo>
                      <a:pt x="308" y="610"/>
                      <a:pt x="300" y="617"/>
                      <a:pt x="291" y="617"/>
                    </a:cubicBezTo>
                    <a:cubicBezTo>
                      <a:pt x="281" y="617"/>
                      <a:pt x="273" y="610"/>
                      <a:pt x="273" y="600"/>
                    </a:cubicBezTo>
                    <a:cubicBezTo>
                      <a:pt x="273" y="591"/>
                      <a:pt x="281" y="583"/>
                      <a:pt x="291" y="583"/>
                    </a:cubicBezTo>
                  </a:path>
                  <a:path w="1923" h="1644">
                    <a:moveTo>
                      <a:pt x="358" y="683"/>
                    </a:moveTo>
                    <a:cubicBezTo>
                      <a:pt x="367" y="683"/>
                      <a:pt x="375" y="691"/>
                      <a:pt x="375" y="701"/>
                    </a:cubicBezTo>
                    <a:cubicBezTo>
                      <a:pt x="375" y="710"/>
                      <a:pt x="367" y="718"/>
                      <a:pt x="358" y="718"/>
                    </a:cubicBezTo>
                    <a:cubicBezTo>
                      <a:pt x="348" y="718"/>
                      <a:pt x="340" y="710"/>
                      <a:pt x="340" y="701"/>
                    </a:cubicBezTo>
                    <a:cubicBezTo>
                      <a:pt x="340" y="691"/>
                      <a:pt x="348" y="683"/>
                      <a:pt x="358" y="683"/>
                    </a:cubicBezTo>
                  </a:path>
                  <a:path w="1923" h="1644">
                    <a:moveTo>
                      <a:pt x="431" y="781"/>
                    </a:moveTo>
                    <a:cubicBezTo>
                      <a:pt x="441" y="781"/>
                      <a:pt x="448" y="789"/>
                      <a:pt x="448" y="798"/>
                    </a:cubicBezTo>
                    <a:cubicBezTo>
                      <a:pt x="448" y="808"/>
                      <a:pt x="441" y="816"/>
                      <a:pt x="431" y="816"/>
                    </a:cubicBezTo>
                    <a:cubicBezTo>
                      <a:pt x="422" y="816"/>
                      <a:pt x="414" y="808"/>
                      <a:pt x="414" y="798"/>
                    </a:cubicBezTo>
                    <a:cubicBezTo>
                      <a:pt x="414" y="789"/>
                      <a:pt x="422" y="781"/>
                      <a:pt x="431" y="781"/>
                    </a:cubicBezTo>
                  </a:path>
                  <a:path w="1923" h="1644">
                    <a:moveTo>
                      <a:pt x="529" y="896"/>
                    </a:moveTo>
                    <a:cubicBezTo>
                      <a:pt x="539" y="896"/>
                      <a:pt x="547" y="903"/>
                      <a:pt x="547" y="913"/>
                    </a:cubicBezTo>
                    <a:cubicBezTo>
                      <a:pt x="547" y="922"/>
                      <a:pt x="539" y="930"/>
                      <a:pt x="529" y="930"/>
                    </a:cubicBezTo>
                    <a:cubicBezTo>
                      <a:pt x="520" y="930"/>
                      <a:pt x="512" y="922"/>
                      <a:pt x="512" y="913"/>
                    </a:cubicBezTo>
                    <a:cubicBezTo>
                      <a:pt x="512" y="903"/>
                      <a:pt x="520" y="896"/>
                      <a:pt x="529" y="896"/>
                    </a:cubicBezTo>
                  </a:path>
                  <a:path w="1923" h="1644">
                    <a:moveTo>
                      <a:pt x="642" y="1008"/>
                    </a:moveTo>
                    <a:cubicBezTo>
                      <a:pt x="652" y="1008"/>
                      <a:pt x="659" y="1016"/>
                      <a:pt x="659" y="1025"/>
                    </a:cubicBezTo>
                    <a:cubicBezTo>
                      <a:pt x="659" y="1035"/>
                      <a:pt x="652" y="1042"/>
                      <a:pt x="642" y="1042"/>
                    </a:cubicBezTo>
                    <a:cubicBezTo>
                      <a:pt x="633" y="1042"/>
                      <a:pt x="625" y="1035"/>
                      <a:pt x="625" y="1025"/>
                    </a:cubicBezTo>
                    <a:cubicBezTo>
                      <a:pt x="625" y="1016"/>
                      <a:pt x="633" y="1008"/>
                      <a:pt x="642" y="1008"/>
                    </a:cubicBezTo>
                  </a:path>
                  <a:path w="1923" h="1644">
                    <a:moveTo>
                      <a:pt x="736" y="1089"/>
                    </a:moveTo>
                    <a:cubicBezTo>
                      <a:pt x="745" y="1089"/>
                      <a:pt x="753" y="1097"/>
                      <a:pt x="753" y="1106"/>
                    </a:cubicBezTo>
                    <a:cubicBezTo>
                      <a:pt x="753" y="1116"/>
                      <a:pt x="745" y="1123"/>
                      <a:pt x="736" y="1123"/>
                    </a:cubicBezTo>
                    <a:cubicBezTo>
                      <a:pt x="726" y="1123"/>
                      <a:pt x="718" y="1116"/>
                      <a:pt x="718" y="1106"/>
                    </a:cubicBezTo>
                    <a:cubicBezTo>
                      <a:pt x="718" y="1097"/>
                      <a:pt x="726" y="1089"/>
                      <a:pt x="736" y="1089"/>
                    </a:cubicBezTo>
                  </a:path>
                  <a:path w="1923" h="1644">
                    <a:moveTo>
                      <a:pt x="843" y="1171"/>
                    </a:moveTo>
                    <a:cubicBezTo>
                      <a:pt x="852" y="1171"/>
                      <a:pt x="860" y="1179"/>
                      <a:pt x="860" y="1188"/>
                    </a:cubicBezTo>
                    <a:cubicBezTo>
                      <a:pt x="860" y="1197"/>
                      <a:pt x="852" y="1205"/>
                      <a:pt x="843" y="1205"/>
                    </a:cubicBezTo>
                    <a:cubicBezTo>
                      <a:pt x="833" y="1205"/>
                      <a:pt x="826" y="1197"/>
                      <a:pt x="826" y="1188"/>
                    </a:cubicBezTo>
                    <a:cubicBezTo>
                      <a:pt x="826" y="1179"/>
                      <a:pt x="833" y="1171"/>
                      <a:pt x="843" y="1171"/>
                    </a:cubicBezTo>
                  </a:path>
                  <a:path w="1923" h="1644">
                    <a:moveTo>
                      <a:pt x="928" y="1229"/>
                    </a:moveTo>
                    <a:cubicBezTo>
                      <a:pt x="938" y="1229"/>
                      <a:pt x="946" y="1236"/>
                      <a:pt x="946" y="1246"/>
                    </a:cubicBezTo>
                    <a:cubicBezTo>
                      <a:pt x="946" y="1255"/>
                      <a:pt x="938" y="1263"/>
                      <a:pt x="928" y="1263"/>
                    </a:cubicBezTo>
                    <a:cubicBezTo>
                      <a:pt x="919" y="1263"/>
                      <a:pt x="911" y="1255"/>
                      <a:pt x="911" y="1246"/>
                    </a:cubicBezTo>
                    <a:cubicBezTo>
                      <a:pt x="911" y="1236"/>
                      <a:pt x="919" y="1229"/>
                      <a:pt x="928" y="1229"/>
                    </a:cubicBezTo>
                  </a:path>
                  <a:path w="1923" h="1644">
                    <a:moveTo>
                      <a:pt x="1018" y="1283"/>
                    </a:moveTo>
                    <a:cubicBezTo>
                      <a:pt x="1027" y="1283"/>
                      <a:pt x="1035" y="1291"/>
                      <a:pt x="1035" y="1301"/>
                    </a:cubicBezTo>
                    <a:cubicBezTo>
                      <a:pt x="1035" y="1310"/>
                      <a:pt x="1027" y="1318"/>
                      <a:pt x="1018" y="1318"/>
                    </a:cubicBezTo>
                    <a:cubicBezTo>
                      <a:pt x="1008" y="1318"/>
                      <a:pt x="1001" y="1310"/>
                      <a:pt x="1001" y="1301"/>
                    </a:cubicBezTo>
                    <a:cubicBezTo>
                      <a:pt x="1001" y="1291"/>
                      <a:pt x="1008" y="1283"/>
                      <a:pt x="1018" y="1283"/>
                    </a:cubicBezTo>
                  </a:path>
                  <a:path w="1923" h="1644">
                    <a:moveTo>
                      <a:pt x="1146" y="1353"/>
                    </a:moveTo>
                    <a:cubicBezTo>
                      <a:pt x="1156" y="1353"/>
                      <a:pt x="1164" y="1360"/>
                      <a:pt x="1164" y="1370"/>
                    </a:cubicBezTo>
                    <a:cubicBezTo>
                      <a:pt x="1164" y="1379"/>
                      <a:pt x="1156" y="1387"/>
                      <a:pt x="1146" y="1387"/>
                    </a:cubicBezTo>
                    <a:cubicBezTo>
                      <a:pt x="1137" y="1387"/>
                      <a:pt x="1129" y="1379"/>
                      <a:pt x="1129" y="1370"/>
                    </a:cubicBezTo>
                    <a:cubicBezTo>
                      <a:pt x="1129" y="1360"/>
                      <a:pt x="1137" y="1353"/>
                      <a:pt x="1146" y="1353"/>
                    </a:cubicBezTo>
                  </a:path>
                  <a:path w="1923" h="1644">
                    <a:moveTo>
                      <a:pt x="1256" y="1404"/>
                    </a:moveTo>
                    <a:cubicBezTo>
                      <a:pt x="1265" y="1404"/>
                      <a:pt x="1273" y="1412"/>
                      <a:pt x="1273" y="1421"/>
                    </a:cubicBezTo>
                    <a:cubicBezTo>
                      <a:pt x="1273" y="1431"/>
                      <a:pt x="1265" y="1439"/>
                      <a:pt x="1256" y="1439"/>
                    </a:cubicBezTo>
                    <a:cubicBezTo>
                      <a:pt x="1246" y="1439"/>
                      <a:pt x="1238" y="1431"/>
                      <a:pt x="1238" y="1421"/>
                    </a:cubicBezTo>
                    <a:cubicBezTo>
                      <a:pt x="1238" y="1412"/>
                      <a:pt x="1246" y="1404"/>
                      <a:pt x="1256" y="1404"/>
                    </a:cubicBezTo>
                  </a:path>
                  <a:path w="1923" h="1644">
                    <a:moveTo>
                      <a:pt x="1370" y="1452"/>
                    </a:moveTo>
                    <a:cubicBezTo>
                      <a:pt x="1379" y="1452"/>
                      <a:pt x="1387" y="1460"/>
                      <a:pt x="1387" y="1469"/>
                    </a:cubicBezTo>
                    <a:cubicBezTo>
                      <a:pt x="1387" y="1478"/>
                      <a:pt x="1379" y="1486"/>
                      <a:pt x="1370" y="1486"/>
                    </a:cubicBezTo>
                    <a:cubicBezTo>
                      <a:pt x="1360" y="1486"/>
                      <a:pt x="1353" y="1478"/>
                      <a:pt x="1353" y="1469"/>
                    </a:cubicBezTo>
                    <a:cubicBezTo>
                      <a:pt x="1353" y="1460"/>
                      <a:pt x="1360" y="1452"/>
                      <a:pt x="1370" y="1452"/>
                    </a:cubicBezTo>
                  </a:path>
                  <a:path w="1923" h="1644">
                    <a:moveTo>
                      <a:pt x="1500" y="1499"/>
                    </a:moveTo>
                    <a:cubicBezTo>
                      <a:pt x="1509" y="1499"/>
                      <a:pt x="1517" y="1507"/>
                      <a:pt x="1517" y="1516"/>
                    </a:cubicBezTo>
                    <a:cubicBezTo>
                      <a:pt x="1517" y="1526"/>
                      <a:pt x="1509" y="1534"/>
                      <a:pt x="1500" y="1534"/>
                    </a:cubicBezTo>
                    <a:cubicBezTo>
                      <a:pt x="1490" y="1534"/>
                      <a:pt x="1483" y="1526"/>
                      <a:pt x="1483" y="1516"/>
                    </a:cubicBezTo>
                    <a:cubicBezTo>
                      <a:pt x="1483" y="1507"/>
                      <a:pt x="1490" y="1499"/>
                      <a:pt x="1500" y="1499"/>
                    </a:cubicBezTo>
                  </a:path>
                  <a:path w="1923" h="1644">
                    <a:moveTo>
                      <a:pt x="1635" y="1542"/>
                    </a:moveTo>
                    <a:cubicBezTo>
                      <a:pt x="1645" y="1542"/>
                      <a:pt x="1653" y="1550"/>
                      <a:pt x="1653" y="1559"/>
                    </a:cubicBezTo>
                    <a:cubicBezTo>
                      <a:pt x="1653" y="1569"/>
                      <a:pt x="1645" y="1576"/>
                      <a:pt x="1635" y="1576"/>
                    </a:cubicBezTo>
                    <a:cubicBezTo>
                      <a:pt x="1626" y="1576"/>
                      <a:pt x="1618" y="1569"/>
                      <a:pt x="1618" y="1559"/>
                    </a:cubicBezTo>
                    <a:cubicBezTo>
                      <a:pt x="1618" y="1550"/>
                      <a:pt x="1626" y="1542"/>
                      <a:pt x="1635" y="1542"/>
                    </a:cubicBezTo>
                  </a:path>
                  <a:path w="1923" h="1644">
                    <a:moveTo>
                      <a:pt x="1773" y="1579"/>
                    </a:moveTo>
                    <a:cubicBezTo>
                      <a:pt x="1783" y="1579"/>
                      <a:pt x="1791" y="1587"/>
                      <a:pt x="1791" y="1596"/>
                    </a:cubicBezTo>
                    <a:cubicBezTo>
                      <a:pt x="1791" y="1606"/>
                      <a:pt x="1783" y="1614"/>
                      <a:pt x="1773" y="1614"/>
                    </a:cubicBezTo>
                    <a:cubicBezTo>
                      <a:pt x="1764" y="1614"/>
                      <a:pt x="1756" y="1606"/>
                      <a:pt x="1756" y="1596"/>
                    </a:cubicBezTo>
                    <a:cubicBezTo>
                      <a:pt x="1756" y="1587"/>
                      <a:pt x="1764" y="1579"/>
                      <a:pt x="1773" y="1579"/>
                    </a:cubicBezTo>
                  </a:path>
                  <a:path w="1923" h="1644">
                    <a:moveTo>
                      <a:pt x="1906" y="1610"/>
                    </a:moveTo>
                    <a:cubicBezTo>
                      <a:pt x="1915" y="1610"/>
                      <a:pt x="1923" y="1618"/>
                      <a:pt x="1923" y="1627"/>
                    </a:cubicBezTo>
                    <a:cubicBezTo>
                      <a:pt x="1923" y="1637"/>
                      <a:pt x="1915" y="1644"/>
                      <a:pt x="1906" y="1644"/>
                    </a:cubicBezTo>
                    <a:cubicBezTo>
                      <a:pt x="1896" y="1644"/>
                      <a:pt x="1888" y="1637"/>
                      <a:pt x="1888" y="1627"/>
                    </a:cubicBezTo>
                    <a:cubicBezTo>
                      <a:pt x="1888" y="1618"/>
                      <a:pt x="1896" y="1610"/>
                      <a:pt x="1906" y="1610"/>
                    </a:cubicBezTo>
                  </a:path>
                </a:pathLst>
              </a:custGeom>
              <a:solidFill>
                <a:srgbClr val="00A1E9">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386" name="path"/>
              <p:cNvSpPr/>
              <p:nvPr>
                <p:custDataLst>
                  <p:tags r:id="rId29"/>
                </p:custDataLst>
              </p:nvPr>
            </p:nvSpPr>
            <p:spPr>
              <a:xfrm>
                <a:off x="1403427" y="1371"/>
                <a:ext cx="1402054" cy="1147939"/>
              </a:xfrm>
              <a:custGeom>
                <a:avLst/>
                <a:gdLst/>
                <a:ahLst/>
                <a:cxnLst/>
                <a:rect l="0" t="0" r="0" b="0"/>
                <a:pathLst>
                  <a:path w="2207" h="1807">
                    <a:moveTo>
                      <a:pt x="0" y="0"/>
                    </a:moveTo>
                    <a:lnTo>
                      <a:pt x="2207" y="0"/>
                    </a:lnTo>
                    <a:lnTo>
                      <a:pt x="2207" y="1807"/>
                    </a:lnTo>
                    <a:lnTo>
                      <a:pt x="0" y="1807"/>
                    </a:lnTo>
                    <a:lnTo>
                      <a:pt x="0" y="0"/>
                    </a:lnTo>
                    <a:close/>
                  </a:path>
                </a:pathLst>
              </a:custGeom>
              <a:solidFill>
                <a:srgbClr val="050000">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388" name="path"/>
              <p:cNvSpPr/>
              <p:nvPr>
                <p:custDataLst>
                  <p:tags r:id="rId30"/>
                </p:custDataLst>
              </p:nvPr>
            </p:nvSpPr>
            <p:spPr>
              <a:xfrm>
                <a:off x="1402055" y="0"/>
                <a:ext cx="1404797" cy="1150686"/>
              </a:xfrm>
              <a:custGeom>
                <a:avLst/>
                <a:gdLst/>
                <a:ahLst/>
                <a:cxnLst/>
                <a:rect l="0" t="0" r="0" b="0"/>
                <a:pathLst>
                  <a:path w="2212" h="1812">
                    <a:moveTo>
                      <a:pt x="2" y="2"/>
                    </a:moveTo>
                    <a:cubicBezTo>
                      <a:pt x="98" y="317"/>
                      <a:pt x="181" y="566"/>
                      <a:pt x="343" y="793"/>
                    </a:cubicBezTo>
                    <a:lnTo>
                      <a:pt x="348" y="799"/>
                    </a:lnTo>
                    <a:lnTo>
                      <a:pt x="695" y="1037"/>
                    </a:lnTo>
                    <a:lnTo>
                      <a:pt x="625" y="1110"/>
                    </a:lnTo>
                    <a:lnTo>
                      <a:pt x="625" y="1110"/>
                    </a:lnTo>
                    <a:lnTo>
                      <a:pt x="626" y="1111"/>
                    </a:lnTo>
                    <a:cubicBezTo>
                      <a:pt x="972" y="1452"/>
                      <a:pt x="1470" y="1697"/>
                      <a:pt x="2210" y="1809"/>
                    </a:cubicBezTo>
                    <a:lnTo>
                      <a:pt x="2210" y="2"/>
                    </a:lnTo>
                    <a:lnTo>
                      <a:pt x="2" y="2"/>
                    </a:lnTo>
                    <a:close/>
                    <a:lnTo>
                      <a:pt x="2" y="2"/>
                    </a:lnTo>
                    <a:close/>
                  </a:path>
                </a:pathLst>
              </a:custGeom>
              <a:solidFill>
                <a:srgbClr val="C9C9CA">
                  <a:alpha val="100000"/>
                </a:srgbClr>
              </a:solidFill>
              <a:ln w="2743" cap="flat">
                <a:solidFill>
                  <a:srgbClr val="2E5097">
                    <a:alpha val="100000"/>
                  </a:srgbClr>
                </a:solidFill>
                <a:prstDash val="solid"/>
                <a:miter lim="2292558"/>
              </a:ln>
            </p:spPr>
            <p:txBody>
              <a:bodyPr rtlCol="0"/>
              <a:p>
                <a:pPr algn="ctr"/>
                <a:endParaRPr lang="zh-CN" altLang="en-US">
                  <a:cs typeface="思源黑体 CN Medium" panose="020B0600000000000000" charset="-122"/>
                </a:endParaRPr>
              </a:p>
            </p:txBody>
          </p:sp>
          <p:sp>
            <p:nvSpPr>
              <p:cNvPr id="390" name="path"/>
              <p:cNvSpPr/>
              <p:nvPr>
                <p:custDataLst>
                  <p:tags r:id="rId31"/>
                </p:custDataLst>
              </p:nvPr>
            </p:nvSpPr>
            <p:spPr>
              <a:xfrm>
                <a:off x="1423047" y="84405"/>
                <a:ext cx="211136" cy="434501"/>
              </a:xfrm>
              <a:custGeom>
                <a:avLst/>
                <a:gdLst/>
                <a:ahLst/>
                <a:cxnLst/>
                <a:rect l="0" t="0" r="0" b="0"/>
                <a:pathLst>
                  <a:path w="332" h="684">
                    <a:moveTo>
                      <a:pt x="17" y="0"/>
                    </a:moveTo>
                    <a:cubicBezTo>
                      <a:pt x="26" y="0"/>
                      <a:pt x="34" y="7"/>
                      <a:pt x="34" y="17"/>
                    </a:cubicBezTo>
                    <a:cubicBezTo>
                      <a:pt x="34" y="26"/>
                      <a:pt x="26" y="34"/>
                      <a:pt x="17" y="34"/>
                    </a:cubicBezTo>
                    <a:cubicBezTo>
                      <a:pt x="7" y="34"/>
                      <a:pt x="0" y="26"/>
                      <a:pt x="0" y="17"/>
                    </a:cubicBezTo>
                    <a:cubicBezTo>
                      <a:pt x="0" y="7"/>
                      <a:pt x="7" y="0"/>
                      <a:pt x="17" y="0"/>
                    </a:cubicBezTo>
                  </a:path>
                  <a:path w="332" h="684">
                    <a:moveTo>
                      <a:pt x="44" y="90"/>
                    </a:moveTo>
                    <a:cubicBezTo>
                      <a:pt x="54" y="90"/>
                      <a:pt x="61" y="98"/>
                      <a:pt x="61" y="107"/>
                    </a:cubicBezTo>
                    <a:cubicBezTo>
                      <a:pt x="61" y="117"/>
                      <a:pt x="54" y="124"/>
                      <a:pt x="44" y="124"/>
                    </a:cubicBezTo>
                    <a:cubicBezTo>
                      <a:pt x="35" y="124"/>
                      <a:pt x="27" y="117"/>
                      <a:pt x="27" y="107"/>
                    </a:cubicBezTo>
                    <a:cubicBezTo>
                      <a:pt x="27" y="98"/>
                      <a:pt x="35" y="90"/>
                      <a:pt x="44" y="90"/>
                    </a:cubicBezTo>
                  </a:path>
                  <a:path w="332" h="684">
                    <a:moveTo>
                      <a:pt x="79" y="189"/>
                    </a:moveTo>
                    <a:cubicBezTo>
                      <a:pt x="89" y="189"/>
                      <a:pt x="96" y="197"/>
                      <a:pt x="96" y="206"/>
                    </a:cubicBezTo>
                    <a:cubicBezTo>
                      <a:pt x="96" y="216"/>
                      <a:pt x="89" y="223"/>
                      <a:pt x="79" y="223"/>
                    </a:cubicBezTo>
                    <a:cubicBezTo>
                      <a:pt x="70" y="223"/>
                      <a:pt x="62" y="216"/>
                      <a:pt x="62" y="206"/>
                    </a:cubicBezTo>
                    <a:cubicBezTo>
                      <a:pt x="62" y="197"/>
                      <a:pt x="70" y="189"/>
                      <a:pt x="79" y="189"/>
                    </a:cubicBezTo>
                  </a:path>
                  <a:path w="332" h="684">
                    <a:moveTo>
                      <a:pt x="123" y="301"/>
                    </a:moveTo>
                    <a:cubicBezTo>
                      <a:pt x="133" y="301"/>
                      <a:pt x="141" y="309"/>
                      <a:pt x="141" y="318"/>
                    </a:cubicBezTo>
                    <a:cubicBezTo>
                      <a:pt x="141" y="328"/>
                      <a:pt x="133" y="336"/>
                      <a:pt x="123" y="336"/>
                    </a:cubicBezTo>
                    <a:cubicBezTo>
                      <a:pt x="114" y="336"/>
                      <a:pt x="106" y="328"/>
                      <a:pt x="106" y="318"/>
                    </a:cubicBezTo>
                    <a:cubicBezTo>
                      <a:pt x="106" y="309"/>
                      <a:pt x="114" y="301"/>
                      <a:pt x="123" y="301"/>
                    </a:cubicBezTo>
                  </a:path>
                  <a:path w="332" h="684">
                    <a:moveTo>
                      <a:pt x="173" y="411"/>
                    </a:moveTo>
                    <a:cubicBezTo>
                      <a:pt x="183" y="411"/>
                      <a:pt x="190" y="419"/>
                      <a:pt x="190" y="428"/>
                    </a:cubicBezTo>
                    <a:cubicBezTo>
                      <a:pt x="190" y="438"/>
                      <a:pt x="183" y="445"/>
                      <a:pt x="173" y="445"/>
                    </a:cubicBezTo>
                    <a:cubicBezTo>
                      <a:pt x="164" y="445"/>
                      <a:pt x="156" y="438"/>
                      <a:pt x="156" y="428"/>
                    </a:cubicBezTo>
                    <a:cubicBezTo>
                      <a:pt x="156" y="419"/>
                      <a:pt x="164" y="411"/>
                      <a:pt x="173" y="411"/>
                    </a:cubicBezTo>
                  </a:path>
                  <a:path w="332" h="684">
                    <a:moveTo>
                      <a:pt x="223" y="506"/>
                    </a:moveTo>
                    <a:cubicBezTo>
                      <a:pt x="233" y="506"/>
                      <a:pt x="240" y="514"/>
                      <a:pt x="240" y="523"/>
                    </a:cubicBezTo>
                    <a:cubicBezTo>
                      <a:pt x="240" y="533"/>
                      <a:pt x="233" y="541"/>
                      <a:pt x="223" y="541"/>
                    </a:cubicBezTo>
                    <a:cubicBezTo>
                      <a:pt x="214" y="541"/>
                      <a:pt x="206" y="533"/>
                      <a:pt x="206" y="523"/>
                    </a:cubicBezTo>
                    <a:cubicBezTo>
                      <a:pt x="206" y="514"/>
                      <a:pt x="214" y="506"/>
                      <a:pt x="223" y="506"/>
                    </a:cubicBezTo>
                  </a:path>
                  <a:path w="332" h="684">
                    <a:moveTo>
                      <a:pt x="315" y="649"/>
                    </a:moveTo>
                    <a:cubicBezTo>
                      <a:pt x="324" y="649"/>
                      <a:pt x="332" y="657"/>
                      <a:pt x="332" y="667"/>
                    </a:cubicBezTo>
                    <a:cubicBezTo>
                      <a:pt x="332" y="676"/>
                      <a:pt x="324" y="684"/>
                      <a:pt x="315" y="684"/>
                    </a:cubicBezTo>
                    <a:cubicBezTo>
                      <a:pt x="305" y="684"/>
                      <a:pt x="298" y="676"/>
                      <a:pt x="298" y="667"/>
                    </a:cubicBezTo>
                    <a:cubicBezTo>
                      <a:pt x="298" y="657"/>
                      <a:pt x="305" y="649"/>
                      <a:pt x="315" y="649"/>
                    </a:cubicBezTo>
                  </a:path>
                </a:pathLst>
              </a:custGeom>
              <a:solidFill>
                <a:srgbClr val="00A1E9">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392" name="path"/>
              <p:cNvSpPr/>
              <p:nvPr>
                <p:custDataLst>
                  <p:tags r:id="rId32"/>
                </p:custDataLst>
              </p:nvPr>
            </p:nvSpPr>
            <p:spPr>
              <a:xfrm>
                <a:off x="1644624" y="519144"/>
                <a:ext cx="165473" cy="196982"/>
              </a:xfrm>
              <a:custGeom>
                <a:avLst/>
                <a:gdLst/>
                <a:ahLst/>
                <a:cxnLst/>
                <a:rect l="0" t="0" r="0" b="0"/>
                <a:pathLst>
                  <a:path w="260" h="310">
                    <a:moveTo>
                      <a:pt x="17" y="0"/>
                    </a:moveTo>
                    <a:cubicBezTo>
                      <a:pt x="26" y="0"/>
                      <a:pt x="34" y="7"/>
                      <a:pt x="34" y="17"/>
                    </a:cubicBezTo>
                    <a:cubicBezTo>
                      <a:pt x="34" y="26"/>
                      <a:pt x="26" y="34"/>
                      <a:pt x="17" y="34"/>
                    </a:cubicBezTo>
                    <a:cubicBezTo>
                      <a:pt x="7" y="34"/>
                      <a:pt x="0" y="26"/>
                      <a:pt x="0" y="17"/>
                    </a:cubicBezTo>
                    <a:cubicBezTo>
                      <a:pt x="0" y="7"/>
                      <a:pt x="7" y="0"/>
                      <a:pt x="17" y="0"/>
                    </a:cubicBezTo>
                  </a:path>
                  <a:path w="260" h="310">
                    <a:moveTo>
                      <a:pt x="154" y="93"/>
                    </a:moveTo>
                    <a:cubicBezTo>
                      <a:pt x="163" y="93"/>
                      <a:pt x="171" y="101"/>
                      <a:pt x="171" y="110"/>
                    </a:cubicBezTo>
                    <a:cubicBezTo>
                      <a:pt x="171" y="120"/>
                      <a:pt x="163" y="127"/>
                      <a:pt x="154" y="127"/>
                    </a:cubicBezTo>
                    <a:cubicBezTo>
                      <a:pt x="144" y="127"/>
                      <a:pt x="136" y="120"/>
                      <a:pt x="136" y="110"/>
                    </a:cubicBezTo>
                    <a:cubicBezTo>
                      <a:pt x="136" y="101"/>
                      <a:pt x="144" y="93"/>
                      <a:pt x="154" y="93"/>
                    </a:cubicBezTo>
                  </a:path>
                  <a:path w="260" h="310">
                    <a:moveTo>
                      <a:pt x="243" y="275"/>
                    </a:moveTo>
                    <a:cubicBezTo>
                      <a:pt x="252" y="275"/>
                      <a:pt x="260" y="283"/>
                      <a:pt x="260" y="293"/>
                    </a:cubicBezTo>
                    <a:cubicBezTo>
                      <a:pt x="260" y="302"/>
                      <a:pt x="252" y="310"/>
                      <a:pt x="243" y="310"/>
                    </a:cubicBezTo>
                    <a:cubicBezTo>
                      <a:pt x="233" y="310"/>
                      <a:pt x="226" y="302"/>
                      <a:pt x="226" y="293"/>
                    </a:cubicBezTo>
                    <a:cubicBezTo>
                      <a:pt x="226" y="283"/>
                      <a:pt x="233" y="275"/>
                      <a:pt x="243" y="275"/>
                    </a:cubicBezTo>
                  </a:path>
                  <a:path w="260" h="310">
                    <a:moveTo>
                      <a:pt x="204" y="128"/>
                    </a:moveTo>
                    <a:cubicBezTo>
                      <a:pt x="214" y="128"/>
                      <a:pt x="221" y="135"/>
                      <a:pt x="221" y="145"/>
                    </a:cubicBezTo>
                    <a:cubicBezTo>
                      <a:pt x="221" y="154"/>
                      <a:pt x="214" y="162"/>
                      <a:pt x="204" y="162"/>
                    </a:cubicBezTo>
                    <a:cubicBezTo>
                      <a:pt x="195" y="162"/>
                      <a:pt x="187" y="154"/>
                      <a:pt x="187" y="145"/>
                    </a:cubicBezTo>
                    <a:cubicBezTo>
                      <a:pt x="187" y="135"/>
                      <a:pt x="195" y="128"/>
                      <a:pt x="204" y="128"/>
                    </a:cubicBezTo>
                  </a:path>
                  <a:path w="260" h="310">
                    <a:moveTo>
                      <a:pt x="106" y="61"/>
                    </a:moveTo>
                    <a:cubicBezTo>
                      <a:pt x="116" y="61"/>
                      <a:pt x="124" y="69"/>
                      <a:pt x="124" y="78"/>
                    </a:cubicBezTo>
                    <a:cubicBezTo>
                      <a:pt x="124" y="88"/>
                      <a:pt x="116" y="95"/>
                      <a:pt x="106" y="95"/>
                    </a:cubicBezTo>
                    <a:cubicBezTo>
                      <a:pt x="97" y="95"/>
                      <a:pt x="89" y="88"/>
                      <a:pt x="89" y="78"/>
                    </a:cubicBezTo>
                    <a:cubicBezTo>
                      <a:pt x="89" y="69"/>
                      <a:pt x="97" y="61"/>
                      <a:pt x="106" y="61"/>
                    </a:cubicBezTo>
                  </a:path>
                  <a:path w="260" h="310">
                    <a:moveTo>
                      <a:pt x="60" y="29"/>
                    </a:moveTo>
                    <a:cubicBezTo>
                      <a:pt x="69" y="29"/>
                      <a:pt x="77" y="37"/>
                      <a:pt x="77" y="46"/>
                    </a:cubicBezTo>
                    <a:cubicBezTo>
                      <a:pt x="77" y="56"/>
                      <a:pt x="69" y="63"/>
                      <a:pt x="60" y="63"/>
                    </a:cubicBezTo>
                    <a:cubicBezTo>
                      <a:pt x="50" y="63"/>
                      <a:pt x="42" y="56"/>
                      <a:pt x="42" y="46"/>
                    </a:cubicBezTo>
                    <a:cubicBezTo>
                      <a:pt x="42" y="37"/>
                      <a:pt x="50" y="29"/>
                      <a:pt x="60" y="29"/>
                    </a:cubicBezTo>
                  </a:path>
                </a:pathLst>
              </a:custGeom>
              <a:solidFill>
                <a:srgbClr val="E60013">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394" name="path"/>
              <p:cNvSpPr/>
              <p:nvPr>
                <p:custDataLst>
                  <p:tags r:id="rId33"/>
                </p:custDataLst>
              </p:nvPr>
            </p:nvSpPr>
            <p:spPr>
              <a:xfrm>
                <a:off x="1820163" y="724726"/>
                <a:ext cx="824130" cy="404125"/>
              </a:xfrm>
              <a:custGeom>
                <a:avLst/>
                <a:gdLst/>
                <a:ahLst/>
                <a:cxnLst/>
                <a:rect l="0" t="0" r="0" b="0"/>
                <a:pathLst>
                  <a:path w="1297" h="636">
                    <a:moveTo>
                      <a:pt x="17" y="0"/>
                    </a:moveTo>
                    <a:cubicBezTo>
                      <a:pt x="26" y="0"/>
                      <a:pt x="34" y="7"/>
                      <a:pt x="34" y="17"/>
                    </a:cubicBezTo>
                    <a:cubicBezTo>
                      <a:pt x="34" y="26"/>
                      <a:pt x="26" y="34"/>
                      <a:pt x="17" y="34"/>
                    </a:cubicBezTo>
                    <a:cubicBezTo>
                      <a:pt x="7" y="34"/>
                      <a:pt x="0" y="26"/>
                      <a:pt x="0" y="17"/>
                    </a:cubicBezTo>
                    <a:cubicBezTo>
                      <a:pt x="0" y="7"/>
                      <a:pt x="7" y="0"/>
                      <a:pt x="17" y="0"/>
                    </a:cubicBezTo>
                  </a:path>
                  <a:path w="1297" h="636">
                    <a:moveTo>
                      <a:pt x="110" y="81"/>
                    </a:moveTo>
                    <a:cubicBezTo>
                      <a:pt x="120" y="81"/>
                      <a:pt x="127" y="88"/>
                      <a:pt x="127" y="98"/>
                    </a:cubicBezTo>
                    <a:cubicBezTo>
                      <a:pt x="127" y="107"/>
                      <a:pt x="120" y="115"/>
                      <a:pt x="110" y="115"/>
                    </a:cubicBezTo>
                    <a:cubicBezTo>
                      <a:pt x="101" y="115"/>
                      <a:pt x="93" y="107"/>
                      <a:pt x="93" y="98"/>
                    </a:cubicBezTo>
                    <a:cubicBezTo>
                      <a:pt x="93" y="88"/>
                      <a:pt x="101" y="81"/>
                      <a:pt x="110" y="81"/>
                    </a:cubicBezTo>
                  </a:path>
                  <a:path w="1297" h="636">
                    <a:moveTo>
                      <a:pt x="218" y="162"/>
                    </a:moveTo>
                    <a:cubicBezTo>
                      <a:pt x="227" y="162"/>
                      <a:pt x="235" y="170"/>
                      <a:pt x="235" y="180"/>
                    </a:cubicBezTo>
                    <a:cubicBezTo>
                      <a:pt x="235" y="189"/>
                      <a:pt x="227" y="197"/>
                      <a:pt x="218" y="197"/>
                    </a:cubicBezTo>
                    <a:cubicBezTo>
                      <a:pt x="208" y="197"/>
                      <a:pt x="200" y="189"/>
                      <a:pt x="200" y="180"/>
                    </a:cubicBezTo>
                    <a:cubicBezTo>
                      <a:pt x="200" y="170"/>
                      <a:pt x="208" y="162"/>
                      <a:pt x="218" y="162"/>
                    </a:cubicBezTo>
                  </a:path>
                  <a:path w="1297" h="636">
                    <a:moveTo>
                      <a:pt x="303" y="220"/>
                    </a:moveTo>
                    <a:cubicBezTo>
                      <a:pt x="313" y="220"/>
                      <a:pt x="320" y="228"/>
                      <a:pt x="320" y="238"/>
                    </a:cubicBezTo>
                    <a:cubicBezTo>
                      <a:pt x="320" y="247"/>
                      <a:pt x="313" y="255"/>
                      <a:pt x="303" y="255"/>
                    </a:cubicBezTo>
                    <a:cubicBezTo>
                      <a:pt x="294" y="255"/>
                      <a:pt x="286" y="247"/>
                      <a:pt x="286" y="238"/>
                    </a:cubicBezTo>
                    <a:cubicBezTo>
                      <a:pt x="286" y="228"/>
                      <a:pt x="294" y="220"/>
                      <a:pt x="303" y="220"/>
                    </a:cubicBezTo>
                  </a:path>
                  <a:path w="1297" h="636">
                    <a:moveTo>
                      <a:pt x="392" y="275"/>
                    </a:moveTo>
                    <a:cubicBezTo>
                      <a:pt x="402" y="275"/>
                      <a:pt x="410" y="283"/>
                      <a:pt x="410" y="292"/>
                    </a:cubicBezTo>
                    <a:cubicBezTo>
                      <a:pt x="410" y="302"/>
                      <a:pt x="402" y="309"/>
                      <a:pt x="392" y="309"/>
                    </a:cubicBezTo>
                    <a:cubicBezTo>
                      <a:pt x="383" y="309"/>
                      <a:pt x="375" y="302"/>
                      <a:pt x="375" y="292"/>
                    </a:cubicBezTo>
                    <a:cubicBezTo>
                      <a:pt x="375" y="283"/>
                      <a:pt x="383" y="275"/>
                      <a:pt x="392" y="275"/>
                    </a:cubicBezTo>
                  </a:path>
                  <a:path w="1297" h="636">
                    <a:moveTo>
                      <a:pt x="521" y="344"/>
                    </a:moveTo>
                    <a:cubicBezTo>
                      <a:pt x="530" y="344"/>
                      <a:pt x="538" y="352"/>
                      <a:pt x="538" y="361"/>
                    </a:cubicBezTo>
                    <a:cubicBezTo>
                      <a:pt x="538" y="371"/>
                      <a:pt x="530" y="379"/>
                      <a:pt x="521" y="379"/>
                    </a:cubicBezTo>
                    <a:cubicBezTo>
                      <a:pt x="512" y="379"/>
                      <a:pt x="504" y="371"/>
                      <a:pt x="504" y="361"/>
                    </a:cubicBezTo>
                    <a:cubicBezTo>
                      <a:pt x="504" y="352"/>
                      <a:pt x="512" y="344"/>
                      <a:pt x="521" y="344"/>
                    </a:cubicBezTo>
                  </a:path>
                  <a:path w="1297" h="636">
                    <a:moveTo>
                      <a:pt x="630" y="396"/>
                    </a:moveTo>
                    <a:cubicBezTo>
                      <a:pt x="640" y="396"/>
                      <a:pt x="647" y="403"/>
                      <a:pt x="647" y="413"/>
                    </a:cubicBezTo>
                    <a:cubicBezTo>
                      <a:pt x="647" y="422"/>
                      <a:pt x="640" y="430"/>
                      <a:pt x="630" y="430"/>
                    </a:cubicBezTo>
                    <a:cubicBezTo>
                      <a:pt x="621" y="430"/>
                      <a:pt x="613" y="422"/>
                      <a:pt x="613" y="413"/>
                    </a:cubicBezTo>
                    <a:cubicBezTo>
                      <a:pt x="613" y="403"/>
                      <a:pt x="621" y="396"/>
                      <a:pt x="630" y="396"/>
                    </a:cubicBezTo>
                  </a:path>
                  <a:path w="1297" h="636">
                    <a:moveTo>
                      <a:pt x="745" y="443"/>
                    </a:moveTo>
                    <a:cubicBezTo>
                      <a:pt x="754" y="443"/>
                      <a:pt x="762" y="451"/>
                      <a:pt x="762" y="461"/>
                    </a:cubicBezTo>
                    <a:cubicBezTo>
                      <a:pt x="762" y="470"/>
                      <a:pt x="754" y="478"/>
                      <a:pt x="745" y="478"/>
                    </a:cubicBezTo>
                    <a:cubicBezTo>
                      <a:pt x="735" y="478"/>
                      <a:pt x="727" y="470"/>
                      <a:pt x="727" y="461"/>
                    </a:cubicBezTo>
                    <a:cubicBezTo>
                      <a:pt x="727" y="451"/>
                      <a:pt x="735" y="443"/>
                      <a:pt x="745" y="443"/>
                    </a:cubicBezTo>
                  </a:path>
                  <a:path w="1297" h="636">
                    <a:moveTo>
                      <a:pt x="875" y="491"/>
                    </a:moveTo>
                    <a:cubicBezTo>
                      <a:pt x="884" y="491"/>
                      <a:pt x="892" y="499"/>
                      <a:pt x="892" y="508"/>
                    </a:cubicBezTo>
                    <a:cubicBezTo>
                      <a:pt x="892" y="518"/>
                      <a:pt x="884" y="525"/>
                      <a:pt x="875" y="525"/>
                    </a:cubicBezTo>
                    <a:cubicBezTo>
                      <a:pt x="865" y="525"/>
                      <a:pt x="857" y="518"/>
                      <a:pt x="857" y="508"/>
                    </a:cubicBezTo>
                    <a:cubicBezTo>
                      <a:pt x="857" y="499"/>
                      <a:pt x="865" y="491"/>
                      <a:pt x="875" y="491"/>
                    </a:cubicBezTo>
                  </a:path>
                  <a:path w="1297" h="636">
                    <a:moveTo>
                      <a:pt x="1010" y="534"/>
                    </a:moveTo>
                    <a:cubicBezTo>
                      <a:pt x="1020" y="534"/>
                      <a:pt x="1027" y="541"/>
                      <a:pt x="1027" y="551"/>
                    </a:cubicBezTo>
                    <a:cubicBezTo>
                      <a:pt x="1027" y="560"/>
                      <a:pt x="1020" y="568"/>
                      <a:pt x="1010" y="568"/>
                    </a:cubicBezTo>
                    <a:cubicBezTo>
                      <a:pt x="1001" y="568"/>
                      <a:pt x="993" y="560"/>
                      <a:pt x="993" y="551"/>
                    </a:cubicBezTo>
                    <a:cubicBezTo>
                      <a:pt x="993" y="541"/>
                      <a:pt x="1001" y="534"/>
                      <a:pt x="1010" y="534"/>
                    </a:cubicBezTo>
                  </a:path>
                  <a:path w="1297" h="636">
                    <a:moveTo>
                      <a:pt x="1148" y="571"/>
                    </a:moveTo>
                    <a:cubicBezTo>
                      <a:pt x="1157" y="571"/>
                      <a:pt x="1165" y="579"/>
                      <a:pt x="1165" y="588"/>
                    </a:cubicBezTo>
                    <a:cubicBezTo>
                      <a:pt x="1165" y="598"/>
                      <a:pt x="1157" y="605"/>
                      <a:pt x="1148" y="605"/>
                    </a:cubicBezTo>
                    <a:cubicBezTo>
                      <a:pt x="1138" y="605"/>
                      <a:pt x="1131" y="598"/>
                      <a:pt x="1131" y="588"/>
                    </a:cubicBezTo>
                    <a:cubicBezTo>
                      <a:pt x="1131" y="579"/>
                      <a:pt x="1138" y="571"/>
                      <a:pt x="1148" y="571"/>
                    </a:cubicBezTo>
                  </a:path>
                  <a:path w="1297" h="636">
                    <a:moveTo>
                      <a:pt x="1280" y="602"/>
                    </a:moveTo>
                    <a:cubicBezTo>
                      <a:pt x="1290" y="602"/>
                      <a:pt x="1297" y="609"/>
                      <a:pt x="1297" y="619"/>
                    </a:cubicBezTo>
                    <a:cubicBezTo>
                      <a:pt x="1297" y="628"/>
                      <a:pt x="1290" y="636"/>
                      <a:pt x="1280" y="636"/>
                    </a:cubicBezTo>
                    <a:cubicBezTo>
                      <a:pt x="1271" y="636"/>
                      <a:pt x="1263" y="628"/>
                      <a:pt x="1263" y="619"/>
                    </a:cubicBezTo>
                    <a:cubicBezTo>
                      <a:pt x="1263" y="609"/>
                      <a:pt x="1271" y="602"/>
                      <a:pt x="1280" y="602"/>
                    </a:cubicBezTo>
                  </a:path>
                </a:pathLst>
              </a:custGeom>
              <a:solidFill>
                <a:srgbClr val="00A1E9">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396" name="path"/>
              <p:cNvSpPr/>
              <p:nvPr>
                <p:custDataLst>
                  <p:tags r:id="rId34"/>
                </p:custDataLst>
              </p:nvPr>
            </p:nvSpPr>
            <p:spPr>
              <a:xfrm>
                <a:off x="1797825" y="623893"/>
                <a:ext cx="56584" cy="68911"/>
              </a:xfrm>
              <a:custGeom>
                <a:avLst/>
                <a:gdLst/>
                <a:ahLst/>
                <a:cxnLst/>
                <a:rect l="0" t="0" r="0" b="0"/>
                <a:pathLst>
                  <a:path w="89" h="108">
                    <a:moveTo>
                      <a:pt x="17" y="0"/>
                    </a:moveTo>
                    <a:cubicBezTo>
                      <a:pt x="26" y="0"/>
                      <a:pt x="34" y="7"/>
                      <a:pt x="34" y="17"/>
                    </a:cubicBezTo>
                    <a:cubicBezTo>
                      <a:pt x="34" y="26"/>
                      <a:pt x="26" y="34"/>
                      <a:pt x="17" y="34"/>
                    </a:cubicBezTo>
                    <a:cubicBezTo>
                      <a:pt x="7" y="34"/>
                      <a:pt x="0" y="26"/>
                      <a:pt x="0" y="17"/>
                    </a:cubicBezTo>
                    <a:cubicBezTo>
                      <a:pt x="0" y="7"/>
                      <a:pt x="7" y="0"/>
                      <a:pt x="17" y="0"/>
                    </a:cubicBezTo>
                  </a:path>
                  <a:path w="89" h="108">
                    <a:moveTo>
                      <a:pt x="71" y="37"/>
                    </a:moveTo>
                    <a:cubicBezTo>
                      <a:pt x="81" y="37"/>
                      <a:pt x="89" y="45"/>
                      <a:pt x="89" y="54"/>
                    </a:cubicBezTo>
                    <a:cubicBezTo>
                      <a:pt x="89" y="64"/>
                      <a:pt x="81" y="71"/>
                      <a:pt x="71" y="71"/>
                    </a:cubicBezTo>
                    <a:cubicBezTo>
                      <a:pt x="62" y="71"/>
                      <a:pt x="54" y="64"/>
                      <a:pt x="54" y="54"/>
                    </a:cubicBezTo>
                    <a:cubicBezTo>
                      <a:pt x="54" y="45"/>
                      <a:pt x="62" y="37"/>
                      <a:pt x="71" y="37"/>
                    </a:cubicBezTo>
                  </a:path>
                  <a:path w="89" h="108">
                    <a:moveTo>
                      <a:pt x="37" y="74"/>
                    </a:moveTo>
                    <a:cubicBezTo>
                      <a:pt x="46" y="74"/>
                      <a:pt x="54" y="81"/>
                      <a:pt x="54" y="91"/>
                    </a:cubicBezTo>
                    <a:cubicBezTo>
                      <a:pt x="54" y="100"/>
                      <a:pt x="46" y="108"/>
                      <a:pt x="37" y="108"/>
                    </a:cubicBezTo>
                    <a:cubicBezTo>
                      <a:pt x="27" y="108"/>
                      <a:pt x="19" y="100"/>
                      <a:pt x="19" y="91"/>
                    </a:cubicBezTo>
                    <a:cubicBezTo>
                      <a:pt x="19" y="81"/>
                      <a:pt x="27" y="74"/>
                      <a:pt x="37" y="74"/>
                    </a:cubicBezTo>
                  </a:path>
                </a:pathLst>
              </a:custGeom>
              <a:solidFill>
                <a:srgbClr val="E60013">
                  <a:alpha val="100000"/>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9" name="矩形 18"/>
            <p:cNvSpPr/>
            <p:nvPr/>
          </p:nvSpPr>
          <p:spPr>
            <a:xfrm>
              <a:off x="10193" y="8376"/>
              <a:ext cx="3690" cy="1495"/>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23" name="组合 22"/>
          <p:cNvGrpSpPr/>
          <p:nvPr/>
        </p:nvGrpSpPr>
        <p:grpSpPr>
          <a:xfrm rot="0">
            <a:off x="3468370" y="5212080"/>
            <a:ext cx="2489835" cy="949960"/>
            <a:chOff x="5608" y="8358"/>
            <a:chExt cx="3921" cy="1496"/>
          </a:xfrm>
        </p:grpSpPr>
        <p:pic>
          <p:nvPicPr>
            <p:cNvPr id="422" name="picture 422"/>
            <p:cNvPicPr>
              <a:picLocks noChangeAspect="1"/>
            </p:cNvPicPr>
            <p:nvPr>
              <p:custDataLst>
                <p:tags r:id="rId35"/>
              </p:custDataLst>
            </p:nvPr>
          </p:nvPicPr>
          <p:blipFill>
            <a:blip r:embed="rId36"/>
            <a:stretch>
              <a:fillRect/>
            </a:stretch>
          </p:blipFill>
          <p:spPr>
            <a:xfrm rot="21600000">
              <a:off x="5608" y="8358"/>
              <a:ext cx="1740" cy="1496"/>
            </a:xfrm>
            <a:prstGeom prst="rect">
              <a:avLst/>
            </a:prstGeom>
          </p:spPr>
        </p:pic>
        <p:pic>
          <p:nvPicPr>
            <p:cNvPr id="424" name="picture 424"/>
            <p:cNvPicPr>
              <a:picLocks noChangeAspect="1"/>
            </p:cNvPicPr>
            <p:nvPr>
              <p:custDataLst>
                <p:tags r:id="rId37"/>
              </p:custDataLst>
            </p:nvPr>
          </p:nvPicPr>
          <p:blipFill>
            <a:blip r:embed="rId38"/>
            <a:stretch>
              <a:fillRect/>
            </a:stretch>
          </p:blipFill>
          <p:spPr>
            <a:xfrm rot="21600000">
              <a:off x="7799" y="8358"/>
              <a:ext cx="1731" cy="1496"/>
            </a:xfrm>
            <a:prstGeom prst="rect">
              <a:avLst/>
            </a:prstGeom>
          </p:spPr>
        </p:pic>
        <p:sp>
          <p:nvSpPr>
            <p:cNvPr id="22" name="矩形 21"/>
            <p:cNvSpPr/>
            <p:nvPr>
              <p:custDataLst>
                <p:tags r:id="rId39"/>
              </p:custDataLst>
            </p:nvPr>
          </p:nvSpPr>
          <p:spPr>
            <a:xfrm>
              <a:off x="5608" y="8358"/>
              <a:ext cx="3915" cy="1495"/>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sp>
        <p:nvSpPr>
          <p:cNvPr id="26" name="文本框 25"/>
          <p:cNvSpPr txBox="1"/>
          <p:nvPr>
            <p:custDataLst>
              <p:tags r:id="rId40"/>
            </p:custDataLst>
          </p:nvPr>
        </p:nvSpPr>
        <p:spPr>
          <a:xfrm>
            <a:off x="4116388" y="6323965"/>
            <a:ext cx="1193800" cy="213995"/>
          </a:xfrm>
          <a:prstGeom prst="rect">
            <a:avLst/>
          </a:prstGeom>
          <a:noFill/>
        </p:spPr>
        <p:txBody>
          <a:bodyPr wrap="square" rtlCol="0" anchor="ctr" anchorCtr="1">
            <a:spAutoFit/>
          </a:bodyPr>
          <a:p>
            <a:r>
              <a:rPr sz="800">
                <a:latin typeface="思源黑体 CN Normal" panose="020B0400000000000000" charset="-122"/>
                <a:ea typeface="思源黑体 CN Normal" panose="020B0400000000000000" charset="-122"/>
                <a:cs typeface="思源黑体 CN Medium" panose="020B0600000000000000" charset="-122"/>
              </a:rPr>
              <a:t>自动调整焦距并测量</a:t>
            </a:r>
            <a:endParaRPr sz="800">
              <a:latin typeface="思源黑体 CN Normal" panose="020B0400000000000000" charset="-122"/>
              <a:ea typeface="思源黑体 CN Normal" panose="020B0400000000000000" charset="-122"/>
              <a:cs typeface="思源黑体 CN Medium" panose="020B0600000000000000" charset="-122"/>
            </a:endParaRPr>
          </a:p>
        </p:txBody>
      </p:sp>
      <p:sp>
        <p:nvSpPr>
          <p:cNvPr id="31" name="文本框 30"/>
          <p:cNvSpPr txBox="1"/>
          <p:nvPr>
            <p:custDataLst>
              <p:tags r:id="rId41"/>
            </p:custDataLst>
          </p:nvPr>
        </p:nvSpPr>
        <p:spPr>
          <a:xfrm>
            <a:off x="6954203" y="6317615"/>
            <a:ext cx="1193800" cy="213995"/>
          </a:xfrm>
          <a:prstGeom prst="rect">
            <a:avLst/>
          </a:prstGeom>
          <a:noFill/>
        </p:spPr>
        <p:txBody>
          <a:bodyPr wrap="square" rtlCol="0" anchor="ctr" anchorCtr="1">
            <a:spAutoFit/>
          </a:bodyPr>
          <a:p>
            <a:r>
              <a:rPr sz="800">
                <a:latin typeface="思源黑体 CN Normal" panose="020B0400000000000000" charset="-122"/>
                <a:ea typeface="思源黑体 CN Normal" panose="020B0400000000000000" charset="-122"/>
                <a:cs typeface="思源黑体 CN Medium" panose="020B0600000000000000" charset="-122"/>
              </a:rPr>
              <a:t>自动排除边缘无效点</a:t>
            </a:r>
            <a:endParaRPr sz="800">
              <a:latin typeface="思源黑体 CN Normal" panose="020B0400000000000000" charset="-122"/>
              <a:ea typeface="思源黑体 CN Normal" panose="020B0400000000000000" charset="-122"/>
              <a:cs typeface="思源黑体 CN Medium" panose="020B0600000000000000" charset="-122"/>
            </a:endParaRPr>
          </a:p>
        </p:txBody>
      </p:sp>
    </p:spTree>
    <p:custDataLst>
      <p:tags r:id="rId4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操作台</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5" name="图片 4" descr="图片5"/>
          <p:cNvPicPr>
            <a:picLocks noChangeAspect="1"/>
          </p:cNvPicPr>
          <p:nvPr/>
        </p:nvPicPr>
        <p:blipFill>
          <a:blip r:embed="rId6"/>
          <a:stretch>
            <a:fillRect/>
          </a:stretch>
        </p:blipFill>
        <p:spPr>
          <a:xfrm>
            <a:off x="7143750" y="1295400"/>
            <a:ext cx="4605655" cy="5220970"/>
          </a:xfrm>
          <a:prstGeom prst="rect">
            <a:avLst/>
          </a:prstGeom>
        </p:spPr>
      </p:pic>
      <p:sp>
        <p:nvSpPr>
          <p:cNvPr id="28" name="textbox 28"/>
          <p:cNvSpPr/>
          <p:nvPr>
            <p:custDataLst>
              <p:tags r:id="rId7"/>
            </p:custDataLst>
          </p:nvPr>
        </p:nvSpPr>
        <p:spPr>
          <a:xfrm>
            <a:off x="549910" y="2445385"/>
            <a:ext cx="6284595" cy="1966595"/>
          </a:xfrm>
          <a:prstGeom prst="rect">
            <a:avLst/>
          </a:prstGeom>
        </p:spPr>
        <p:txBody>
          <a:bodyPr vert="horz" wrap="square" lIns="0" tIns="0" rIns="0" bIns="0" anchor="ctr" anchorCtr="1"/>
          <a:p>
            <a:pPr algn="ctr" rtl="0" eaLnBrk="0">
              <a:lnSpc>
                <a:spcPct val="130000"/>
              </a:lnSpc>
            </a:pPr>
            <a:endParaRPr lang="en-US" altLang="en-US" sz="500" dirty="0">
              <a:latin typeface="思源黑体 CN Normal" panose="020B0400000000000000" charset="-122"/>
              <a:ea typeface="思源黑体 CN Normal" panose="020B0400000000000000" charset="-122"/>
              <a:cs typeface="思源黑体 CN Normal" panose="020B0400000000000000" charset="-122"/>
            </a:endParaRPr>
          </a:p>
          <a:p>
            <a:pPr marL="12700" algn="ctr" rtl="0" eaLnBrk="0">
              <a:lnSpc>
                <a:spcPct val="130000"/>
              </a:lnSpc>
            </a:pPr>
            <a:r>
              <a:rPr lang="zh-CN" sz="28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操作台</a:t>
            </a:r>
            <a:endParaRPr lang="zh-CN" sz="28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130000"/>
              </a:lnSpc>
            </a:pPr>
            <a:r>
              <a:rPr sz="1400" kern="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测量区域最大为300mm*200mm</a:t>
            </a:r>
            <a:endParaRPr sz="1400" kern="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ustDataLst>
      <p:tags r:id="rId8"/>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操作台</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6" name="组合 5"/>
          <p:cNvGrpSpPr/>
          <p:nvPr/>
        </p:nvGrpSpPr>
        <p:grpSpPr>
          <a:xfrm>
            <a:off x="6245860" y="2506345"/>
            <a:ext cx="5652770" cy="4029710"/>
            <a:chOff x="9600" y="3165"/>
            <a:chExt cx="8902" cy="6346"/>
          </a:xfrm>
        </p:grpSpPr>
        <p:pic>
          <p:nvPicPr>
            <p:cNvPr id="5" name="图片 4" descr="图片6"/>
            <p:cNvPicPr>
              <a:picLocks noChangeAspect="1"/>
            </p:cNvPicPr>
            <p:nvPr/>
          </p:nvPicPr>
          <p:blipFill>
            <a:blip r:embed="rId6"/>
            <a:srcRect l="9192" r="2817"/>
            <a:stretch>
              <a:fillRect/>
            </a:stretch>
          </p:blipFill>
          <p:spPr>
            <a:xfrm>
              <a:off x="9600" y="3165"/>
              <a:ext cx="8903" cy="6346"/>
            </a:xfrm>
            <a:prstGeom prst="rect">
              <a:avLst/>
            </a:prstGeom>
          </p:spPr>
        </p:pic>
        <p:sp>
          <p:nvSpPr>
            <p:cNvPr id="554" name="textbox 554"/>
            <p:cNvSpPr/>
            <p:nvPr>
              <p:custDataLst>
                <p:tags r:id="rId7"/>
              </p:custDataLst>
            </p:nvPr>
          </p:nvSpPr>
          <p:spPr>
            <a:xfrm rot="11460000">
              <a:off x="15803" y="4409"/>
              <a:ext cx="1319" cy="453"/>
            </a:xfrm>
            <a:prstGeom prst="rect">
              <a:avLst/>
            </a:prstGeom>
          </p:spPr>
          <p:txBody>
            <a:bodyPr vert="horz" wrap="square" lIns="0" tIns="0" rIns="0" bIns="0"/>
            <a:p>
              <a:pPr algn="l" rtl="0" eaLnBrk="0">
                <a:lnSpc>
                  <a:spcPct val="130000"/>
                </a:lnSpc>
              </a:pPr>
              <a:endParaRPr lang="en-US" altLang="en-US" sz="300" dirty="0">
                <a:cs typeface="思源黑体 CN Medium" panose="020B0600000000000000" charset="-122"/>
              </a:endParaRPr>
            </a:p>
            <a:p>
              <a:pPr marL="12700" algn="l" rtl="0" eaLnBrk="0">
                <a:lnSpc>
                  <a:spcPct val="88000"/>
                </a:lnSpc>
                <a:spcBef>
                  <a:spcPts val="5"/>
                </a:spcBef>
              </a:pPr>
              <a:r>
                <a:rPr sz="1600" kern="0" spc="18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200</a:t>
              </a:r>
              <a:r>
                <a:rPr sz="1600" kern="0" spc="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mm</a:t>
              </a:r>
              <a:endParaRPr lang="en-US" altLang="en-US" sz="1600" dirty="0">
                <a:cs typeface="思源黑体 CN Medium" panose="020B0600000000000000" charset="-122"/>
              </a:endParaRPr>
            </a:p>
          </p:txBody>
        </p:sp>
        <p:sp>
          <p:nvSpPr>
            <p:cNvPr id="556" name="textbox 556"/>
            <p:cNvSpPr/>
            <p:nvPr>
              <p:custDataLst>
                <p:tags r:id="rId8"/>
              </p:custDataLst>
            </p:nvPr>
          </p:nvSpPr>
          <p:spPr>
            <a:xfrm rot="21240000">
              <a:off x="14565" y="6166"/>
              <a:ext cx="1409" cy="492"/>
            </a:xfrm>
            <a:prstGeom prst="rect">
              <a:avLst/>
            </a:prstGeom>
          </p:spPr>
          <p:txBody>
            <a:bodyPr vert="horz" wrap="square" lIns="0" tIns="0" rIns="0" bIns="0"/>
            <a:p>
              <a:pPr algn="l" rtl="0" eaLnBrk="0">
                <a:lnSpc>
                  <a:spcPct val="103000"/>
                </a:lnSpc>
              </a:pPr>
              <a:endParaRPr lang="en-US" altLang="en-US" sz="400" dirty="0">
                <a:cs typeface="思源黑体 CN Medium" panose="020B0600000000000000" charset="-122"/>
              </a:endParaRPr>
            </a:p>
            <a:p>
              <a:pPr marL="12700" algn="l" rtl="0" eaLnBrk="0">
                <a:lnSpc>
                  <a:spcPct val="86000"/>
                </a:lnSpc>
                <a:spcBef>
                  <a:spcPts val="5"/>
                </a:spcBef>
              </a:pPr>
              <a:r>
                <a:rPr sz="1800" kern="0" spc="9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300</a:t>
              </a:r>
              <a:r>
                <a:rPr sz="18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mm</a:t>
              </a:r>
              <a:endParaRPr lang="en-US" altLang="en-US" sz="1800" dirty="0">
                <a:cs typeface="思源黑体 CN Medium" panose="020B0600000000000000" charset="-122"/>
              </a:endParaRPr>
            </a:p>
          </p:txBody>
        </p:sp>
        <p:sp>
          <p:nvSpPr>
            <p:cNvPr id="560" name="textbox 560"/>
            <p:cNvSpPr/>
            <p:nvPr>
              <p:custDataLst>
                <p:tags r:id="rId9"/>
              </p:custDataLst>
            </p:nvPr>
          </p:nvSpPr>
          <p:spPr>
            <a:xfrm rot="16200000">
              <a:off x="17263" y="5237"/>
              <a:ext cx="1236" cy="498"/>
            </a:xfrm>
            <a:prstGeom prst="rect">
              <a:avLst/>
            </a:prstGeom>
          </p:spPr>
          <p:txBody>
            <a:bodyPr vert="horz" wrap="square" lIns="0" tIns="0" rIns="0" bIns="0"/>
            <a:p>
              <a:pPr algn="l" rtl="0" eaLnBrk="0">
                <a:lnSpc>
                  <a:spcPct val="105000"/>
                </a:lnSpc>
              </a:pPr>
              <a:endParaRPr lang="en-US" altLang="en-US" sz="400" dirty="0">
                <a:cs typeface="思源黑体 CN Medium" panose="020B0600000000000000" charset="-122"/>
              </a:endParaRPr>
            </a:p>
            <a:p>
              <a:pPr marL="12700" algn="l" rtl="0" eaLnBrk="0">
                <a:lnSpc>
                  <a:spcPct val="87000"/>
                </a:lnSpc>
                <a:spcBef>
                  <a:spcPts val="0"/>
                </a:spcBef>
              </a:pPr>
              <a:r>
                <a:rPr sz="1800" kern="0" spc="24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75</a:t>
              </a:r>
              <a:r>
                <a:rPr sz="1800" kern="0" spc="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mm</a:t>
              </a:r>
              <a:endParaRPr lang="en-US" altLang="en-US" sz="1800" dirty="0">
                <a:cs typeface="思源黑体 CN Medium" panose="020B0600000000000000" charset="-122"/>
              </a:endParaRPr>
            </a:p>
          </p:txBody>
        </p:sp>
      </p:grpSp>
      <p:sp>
        <p:nvSpPr>
          <p:cNvPr id="28" name="textbox 28"/>
          <p:cNvSpPr/>
          <p:nvPr>
            <p:custDataLst>
              <p:tags r:id="rId10"/>
            </p:custDataLst>
          </p:nvPr>
        </p:nvSpPr>
        <p:spPr>
          <a:xfrm>
            <a:off x="441960" y="963295"/>
            <a:ext cx="11456670" cy="1270635"/>
          </a:xfrm>
          <a:prstGeom prst="rect">
            <a:avLst/>
          </a:prstGeom>
        </p:spPr>
        <p:txBody>
          <a:bodyPr vert="horz" wrap="square" lIns="0" tIns="0" rIns="0" bIns="0" anchor="ctr" anchorCtr="1"/>
          <a:p>
            <a:pPr algn="ctr" rtl="0" eaLnBrk="0">
              <a:lnSpc>
                <a:spcPct val="130000"/>
              </a:lnSpc>
            </a:pPr>
            <a:endParaRPr lang="en-US" altLang="en-US" sz="500" dirty="0">
              <a:latin typeface="思源黑体 CN Normal" panose="020B0400000000000000" charset="-122"/>
              <a:ea typeface="思源黑体 CN Normal" panose="020B0400000000000000" charset="-122"/>
              <a:cs typeface="思源黑体 CN Normal" panose="020B0400000000000000" charset="-122"/>
            </a:endParaRPr>
          </a:p>
          <a:p>
            <a:pPr marL="12700" algn="ctr" rtl="0" eaLnBrk="0">
              <a:lnSpc>
                <a:spcPct val="130000"/>
              </a:lnSpc>
            </a:pPr>
            <a:r>
              <a:rPr lang="zh-CN" sz="24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将300 mm × 200 mm的测量视野以传统机型 2 倍* 的速度进行高速测量</a:t>
            </a:r>
            <a:endParaRPr lang="zh-CN" sz="24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130000"/>
              </a:lnSpc>
            </a:pPr>
            <a:r>
              <a:rPr lang="zh-CN" sz="1200" kern="0" spc="100" dirty="0">
                <a:solidFill>
                  <a:schemeClr val="tx1"/>
                </a:solidFill>
                <a:latin typeface="思源黑体 CN Normal" panose="020B0400000000000000" charset="-122"/>
                <a:ea typeface="思源黑体 CN Normal" panose="020B0400000000000000" charset="-122"/>
                <a:cs typeface="思源黑体 CN Normal" panose="020B0400000000000000" charset="-122"/>
              </a:rPr>
              <a:t>移动平台允许测量物品最大尺寸为 300 mm × 200 mm、高度 75 mm，采用将电机和进给丝杆的阻力降低到极限的新设计， 移动间距变小 ，且更加平稳 ，实现了无需固定测量物品就可高精度测量</a:t>
            </a:r>
            <a:endParaRPr lang="zh-CN" sz="1200" kern="0" spc="100" dirty="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514" name="rect"/>
          <p:cNvSpPr/>
          <p:nvPr>
            <p:custDataLst>
              <p:tags r:id="rId11"/>
            </p:custDataLst>
          </p:nvPr>
        </p:nvSpPr>
        <p:spPr>
          <a:xfrm>
            <a:off x="454660" y="2506345"/>
            <a:ext cx="5479415" cy="4030345"/>
          </a:xfrm>
          <a:prstGeom prst="rect">
            <a:avLst/>
          </a:prstGeom>
          <a:solidFill>
            <a:srgbClr val="EEEFEF">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7" name="文本框 6"/>
          <p:cNvSpPr txBox="1"/>
          <p:nvPr/>
        </p:nvSpPr>
        <p:spPr>
          <a:xfrm>
            <a:off x="615315" y="2613025"/>
            <a:ext cx="5067300" cy="909320"/>
          </a:xfrm>
          <a:prstGeom prst="rect">
            <a:avLst/>
          </a:prstGeom>
          <a:noFill/>
        </p:spPr>
        <p:txBody>
          <a:bodyPr wrap="square" rtlCol="0">
            <a:spAutoFit/>
          </a:bodyPr>
          <a:p>
            <a:pPr>
              <a:lnSpc>
                <a:spcPct val="14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rPr>
              <a:t>实现高精度的驱动系统</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nSpc>
                <a:spcPct val="14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通过以微米为单位调整交叉滚子导轨的移动 ，实现了出色的直线性 ，并消除因移动平台移动而产生的误差 。</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pic>
        <p:nvPicPr>
          <p:cNvPr id="518" name="picture 518"/>
          <p:cNvPicPr>
            <a:picLocks noChangeAspect="1"/>
          </p:cNvPicPr>
          <p:nvPr>
            <p:custDataLst>
              <p:tags r:id="rId12"/>
            </p:custDataLst>
          </p:nvPr>
        </p:nvPicPr>
        <p:blipFill>
          <a:blip r:embed="rId13"/>
          <a:stretch>
            <a:fillRect/>
          </a:stretch>
        </p:blipFill>
        <p:spPr>
          <a:xfrm rot="21600000">
            <a:off x="3645085" y="3882687"/>
            <a:ext cx="1249572" cy="666717"/>
          </a:xfrm>
          <a:prstGeom prst="rect">
            <a:avLst/>
          </a:prstGeom>
        </p:spPr>
      </p:pic>
      <p:graphicFrame>
        <p:nvGraphicFramePr>
          <p:cNvPr id="520" name="table 520"/>
          <p:cNvGraphicFramePr>
            <a:graphicFrameLocks noGrp="1"/>
          </p:cNvGraphicFramePr>
          <p:nvPr>
            <p:custDataLst>
              <p:tags r:id="rId14"/>
            </p:custDataLst>
          </p:nvPr>
        </p:nvGraphicFramePr>
        <p:xfrm>
          <a:off x="3339846" y="3634975"/>
          <a:ext cx="1900555" cy="1245869"/>
        </p:xfrm>
        <a:graphic>
          <a:graphicData uri="http://schemas.openxmlformats.org/drawingml/2006/table">
            <a:tbl>
              <a:tblPr/>
              <a:tblGrid>
                <a:gridCol w="1900555"/>
              </a:tblGrid>
              <a:tr h="1239519">
                <a:tc>
                  <a:txBody>
                    <a:bodyPr/>
                    <a:p>
                      <a:pPr algn="l" rtl="0" eaLnBrk="0">
                        <a:lnSpc>
                          <a:spcPct val="146000"/>
                        </a:lnSpc>
                      </a:pPr>
                      <a:endParaRPr lang="en-US" altLang="en-US" sz="1000" dirty="0">
                        <a:cs typeface="思源黑体 CN Medium" panose="020B0600000000000000" charset="-122"/>
                      </a:endParaRPr>
                    </a:p>
                    <a:p>
                      <a:pPr marL="174625" algn="l" rtl="0" eaLnBrk="0">
                        <a:lnSpc>
                          <a:spcPts val="490"/>
                        </a:lnSpc>
                        <a:spcBef>
                          <a:spcPts val="0"/>
                        </a:spcBef>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增加旋转力</a:t>
                      </a:r>
                      <a:r>
                        <a:rPr sz="400" kern="0" spc="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坐标台移动</a:t>
                      </a:r>
                      <a:endParaRPr lang="en-US" altLang="en-US" sz="400" dirty="0">
                        <a:cs typeface="思源黑体 CN Medium" panose="020B0600000000000000" charset="-122"/>
                      </a:endParaRPr>
                    </a:p>
                    <a:p>
                      <a:pPr marL="1470025" algn="l" rtl="0" eaLnBrk="0">
                        <a:lnSpc>
                          <a:spcPts val="520"/>
                        </a:lnSpc>
                        <a:spcBef>
                          <a:spcPts val="235"/>
                        </a:spcBef>
                      </a:pPr>
                      <a:r>
                        <a:rPr sz="400" kern="0" spc="10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测量尺寸</a:t>
                      </a:r>
                      <a:endParaRPr lang="en-US" altLang="en-US" sz="400" dirty="0">
                        <a:cs typeface="思源黑体 CN Medium" panose="020B0600000000000000" charset="-122"/>
                      </a:endParaRPr>
                    </a:p>
                    <a:p>
                      <a:pPr algn="l" rtl="0" eaLnBrk="0">
                        <a:lnSpc>
                          <a:spcPct val="107000"/>
                        </a:lnSpc>
                      </a:pPr>
                      <a:endParaRPr lang="en-US" altLang="en-US" sz="1000" dirty="0">
                        <a:cs typeface="思源黑体 CN Medium" panose="020B0600000000000000" charset="-122"/>
                      </a:endParaRPr>
                    </a:p>
                    <a:p>
                      <a:pPr algn="l" rtl="0" eaLnBrk="0">
                        <a:lnSpc>
                          <a:spcPct val="107000"/>
                        </a:lnSpc>
                      </a:pPr>
                      <a:endParaRPr lang="en-US" altLang="en-US" sz="1000" dirty="0">
                        <a:cs typeface="思源黑体 CN Medium" panose="020B0600000000000000" charset="-122"/>
                      </a:endParaRPr>
                    </a:p>
                    <a:p>
                      <a:pPr marL="1475105" algn="l" rtl="0" eaLnBrk="0">
                        <a:lnSpc>
                          <a:spcPts val="485"/>
                        </a:lnSpc>
                        <a:spcBef>
                          <a:spcPts val="125"/>
                        </a:spcBef>
                      </a:pPr>
                      <a:r>
                        <a:rPr sz="400" kern="0" spc="10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实际尺寸</a:t>
                      </a:r>
                      <a:endParaRPr lang="en-US" altLang="en-US" sz="400" dirty="0">
                        <a:cs typeface="思源黑体 CN Medium" panose="020B0600000000000000" charset="-122"/>
                      </a:endParaRPr>
                    </a:p>
                    <a:p>
                      <a:pPr algn="l" rtl="0" eaLnBrk="0">
                        <a:lnSpc>
                          <a:spcPct val="110000"/>
                        </a:lnSpc>
                      </a:pPr>
                      <a:endParaRPr lang="en-US" altLang="en-US" sz="900" dirty="0">
                        <a:cs typeface="思源黑体 CN Medium" panose="020B0600000000000000" charset="-122"/>
                      </a:endParaRPr>
                    </a:p>
                    <a:p>
                      <a:pPr marL="686435" algn="l" rtl="0" eaLnBrk="0">
                        <a:lnSpc>
                          <a:spcPts val="490"/>
                        </a:lnSpc>
                        <a:spcBef>
                          <a:spcPts val="0"/>
                        </a:spcBef>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座标台移动</a:t>
                      </a:r>
                      <a:endParaRPr lang="en-US" altLang="en-US" sz="400" dirty="0">
                        <a:cs typeface="思源黑体 CN Medium" panose="020B0600000000000000" charset="-122"/>
                      </a:endParaRPr>
                    </a:p>
                  </a:txBody>
                  <a:tcPr marL="0" marR="0" marT="0" marB="0" vert="horz">
                    <a:lnL w="6350" cap="flat" cmpd="sng" algn="ctr">
                      <a:solidFill>
                        <a:srgbClr val="2E5097"/>
                      </a:solidFill>
                      <a:prstDash val="solid"/>
                      <a:round/>
                      <a:headEnd type="none" w="med" len="med"/>
                      <a:tailEnd type="none" w="med" len="med"/>
                    </a:lnL>
                    <a:lnR w="6350" cap="flat" cmpd="sng" algn="ctr">
                      <a:solidFill>
                        <a:srgbClr val="2E5097"/>
                      </a:solidFill>
                      <a:prstDash val="solid"/>
                      <a:round/>
                      <a:headEnd type="none" w="med" len="med"/>
                      <a:tailEnd type="none" w="med" len="med"/>
                    </a:lnR>
                    <a:lnT w="6350" cap="flat" cmpd="sng" algn="ctr">
                      <a:solidFill>
                        <a:srgbClr val="2E5097"/>
                      </a:solidFill>
                      <a:prstDash val="solid"/>
                      <a:round/>
                      <a:headEnd type="none" w="med" len="med"/>
                      <a:tailEnd type="none" w="med" len="med"/>
                    </a:lnT>
                    <a:lnB w="6350" cap="flat" cmpd="sng" algn="ctr">
                      <a:solidFill>
                        <a:srgbClr val="2E5097"/>
                      </a:solidFill>
                      <a:prstDash val="solid"/>
                      <a:round/>
                      <a:headEnd type="none" w="med" len="med"/>
                      <a:tailEnd type="none" w="med" len="med"/>
                    </a:lnB>
                  </a:tcPr>
                </a:tc>
              </a:tr>
            </a:tbl>
          </a:graphicData>
        </a:graphic>
      </p:graphicFrame>
      <p:pic>
        <p:nvPicPr>
          <p:cNvPr id="522" name="picture 522"/>
          <p:cNvPicPr>
            <a:picLocks noChangeAspect="1"/>
          </p:cNvPicPr>
          <p:nvPr>
            <p:custDataLst>
              <p:tags r:id="rId15"/>
            </p:custDataLst>
          </p:nvPr>
        </p:nvPicPr>
        <p:blipFill>
          <a:blip r:embed="rId16"/>
          <a:stretch>
            <a:fillRect/>
          </a:stretch>
        </p:blipFill>
        <p:spPr>
          <a:xfrm rot="21600000">
            <a:off x="1619307" y="3904701"/>
            <a:ext cx="1238583" cy="644702"/>
          </a:xfrm>
          <a:prstGeom prst="rect">
            <a:avLst/>
          </a:prstGeom>
        </p:spPr>
      </p:pic>
      <p:graphicFrame>
        <p:nvGraphicFramePr>
          <p:cNvPr id="524" name="table 524"/>
          <p:cNvGraphicFramePr>
            <a:graphicFrameLocks noGrp="1"/>
          </p:cNvGraphicFramePr>
          <p:nvPr>
            <p:custDataLst>
              <p:tags r:id="rId17"/>
            </p:custDataLst>
          </p:nvPr>
        </p:nvGraphicFramePr>
        <p:xfrm>
          <a:off x="1303080" y="3634975"/>
          <a:ext cx="1900554" cy="1245869"/>
        </p:xfrm>
        <a:graphic>
          <a:graphicData uri="http://schemas.openxmlformats.org/drawingml/2006/table">
            <a:tbl>
              <a:tblPr/>
              <a:tblGrid>
                <a:gridCol w="1900554"/>
              </a:tblGrid>
              <a:tr h="1239520">
                <a:tc>
                  <a:txBody>
                    <a:bodyPr/>
                    <a:p>
                      <a:pPr algn="l" rtl="0" eaLnBrk="0">
                        <a:lnSpc>
                          <a:spcPct val="110000"/>
                        </a:lnSpc>
                      </a:pPr>
                      <a:endParaRPr lang="en-US" altLang="en-US" sz="800" dirty="0">
                        <a:cs typeface="思源黑体 CN Medium" panose="020B0600000000000000" charset="-122"/>
                      </a:endParaRPr>
                    </a:p>
                    <a:p>
                      <a:pPr marL="596265" algn="l" rtl="0" eaLnBrk="0">
                        <a:lnSpc>
                          <a:spcPts val="485"/>
                        </a:lnSpc>
                        <a:spcBef>
                          <a:spcPts val="5"/>
                        </a:spcBef>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增加旋转力</a:t>
                      </a:r>
                      <a:endParaRPr lang="en-US" altLang="en-US" sz="400" dirty="0">
                        <a:cs typeface="思源黑体 CN Medium" panose="020B0600000000000000" charset="-122"/>
                      </a:endParaRPr>
                    </a:p>
                    <a:p>
                      <a:pPr marL="994410" algn="l" rtl="0" eaLnBrk="0">
                        <a:lnSpc>
                          <a:spcPts val="490"/>
                        </a:lnSpc>
                        <a:spcBef>
                          <a:spcPts val="285"/>
                        </a:spcBef>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坐标台移动</a:t>
                      </a:r>
                      <a:endParaRPr lang="en-US" altLang="en-US" sz="400" dirty="0">
                        <a:cs typeface="思源黑体 CN Medium" panose="020B0600000000000000" charset="-122"/>
                      </a:endParaRPr>
                    </a:p>
                    <a:p>
                      <a:pPr marL="1470025" algn="l" rtl="0" eaLnBrk="0">
                        <a:lnSpc>
                          <a:spcPts val="520"/>
                        </a:lnSpc>
                        <a:spcBef>
                          <a:spcPts val="150"/>
                        </a:spcBef>
                      </a:pPr>
                      <a:r>
                        <a:rPr sz="400" kern="0" spc="10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测量尺寸</a:t>
                      </a:r>
                      <a:endParaRPr lang="en-US" altLang="en-US" sz="400" dirty="0">
                        <a:cs typeface="思源黑体 CN Medium" panose="020B0600000000000000" charset="-122"/>
                      </a:endParaRPr>
                    </a:p>
                    <a:p>
                      <a:pPr algn="l" rtl="0" eaLnBrk="0">
                        <a:lnSpc>
                          <a:spcPct val="107000"/>
                        </a:lnSpc>
                      </a:pPr>
                      <a:endParaRPr lang="en-US" altLang="en-US" sz="1000" dirty="0">
                        <a:cs typeface="思源黑体 CN Medium" panose="020B0600000000000000" charset="-122"/>
                      </a:endParaRPr>
                    </a:p>
                    <a:p>
                      <a:pPr algn="l" rtl="0" eaLnBrk="0">
                        <a:lnSpc>
                          <a:spcPct val="107000"/>
                        </a:lnSpc>
                      </a:pPr>
                      <a:endParaRPr lang="en-US" altLang="en-US" sz="1000" dirty="0">
                        <a:cs typeface="思源黑体 CN Medium" panose="020B0600000000000000" charset="-122"/>
                      </a:endParaRPr>
                    </a:p>
                    <a:p>
                      <a:pPr marL="1475105" algn="l" rtl="0" eaLnBrk="0">
                        <a:lnSpc>
                          <a:spcPts val="485"/>
                        </a:lnSpc>
                        <a:spcBef>
                          <a:spcPts val="125"/>
                        </a:spcBef>
                      </a:pPr>
                      <a:r>
                        <a:rPr sz="400" kern="0" spc="10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实际尺寸</a:t>
                      </a:r>
                      <a:endParaRPr lang="en-US" altLang="en-US" sz="400" dirty="0">
                        <a:cs typeface="思源黑体 CN Medium" panose="020B0600000000000000" charset="-122"/>
                      </a:endParaRPr>
                    </a:p>
                    <a:p>
                      <a:pPr algn="l" rtl="0" eaLnBrk="0">
                        <a:lnSpc>
                          <a:spcPct val="110000"/>
                        </a:lnSpc>
                      </a:pPr>
                      <a:endParaRPr lang="en-US" altLang="en-US" sz="900" dirty="0">
                        <a:cs typeface="思源黑体 CN Medium" panose="020B0600000000000000" charset="-122"/>
                      </a:endParaRPr>
                    </a:p>
                    <a:p>
                      <a:pPr marL="686435" algn="l" rtl="0" eaLnBrk="0">
                        <a:lnSpc>
                          <a:spcPts val="490"/>
                        </a:lnSpc>
                        <a:spcBef>
                          <a:spcPts val="0"/>
                        </a:spcBef>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座标台移动</a:t>
                      </a:r>
                      <a:endParaRPr lang="en-US" altLang="en-US" sz="400" dirty="0">
                        <a:cs typeface="思源黑体 CN Medium" panose="020B0600000000000000" charset="-122"/>
                      </a:endParaRPr>
                    </a:p>
                  </a:txBody>
                  <a:tcPr marL="0" marR="0" marT="0" marB="0" vert="horz">
                    <a:lnL w="6350" cap="flat" cmpd="sng" algn="ctr">
                      <a:solidFill>
                        <a:srgbClr val="2E5097"/>
                      </a:solidFill>
                      <a:prstDash val="solid"/>
                      <a:round/>
                      <a:headEnd type="none" w="med" len="med"/>
                      <a:tailEnd type="none" w="med" len="med"/>
                    </a:lnL>
                    <a:lnR w="6350" cap="flat" cmpd="sng" algn="ctr">
                      <a:solidFill>
                        <a:srgbClr val="2E5097"/>
                      </a:solidFill>
                      <a:prstDash val="solid"/>
                      <a:round/>
                      <a:headEnd type="none" w="med" len="med"/>
                      <a:tailEnd type="none" w="med" len="med"/>
                    </a:lnR>
                    <a:lnT w="6350" cap="flat" cmpd="sng" algn="ctr">
                      <a:solidFill>
                        <a:srgbClr val="2E5097"/>
                      </a:solidFill>
                      <a:prstDash val="solid"/>
                      <a:round/>
                      <a:headEnd type="none" w="med" len="med"/>
                      <a:tailEnd type="none" w="med" len="med"/>
                    </a:lnT>
                    <a:lnB w="6350" cap="flat" cmpd="sng" algn="ctr">
                      <a:solidFill>
                        <a:srgbClr val="2E5097"/>
                      </a:solidFill>
                      <a:prstDash val="solid"/>
                      <a:round/>
                      <a:headEnd type="none" w="med" len="med"/>
                      <a:tailEnd type="none" w="med" len="med"/>
                    </a:lnB>
                  </a:tcPr>
                </a:tc>
              </a:tr>
            </a:tbl>
          </a:graphicData>
        </a:graphic>
      </p:graphicFrame>
      <p:graphicFrame>
        <p:nvGraphicFramePr>
          <p:cNvPr id="528" name="table 528"/>
          <p:cNvGraphicFramePr>
            <a:graphicFrameLocks noGrp="1"/>
          </p:cNvGraphicFramePr>
          <p:nvPr>
            <p:custDataLst>
              <p:tags r:id="rId18"/>
            </p:custDataLst>
          </p:nvPr>
        </p:nvGraphicFramePr>
        <p:xfrm>
          <a:off x="2299335" y="4987290"/>
          <a:ext cx="1901190" cy="1332230"/>
        </p:xfrm>
        <a:graphic>
          <a:graphicData uri="http://schemas.openxmlformats.org/drawingml/2006/table">
            <a:tbl>
              <a:tblPr/>
              <a:tblGrid>
                <a:gridCol w="1421130"/>
                <a:gridCol w="480060"/>
              </a:tblGrid>
              <a:tr h="1332230">
                <a:tc>
                  <a:txBody>
                    <a:bodyPr/>
                    <a:p>
                      <a:pPr algn="l" rtl="0" eaLnBrk="0">
                        <a:lnSpc>
                          <a:spcPct val="151000"/>
                        </a:lnSpc>
                      </a:pPr>
                      <a:endParaRPr lang="en-US" altLang="en-US" sz="1000" dirty="0">
                        <a:cs typeface="思源黑体 CN Medium" panose="020B0600000000000000" charset="-122"/>
                      </a:endParaRPr>
                    </a:p>
                    <a:p>
                      <a:pPr marL="123190" algn="l" rtl="0" eaLnBrk="0">
                        <a:lnSpc>
                          <a:spcPts val="490"/>
                        </a:lnSpc>
                        <a:spcBef>
                          <a:spcPts val="5"/>
                        </a:spcBef>
                      </a:pPr>
                      <a:r>
                        <a:rPr sz="400" kern="0" spc="8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高精度的直线移动          </a:t>
                      </a:r>
                      <a:r>
                        <a:rPr sz="400" kern="0" spc="7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 坐标台移动</a:t>
                      </a:r>
                      <a:endParaRPr lang="en-US" altLang="en-US" sz="400" dirty="0">
                        <a:cs typeface="思源黑体 CN Medium" panose="020B0600000000000000" charset="-122"/>
                      </a:endParaRPr>
                    </a:p>
                    <a:p>
                      <a:pPr algn="l" rtl="0" eaLnBrk="0">
                        <a:lnSpc>
                          <a:spcPct val="103000"/>
                        </a:lnSpc>
                      </a:pPr>
                      <a:endParaRPr lang="en-US" altLang="en-US" sz="1000" dirty="0">
                        <a:cs typeface="思源黑体 CN Medium" panose="020B0600000000000000" charset="-122"/>
                      </a:endParaRPr>
                    </a:p>
                    <a:p>
                      <a:pPr algn="l" rtl="0" eaLnBrk="0">
                        <a:lnSpc>
                          <a:spcPct val="104000"/>
                        </a:lnSpc>
                      </a:pPr>
                      <a:endParaRPr lang="en-US" altLang="en-US" sz="1000" dirty="0">
                        <a:cs typeface="思源黑体 CN Medium" panose="020B0600000000000000" charset="-122"/>
                      </a:endParaRPr>
                    </a:p>
                    <a:p>
                      <a:pPr algn="l" rtl="0" eaLnBrk="0">
                        <a:lnSpc>
                          <a:spcPct val="104000"/>
                        </a:lnSpc>
                      </a:pPr>
                      <a:endParaRPr lang="en-US" altLang="en-US" sz="1000" dirty="0">
                        <a:cs typeface="思源黑体 CN Medium" panose="020B0600000000000000" charset="-122"/>
                      </a:endParaRPr>
                    </a:p>
                    <a:p>
                      <a:pPr algn="l" rtl="0" eaLnBrk="0">
                        <a:lnSpc>
                          <a:spcPct val="104000"/>
                        </a:lnSpc>
                      </a:pPr>
                      <a:endParaRPr lang="en-US" altLang="en-US" sz="1000" dirty="0">
                        <a:cs typeface="思源黑体 CN Medium" panose="020B0600000000000000" charset="-122"/>
                      </a:endParaRPr>
                    </a:p>
                    <a:p>
                      <a:pPr algn="l" rtl="0" eaLnBrk="0">
                        <a:lnSpc>
                          <a:spcPct val="105000"/>
                        </a:lnSpc>
                      </a:pPr>
                      <a:endParaRPr lang="en-US" altLang="en-US" sz="100" dirty="0">
                        <a:cs typeface="思源黑体 CN Medium" panose="020B0600000000000000" charset="-122"/>
                      </a:endParaRPr>
                    </a:p>
                    <a:p>
                      <a:pPr marL="487680" algn="l" rtl="0" eaLnBrk="0">
                        <a:lnSpc>
                          <a:spcPts val="490"/>
                        </a:lnSpc>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座标台移动</a:t>
                      </a:r>
                      <a:endParaRPr lang="en-US" altLang="en-US" sz="400" dirty="0">
                        <a:cs typeface="思源黑体 CN Medium" panose="020B0600000000000000" charset="-122"/>
                      </a:endParaRPr>
                    </a:p>
                  </a:txBody>
                  <a:tcPr marL="0" marR="0" marT="0" marB="0" vert="horz">
                    <a:lnL w="6350" cap="flat" cmpd="sng" algn="ctr">
                      <a:solidFill>
                        <a:srgbClr val="2E5097"/>
                      </a:solidFill>
                      <a:prstDash val="solid"/>
                      <a:round/>
                      <a:headEnd type="none" w="med" len="med"/>
                      <a:tailEnd type="none" w="med" len="med"/>
                    </a:lnL>
                    <a:lnR>
                      <a:noFill/>
                    </a:lnR>
                    <a:lnT w="6350" cap="flat" cmpd="sng" algn="ctr">
                      <a:solidFill>
                        <a:srgbClr val="2E5097"/>
                      </a:solidFill>
                      <a:prstDash val="solid"/>
                      <a:round/>
                      <a:headEnd type="none" w="med" len="med"/>
                      <a:tailEnd type="none" w="med" len="med"/>
                    </a:lnT>
                    <a:lnB w="6350" cap="flat" cmpd="sng" algn="ctr">
                      <a:solidFill>
                        <a:srgbClr val="2E5097"/>
                      </a:solidFill>
                      <a:prstDash val="solid"/>
                      <a:round/>
                      <a:headEnd type="none" w="med" len="med"/>
                      <a:tailEnd type="none" w="med" len="med"/>
                    </a:lnB>
                  </a:tcPr>
                </a:tc>
                <a:tc>
                  <a:txBody>
                    <a:bodyPr/>
                    <a:p>
                      <a:pPr algn="l" rtl="0" eaLnBrk="0">
                        <a:lnSpc>
                          <a:spcPct val="104000"/>
                        </a:lnSpc>
                      </a:pPr>
                      <a:endParaRPr lang="en-US" altLang="en-US" sz="1000" dirty="0">
                        <a:cs typeface="思源黑体 CN Medium" panose="020B0600000000000000" charset="-122"/>
                      </a:endParaRPr>
                    </a:p>
                    <a:p>
                      <a:pPr algn="l" rtl="0" eaLnBrk="0">
                        <a:lnSpc>
                          <a:spcPct val="104000"/>
                        </a:lnSpc>
                      </a:pPr>
                      <a:endParaRPr lang="en-US" altLang="en-US" sz="1000" dirty="0">
                        <a:cs typeface="思源黑体 CN Medium" panose="020B0600000000000000" charset="-122"/>
                      </a:endParaRPr>
                    </a:p>
                    <a:p>
                      <a:pPr algn="l" rtl="0" eaLnBrk="0">
                        <a:lnSpc>
                          <a:spcPct val="104000"/>
                        </a:lnSpc>
                      </a:pPr>
                      <a:endParaRPr lang="en-US" altLang="en-US" sz="1000" dirty="0">
                        <a:cs typeface="思源黑体 CN Medium" panose="020B0600000000000000" charset="-122"/>
                      </a:endParaRPr>
                    </a:p>
                    <a:p>
                      <a:pPr algn="l" rtl="0" eaLnBrk="0">
                        <a:lnSpc>
                          <a:spcPct val="8000"/>
                        </a:lnSpc>
                      </a:pPr>
                      <a:endParaRPr lang="en-US" altLang="en-US" sz="100" dirty="0">
                        <a:cs typeface="思源黑体 CN Medium" panose="020B0600000000000000" charset="-122"/>
                      </a:endParaRPr>
                    </a:p>
                    <a:p>
                      <a:pPr marL="15240" algn="l" rtl="0" eaLnBrk="0">
                        <a:lnSpc>
                          <a:spcPts val="485"/>
                        </a:lnSpc>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实际尺寸和</a:t>
                      </a:r>
                      <a:endParaRPr lang="en-US" altLang="en-US" sz="400" dirty="0">
                        <a:cs typeface="思源黑体 CN Medium" panose="020B0600000000000000" charset="-122"/>
                      </a:endParaRPr>
                    </a:p>
                    <a:p>
                      <a:pPr marL="14605" algn="l" rtl="0" eaLnBrk="0">
                        <a:lnSpc>
                          <a:spcPts val="645"/>
                        </a:lnSpc>
                      </a:pPr>
                      <a:r>
                        <a:rPr sz="400" kern="0" spc="11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测量尺寸的</a:t>
                      </a:r>
                      <a:endParaRPr lang="en-US" altLang="en-US" sz="400" dirty="0">
                        <a:cs typeface="思源黑体 CN Medium" panose="020B0600000000000000" charset="-122"/>
                      </a:endParaRPr>
                    </a:p>
                    <a:p>
                      <a:pPr marL="15240" algn="l" rtl="0" eaLnBrk="0">
                        <a:lnSpc>
                          <a:spcPts val="645"/>
                        </a:lnSpc>
                      </a:pPr>
                      <a:r>
                        <a:rPr sz="400" kern="0" spc="100" dirty="0">
                          <a:solidFill>
                            <a:srgbClr val="231916">
                              <a:alpha val="100000"/>
                            </a:srgbClr>
                          </a:solidFill>
                          <a:latin typeface="思源黑体 CN Medium" panose="020B0600000000000000" charset="-122"/>
                          <a:ea typeface="思源黑体 CN Medium" panose="020B0600000000000000" charset="-122"/>
                          <a:cs typeface="思源黑体 CN Medium" panose="020B0600000000000000" charset="-122"/>
                        </a:rPr>
                        <a:t>偏差小</a:t>
                      </a:r>
                      <a:endParaRPr lang="en-US" altLang="en-US" sz="400" dirty="0">
                        <a:cs typeface="思源黑体 CN Medium" panose="020B0600000000000000" charset="-122"/>
                      </a:endParaRPr>
                    </a:p>
                  </a:txBody>
                  <a:tcPr marL="0" marR="0" marT="0" marB="0" vert="horz">
                    <a:lnL>
                      <a:noFill/>
                    </a:lnL>
                    <a:lnR w="6350" cap="flat" cmpd="sng" algn="ctr">
                      <a:solidFill>
                        <a:srgbClr val="2E5097"/>
                      </a:solidFill>
                      <a:prstDash val="solid"/>
                      <a:round/>
                      <a:headEnd type="none" w="med" len="med"/>
                      <a:tailEnd type="none" w="med" len="med"/>
                    </a:lnR>
                    <a:lnT w="6350" cap="flat" cmpd="sng" algn="ctr">
                      <a:solidFill>
                        <a:srgbClr val="2E5097"/>
                      </a:solidFill>
                      <a:prstDash val="solid"/>
                      <a:round/>
                      <a:headEnd type="none" w="med" len="med"/>
                      <a:tailEnd type="none" w="med" len="med"/>
                    </a:lnT>
                    <a:lnB w="6350" cap="flat" cmpd="sng" algn="ctr">
                      <a:solidFill>
                        <a:srgbClr val="2E5097"/>
                      </a:solidFill>
                      <a:prstDash val="solid"/>
                      <a:round/>
                      <a:headEnd type="none" w="med" len="med"/>
                      <a:tailEnd type="none" w="med" len="med"/>
                    </a:lnB>
                  </a:tcPr>
                </a:tc>
              </a:tr>
            </a:tbl>
          </a:graphicData>
        </a:graphic>
      </p:graphicFrame>
      <p:sp>
        <p:nvSpPr>
          <p:cNvPr id="544" name="path"/>
          <p:cNvSpPr/>
          <p:nvPr>
            <p:custDataLst>
              <p:tags r:id="rId19"/>
            </p:custDataLst>
          </p:nvPr>
        </p:nvSpPr>
        <p:spPr>
          <a:xfrm>
            <a:off x="3571071" y="4021741"/>
            <a:ext cx="151120" cy="233941"/>
          </a:xfrm>
          <a:custGeom>
            <a:avLst/>
            <a:gdLst/>
            <a:ahLst/>
            <a:cxnLst/>
            <a:rect l="0" t="0" r="0" b="0"/>
            <a:pathLst>
              <a:path w="237" h="368">
                <a:moveTo>
                  <a:pt x="232" y="5"/>
                </a:moveTo>
                <a:cubicBezTo>
                  <a:pt x="232" y="5"/>
                  <a:pt x="-102" y="16"/>
                  <a:pt x="40" y="362"/>
                </a:cubicBez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546" name="path"/>
          <p:cNvSpPr/>
          <p:nvPr>
            <p:custDataLst>
              <p:tags r:id="rId20"/>
            </p:custDataLst>
          </p:nvPr>
        </p:nvSpPr>
        <p:spPr>
          <a:xfrm>
            <a:off x="3676903" y="4429638"/>
            <a:ext cx="226292" cy="157946"/>
          </a:xfrm>
          <a:custGeom>
            <a:avLst/>
            <a:gdLst/>
            <a:ahLst/>
            <a:cxnLst/>
            <a:rect l="0" t="0" r="0" b="0"/>
            <a:pathLst>
              <a:path w="356" h="248">
                <a:moveTo>
                  <a:pt x="5" y="5"/>
                </a:moveTo>
                <a:cubicBezTo>
                  <a:pt x="5" y="5"/>
                  <a:pt x="-3" y="340"/>
                  <a:pt x="350" y="218"/>
                </a:cubicBez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pic>
        <p:nvPicPr>
          <p:cNvPr id="548" name="picture 548"/>
          <p:cNvPicPr>
            <a:picLocks noChangeAspect="1"/>
          </p:cNvPicPr>
          <p:nvPr>
            <p:custDataLst>
              <p:tags r:id="rId21"/>
            </p:custDataLst>
          </p:nvPr>
        </p:nvPicPr>
        <p:blipFill>
          <a:blip r:embed="rId22"/>
          <a:stretch>
            <a:fillRect/>
          </a:stretch>
        </p:blipFill>
        <p:spPr>
          <a:xfrm rot="21600000">
            <a:off x="3587630" y="4025791"/>
            <a:ext cx="1343425" cy="551962"/>
          </a:xfrm>
          <a:prstGeom prst="rect">
            <a:avLst/>
          </a:prstGeom>
        </p:spPr>
      </p:pic>
      <p:pic>
        <p:nvPicPr>
          <p:cNvPr id="552" name="picture 552"/>
          <p:cNvPicPr>
            <a:picLocks noChangeAspect="1"/>
          </p:cNvPicPr>
          <p:nvPr>
            <p:custDataLst>
              <p:tags r:id="rId23"/>
            </p:custDataLst>
          </p:nvPr>
        </p:nvPicPr>
        <p:blipFill>
          <a:blip r:embed="rId24"/>
          <a:stretch>
            <a:fillRect/>
          </a:stretch>
        </p:blipFill>
        <p:spPr>
          <a:xfrm rot="21600000">
            <a:off x="2432105" y="5296207"/>
            <a:ext cx="1155053" cy="461376"/>
          </a:xfrm>
          <a:prstGeom prst="rect">
            <a:avLst/>
          </a:prstGeom>
        </p:spPr>
      </p:pic>
      <p:pic>
        <p:nvPicPr>
          <p:cNvPr id="566" name="picture 566"/>
          <p:cNvPicPr>
            <a:picLocks noChangeAspect="1"/>
          </p:cNvPicPr>
          <p:nvPr>
            <p:custDataLst>
              <p:tags r:id="rId25"/>
            </p:custDataLst>
          </p:nvPr>
        </p:nvPicPr>
        <p:blipFill>
          <a:blip r:embed="rId26"/>
          <a:stretch>
            <a:fillRect/>
          </a:stretch>
        </p:blipFill>
        <p:spPr>
          <a:xfrm rot="21600000">
            <a:off x="2674201" y="5839079"/>
            <a:ext cx="558670" cy="71201"/>
          </a:xfrm>
          <a:prstGeom prst="rect">
            <a:avLst/>
          </a:prstGeom>
        </p:spPr>
      </p:pic>
      <p:sp>
        <p:nvSpPr>
          <p:cNvPr id="568" name="path"/>
          <p:cNvSpPr/>
          <p:nvPr>
            <p:custDataLst>
              <p:tags r:id="rId27"/>
            </p:custDataLst>
          </p:nvPr>
        </p:nvSpPr>
        <p:spPr>
          <a:xfrm>
            <a:off x="1627317" y="3815952"/>
            <a:ext cx="207586" cy="180260"/>
          </a:xfrm>
          <a:custGeom>
            <a:avLst/>
            <a:gdLst/>
            <a:ahLst/>
            <a:cxnLst/>
            <a:rect l="0" t="0" r="0" b="0"/>
            <a:pathLst>
              <a:path w="326" h="283">
                <a:moveTo>
                  <a:pt x="321" y="24"/>
                </a:moveTo>
                <a:cubicBezTo>
                  <a:pt x="321" y="24"/>
                  <a:pt x="8" y="-96"/>
                  <a:pt x="5" y="278"/>
                </a:cubicBez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570" name="path"/>
          <p:cNvSpPr/>
          <p:nvPr>
            <p:custDataLst>
              <p:tags r:id="rId28"/>
            </p:custDataLst>
          </p:nvPr>
        </p:nvSpPr>
        <p:spPr>
          <a:xfrm>
            <a:off x="1534677" y="4179381"/>
            <a:ext cx="172181" cy="216848"/>
          </a:xfrm>
          <a:custGeom>
            <a:avLst/>
            <a:gdLst/>
            <a:ahLst/>
            <a:cxnLst/>
            <a:rect l="0" t="0" r="0" b="0"/>
            <a:pathLst>
              <a:path w="271" h="341">
                <a:moveTo>
                  <a:pt x="30" y="5"/>
                </a:moveTo>
                <a:cubicBezTo>
                  <a:pt x="30" y="5"/>
                  <a:pt x="-108" y="310"/>
                  <a:pt x="265" y="335"/>
                </a:cubicBez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pic>
        <p:nvPicPr>
          <p:cNvPr id="574" name="picture 574"/>
          <p:cNvPicPr>
            <a:picLocks noChangeAspect="1"/>
          </p:cNvPicPr>
          <p:nvPr>
            <p:custDataLst>
              <p:tags r:id="rId29"/>
            </p:custDataLst>
          </p:nvPr>
        </p:nvPicPr>
        <p:blipFill>
          <a:blip r:embed="rId30"/>
          <a:stretch>
            <a:fillRect/>
          </a:stretch>
        </p:blipFill>
        <p:spPr>
          <a:xfrm rot="21600000">
            <a:off x="2433477" y="5778304"/>
            <a:ext cx="238431" cy="30387"/>
          </a:xfrm>
          <a:prstGeom prst="rect">
            <a:avLst/>
          </a:prstGeom>
        </p:spPr>
      </p:pic>
      <p:sp>
        <p:nvSpPr>
          <p:cNvPr id="576" name="path"/>
          <p:cNvSpPr/>
          <p:nvPr>
            <p:custDataLst>
              <p:tags r:id="rId31"/>
            </p:custDataLst>
          </p:nvPr>
        </p:nvSpPr>
        <p:spPr>
          <a:xfrm>
            <a:off x="2847954" y="4025791"/>
            <a:ext cx="46331" cy="152095"/>
          </a:xfrm>
          <a:custGeom>
            <a:avLst/>
            <a:gdLst/>
            <a:ahLst/>
            <a:cxnLst/>
            <a:rect l="0" t="0" r="0" b="0"/>
            <a:pathLst>
              <a:path w="72" h="239">
                <a:moveTo>
                  <a:pt x="0" y="233"/>
                </a:moveTo>
                <a:lnTo>
                  <a:pt x="67" y="233"/>
                </a:lnTo>
                <a:lnTo>
                  <a:pt x="67" y="0"/>
                </a:ln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578" name="path"/>
          <p:cNvSpPr/>
          <p:nvPr>
            <p:custDataLst>
              <p:tags r:id="rId32"/>
            </p:custDataLst>
          </p:nvPr>
        </p:nvSpPr>
        <p:spPr>
          <a:xfrm>
            <a:off x="4367850" y="3937513"/>
            <a:ext cx="51579" cy="107891"/>
          </a:xfrm>
          <a:custGeom>
            <a:avLst/>
            <a:gdLst/>
            <a:ahLst/>
            <a:cxnLst/>
            <a:rect l="0" t="0" r="0" b="0"/>
            <a:pathLst>
              <a:path w="81" h="169">
                <a:moveTo>
                  <a:pt x="5" y="167"/>
                </a:moveTo>
                <a:lnTo>
                  <a:pt x="76" y="2"/>
                </a:ln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580" name="path"/>
          <p:cNvSpPr/>
          <p:nvPr>
            <p:custDataLst>
              <p:tags r:id="rId33"/>
            </p:custDataLst>
          </p:nvPr>
        </p:nvSpPr>
        <p:spPr>
          <a:xfrm>
            <a:off x="2240507" y="3947917"/>
            <a:ext cx="51579" cy="107890"/>
          </a:xfrm>
          <a:custGeom>
            <a:avLst/>
            <a:gdLst/>
            <a:ahLst/>
            <a:cxnLst/>
            <a:rect l="0" t="0" r="0" b="0"/>
            <a:pathLst>
              <a:path w="81" h="169">
                <a:moveTo>
                  <a:pt x="5" y="167"/>
                </a:moveTo>
                <a:lnTo>
                  <a:pt x="76" y="2"/>
                </a:lnTo>
              </a:path>
            </a:pathLst>
          </a:custGeom>
          <a:noFill/>
          <a:ln w="7199" cap="flat">
            <a:solidFill>
              <a:srgbClr val="231916">
                <a:alpha val="100000"/>
              </a:srgbClr>
            </a:solidFill>
            <a:prstDash val="solid"/>
            <a:miter lim="2292558"/>
          </a:ln>
        </p:spPr>
        <p:txBody>
          <a:bodyPr rtlCol="0"/>
          <a:p>
            <a:pPr algn="ctr"/>
            <a:endParaRPr lang="zh-CN" altLang="en-US">
              <a:cs typeface="思源黑体 CN Medium" panose="020B0600000000000000" charset="-122"/>
            </a:endParaRPr>
          </a:p>
        </p:txBody>
      </p:sp>
      <p:sp>
        <p:nvSpPr>
          <p:cNvPr id="582" name="rect"/>
          <p:cNvSpPr/>
          <p:nvPr>
            <p:custDataLst>
              <p:tags r:id="rId34"/>
            </p:custDataLst>
          </p:nvPr>
        </p:nvSpPr>
        <p:spPr>
          <a:xfrm>
            <a:off x="1823514" y="3821257"/>
            <a:ext cx="24961" cy="21268"/>
          </a:xfrm>
          <a:prstGeom prst="rect">
            <a:avLst/>
          </a:prstGeom>
          <a:solidFill>
            <a:srgbClr val="231916">
              <a:alpha val="100000"/>
            </a:srgbClr>
          </a:solidFill>
          <a:ln cap="flat">
            <a:noFill/>
            <a:prstDash val="solid"/>
            <a:miter lim="0"/>
          </a:ln>
        </p:spPr>
        <p:txBody>
          <a:bodyPr rtlCol="0"/>
          <a:p>
            <a:pPr algn="ctr"/>
            <a:endParaRPr lang="zh-CN" altLang="en-US">
              <a:cs typeface="思源黑体 CN Medium" panose="020B0600000000000000" charset="-122"/>
            </a:endParaRPr>
          </a:p>
        </p:txBody>
      </p:sp>
      <p:sp>
        <p:nvSpPr>
          <p:cNvPr id="584" name="rect"/>
          <p:cNvSpPr/>
          <p:nvPr>
            <p:custDataLst>
              <p:tags r:id="rId35"/>
            </p:custDataLst>
          </p:nvPr>
        </p:nvSpPr>
        <p:spPr>
          <a:xfrm>
            <a:off x="1542911" y="4163796"/>
            <a:ext cx="19317" cy="25236"/>
          </a:xfrm>
          <a:prstGeom prst="rect">
            <a:avLst/>
          </a:prstGeom>
          <a:solidFill>
            <a:srgbClr val="231916">
              <a:alpha val="100000"/>
            </a:srgbClr>
          </a:solidFill>
          <a:ln cap="flat">
            <a:noFill/>
            <a:prstDash val="solid"/>
            <a:miter lim="0"/>
          </a:ln>
        </p:spPr>
        <p:txBody>
          <a:bodyPr rtlCol="0"/>
          <a:p>
            <a:pPr algn="ctr"/>
            <a:endParaRPr lang="zh-CN" altLang="en-US">
              <a:cs typeface="思源黑体 CN Medium" panose="020B0600000000000000" charset="-122"/>
            </a:endParaRPr>
          </a:p>
        </p:txBody>
      </p:sp>
    </p:spTree>
    <p:custDataLst>
      <p:tags r:id="rId3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2"/>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3"/>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4"/>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光源</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介绍</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5"/>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pic>
        <p:nvPicPr>
          <p:cNvPr id="590" name="picture 590"/>
          <p:cNvPicPr>
            <a:picLocks noChangeAspect="1"/>
          </p:cNvPicPr>
          <p:nvPr>
            <p:custDataLst>
              <p:tags r:id="rId6"/>
            </p:custDataLst>
          </p:nvPr>
        </p:nvPicPr>
        <p:blipFill>
          <a:blip r:embed="rId7"/>
          <a:stretch>
            <a:fillRect/>
          </a:stretch>
        </p:blipFill>
        <p:spPr>
          <a:xfrm rot="21600000">
            <a:off x="7788275" y="1444625"/>
            <a:ext cx="4169410" cy="5183505"/>
          </a:xfrm>
          <a:prstGeom prst="rect">
            <a:avLst/>
          </a:prstGeom>
        </p:spPr>
      </p:pic>
      <p:sp>
        <p:nvSpPr>
          <p:cNvPr id="28" name="textbox 28"/>
          <p:cNvSpPr/>
          <p:nvPr>
            <p:custDataLst>
              <p:tags r:id="rId8"/>
            </p:custDataLst>
          </p:nvPr>
        </p:nvSpPr>
        <p:spPr>
          <a:xfrm>
            <a:off x="549910" y="2445385"/>
            <a:ext cx="6284595" cy="1966595"/>
          </a:xfrm>
          <a:prstGeom prst="rect">
            <a:avLst/>
          </a:prstGeom>
        </p:spPr>
        <p:txBody>
          <a:bodyPr vert="horz" wrap="square" lIns="0" tIns="0" rIns="0" bIns="0" anchor="ctr" anchorCtr="1"/>
          <a:p>
            <a:pPr algn="ctr" rtl="0" eaLnBrk="0">
              <a:lnSpc>
                <a:spcPct val="80000"/>
              </a:lnSpc>
            </a:pPr>
            <a:endParaRPr lang="en-US" altLang="en-US" sz="500" dirty="0">
              <a:latin typeface="思源黑体 CN Normal" panose="020B0400000000000000" charset="-122"/>
              <a:ea typeface="思源黑体 CN Normal" panose="020B0400000000000000" charset="-122"/>
              <a:cs typeface="思源黑体 CN Normal" panose="020B0400000000000000" charset="-122"/>
            </a:endParaRPr>
          </a:p>
          <a:p>
            <a:pPr marL="12700" algn="ctr" rtl="0" eaLnBrk="0">
              <a:lnSpc>
                <a:spcPct val="80000"/>
              </a:lnSpc>
            </a:pPr>
            <a:endParaRPr lang="zh-CN" sz="28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80000"/>
              </a:lnSpc>
            </a:pPr>
            <a:r>
              <a:rPr lang="zh-CN" sz="28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光源 | 可变照明单元</a:t>
            </a:r>
            <a:endParaRPr lang="zh-CN" sz="28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80000"/>
              </a:lnSpc>
            </a:pPr>
            <a:endParaRPr lang="zh-CN" sz="28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80000"/>
              </a:lnSpc>
            </a:pPr>
            <a:r>
              <a:rPr lang="zh-CN" sz="1600" kern="0" spc="100" dirty="0">
                <a:solidFill>
                  <a:srgbClr val="595757"/>
                </a:solidFill>
                <a:latin typeface="思源黑体 CN Normal" panose="020B0400000000000000" charset="-122"/>
                <a:ea typeface="思源黑体 CN Normal" panose="020B0400000000000000" charset="-122"/>
                <a:cs typeface="思源黑体 CN Medium" panose="020B0600000000000000" charset="-122"/>
              </a:rPr>
              <a:t>根据最佳照明条件精准地抽取边缘</a:t>
            </a:r>
            <a:endParaRPr lang="zh-CN" sz="1600" kern="0" spc="100" dirty="0">
              <a:solidFill>
                <a:srgbClr val="595757"/>
              </a:solidFill>
              <a:latin typeface="思源黑体 CN Normal" panose="020B0400000000000000" charset="-122"/>
              <a:ea typeface="思源黑体 CN Normal" panose="020B0400000000000000" charset="-122"/>
              <a:cs typeface="思源黑体 CN Medium" panose="020B0600000000000000" charset="-122"/>
            </a:endParaRPr>
          </a:p>
        </p:txBody>
      </p:sp>
    </p:spTree>
    <p:custDataLst>
      <p:tags r:id="rId9"/>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光源</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介绍</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46" name="rect"/>
          <p:cNvSpPr/>
          <p:nvPr>
            <p:custDataLst>
              <p:tags r:id="rId6"/>
            </p:custDataLst>
          </p:nvPr>
        </p:nvSpPr>
        <p:spPr>
          <a:xfrm>
            <a:off x="454660" y="1416050"/>
            <a:ext cx="5521325" cy="228727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5" name="rect"/>
          <p:cNvSpPr/>
          <p:nvPr>
            <p:custDataLst>
              <p:tags r:id="rId7"/>
            </p:custDataLst>
          </p:nvPr>
        </p:nvSpPr>
        <p:spPr>
          <a:xfrm>
            <a:off x="6227445" y="1416050"/>
            <a:ext cx="5521325" cy="228727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29" name="rect"/>
          <p:cNvSpPr/>
          <p:nvPr>
            <p:custDataLst>
              <p:tags r:id="rId8"/>
            </p:custDataLst>
          </p:nvPr>
        </p:nvSpPr>
        <p:spPr>
          <a:xfrm>
            <a:off x="441960" y="3942715"/>
            <a:ext cx="11307445" cy="264414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6" name="文本框 5"/>
          <p:cNvSpPr txBox="1"/>
          <p:nvPr>
            <p:custDataLst>
              <p:tags r:id="rId9"/>
            </p:custDataLst>
          </p:nvPr>
        </p:nvSpPr>
        <p:spPr>
          <a:xfrm>
            <a:off x="455295" y="1419225"/>
            <a:ext cx="5521325" cy="97726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将多个照明单元集合为一</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光源集合不同的光照 ，根据检测产品的不同， 自动调试灯光亮度 ，切换最佳颜色的光照条件，</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无需更换其他光源以适应不同的产品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7" name="文本框 16"/>
          <p:cNvSpPr txBox="1"/>
          <p:nvPr>
            <p:custDataLst>
              <p:tags r:id="rId10"/>
            </p:custDataLst>
          </p:nvPr>
        </p:nvSpPr>
        <p:spPr>
          <a:xfrm>
            <a:off x="6227445" y="1419225"/>
            <a:ext cx="5521325" cy="977265"/>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自动调整至最佳照明条件</a:t>
            </a:r>
            <a:endPar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rPr>
              <a:t>组合多个可变调节照明单元 ，通过内置亮度感应器对不同的环境光照 ，调节系统光源的高度 、亮度及角度以达到最佳的视觉效果 ，精准实物物品边缘 。</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0" name="文本框 29"/>
          <p:cNvSpPr txBox="1"/>
          <p:nvPr>
            <p:custDataLst>
              <p:tags r:id="rId11"/>
            </p:custDataLst>
          </p:nvPr>
        </p:nvSpPr>
        <p:spPr>
          <a:xfrm>
            <a:off x="853758" y="4070350"/>
            <a:ext cx="10483850" cy="485140"/>
          </a:xfrm>
          <a:prstGeom prst="rect">
            <a:avLst/>
          </a:prstGeom>
          <a:noFill/>
        </p:spPr>
        <p:txBody>
          <a:bodyPr wrap="square" rtlCol="0">
            <a:spAutoFit/>
          </a:bodyPr>
          <a:p>
            <a:pPr algn="ctr">
              <a:lnSpc>
                <a:spcPct val="160000"/>
              </a:lnSpc>
            </a:pPr>
            <a:r>
              <a:rPr lang="zh-CN" altLang="en-US" sz="1600">
                <a:solidFill>
                  <a:srgbClr val="FBAB37"/>
                </a:solidFill>
                <a:latin typeface="思源黑体 CN Medium" panose="020B0600000000000000" charset="-122"/>
                <a:ea typeface="思源黑体 CN Medium" panose="020B0600000000000000" charset="-122"/>
                <a:cs typeface="思源黑体 CN Medium" panose="020B0600000000000000" charset="-122"/>
              </a:rPr>
              <a:t>可变照明单元的原理</a:t>
            </a:r>
            <a:endParaRPr lang="zh-CN" altLang="en-US" sz="100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7" name="组合 6"/>
          <p:cNvGrpSpPr/>
          <p:nvPr/>
        </p:nvGrpSpPr>
        <p:grpSpPr>
          <a:xfrm>
            <a:off x="4341495" y="2428240"/>
            <a:ext cx="989965" cy="1215390"/>
            <a:chOff x="6837" y="3896"/>
            <a:chExt cx="1559" cy="1914"/>
          </a:xfrm>
        </p:grpSpPr>
        <p:sp>
          <p:nvSpPr>
            <p:cNvPr id="10" name="矩形 9"/>
            <p:cNvSpPr/>
            <p:nvPr>
              <p:custDataLst>
                <p:tags r:id="rId12"/>
              </p:custDataLst>
            </p:nvPr>
          </p:nvSpPr>
          <p:spPr>
            <a:xfrm>
              <a:off x="6837" y="3896"/>
              <a:ext cx="1559" cy="1915"/>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pic>
          <p:nvPicPr>
            <p:cNvPr id="624" name="picture 624"/>
            <p:cNvPicPr>
              <a:picLocks noChangeAspect="1"/>
            </p:cNvPicPr>
            <p:nvPr>
              <p:custDataLst>
                <p:tags r:id="rId13"/>
              </p:custDataLst>
            </p:nvPr>
          </p:nvPicPr>
          <p:blipFill>
            <a:blip r:embed="rId14"/>
            <a:stretch>
              <a:fillRect/>
            </a:stretch>
          </p:blipFill>
          <p:spPr>
            <a:xfrm rot="21600000">
              <a:off x="6838" y="3896"/>
              <a:ext cx="1558" cy="1915"/>
            </a:xfrm>
            <a:prstGeom prst="rect">
              <a:avLst/>
            </a:prstGeom>
          </p:spPr>
        </p:pic>
      </p:grpSp>
      <p:grpSp>
        <p:nvGrpSpPr>
          <p:cNvPr id="20" name="组合 19"/>
          <p:cNvGrpSpPr/>
          <p:nvPr/>
        </p:nvGrpSpPr>
        <p:grpSpPr>
          <a:xfrm>
            <a:off x="1100455" y="2435225"/>
            <a:ext cx="989330" cy="1215390"/>
            <a:chOff x="1733" y="3907"/>
            <a:chExt cx="1558" cy="1914"/>
          </a:xfrm>
        </p:grpSpPr>
        <p:sp>
          <p:nvSpPr>
            <p:cNvPr id="8" name="矩形 7"/>
            <p:cNvSpPr/>
            <p:nvPr>
              <p:custDataLst>
                <p:tags r:id="rId15"/>
              </p:custDataLst>
            </p:nvPr>
          </p:nvSpPr>
          <p:spPr>
            <a:xfrm>
              <a:off x="1734" y="3907"/>
              <a:ext cx="1557" cy="1915"/>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pic>
          <p:nvPicPr>
            <p:cNvPr id="626" name="picture 626"/>
            <p:cNvPicPr>
              <a:picLocks noChangeAspect="1"/>
            </p:cNvPicPr>
            <p:nvPr>
              <p:custDataLst>
                <p:tags r:id="rId16"/>
              </p:custDataLst>
            </p:nvPr>
          </p:nvPicPr>
          <p:blipFill>
            <a:blip r:embed="rId17"/>
            <a:stretch>
              <a:fillRect/>
            </a:stretch>
          </p:blipFill>
          <p:spPr>
            <a:xfrm rot="21600000">
              <a:off x="1733" y="3907"/>
              <a:ext cx="1558" cy="1915"/>
            </a:xfrm>
            <a:prstGeom prst="rect">
              <a:avLst/>
            </a:prstGeom>
          </p:spPr>
        </p:pic>
      </p:grpSp>
      <p:grpSp>
        <p:nvGrpSpPr>
          <p:cNvPr id="15" name="组合 14"/>
          <p:cNvGrpSpPr/>
          <p:nvPr/>
        </p:nvGrpSpPr>
        <p:grpSpPr>
          <a:xfrm>
            <a:off x="2720975" y="2428240"/>
            <a:ext cx="989330" cy="1215390"/>
            <a:chOff x="4453" y="3896"/>
            <a:chExt cx="1558" cy="1914"/>
          </a:xfrm>
        </p:grpSpPr>
        <p:sp>
          <p:nvSpPr>
            <p:cNvPr id="9" name="矩形 8"/>
            <p:cNvSpPr/>
            <p:nvPr>
              <p:custDataLst>
                <p:tags r:id="rId18"/>
              </p:custDataLst>
            </p:nvPr>
          </p:nvSpPr>
          <p:spPr>
            <a:xfrm>
              <a:off x="4453" y="3896"/>
              <a:ext cx="1557" cy="1915"/>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pic>
          <p:nvPicPr>
            <p:cNvPr id="628" name="picture 628"/>
            <p:cNvPicPr>
              <a:picLocks noChangeAspect="1"/>
            </p:cNvPicPr>
            <p:nvPr>
              <p:custDataLst>
                <p:tags r:id="rId19"/>
              </p:custDataLst>
            </p:nvPr>
          </p:nvPicPr>
          <p:blipFill>
            <a:blip r:embed="rId20"/>
            <a:stretch>
              <a:fillRect/>
            </a:stretch>
          </p:blipFill>
          <p:spPr>
            <a:xfrm rot="21600000">
              <a:off x="4453" y="3896"/>
              <a:ext cx="1558" cy="1915"/>
            </a:xfrm>
            <a:prstGeom prst="rect">
              <a:avLst/>
            </a:prstGeom>
          </p:spPr>
        </p:pic>
      </p:grpSp>
      <p:grpSp>
        <p:nvGrpSpPr>
          <p:cNvPr id="38" name="组合 37"/>
          <p:cNvGrpSpPr/>
          <p:nvPr/>
        </p:nvGrpSpPr>
        <p:grpSpPr>
          <a:xfrm>
            <a:off x="6543040" y="2470150"/>
            <a:ext cx="4853305" cy="1173480"/>
            <a:chOff x="10412" y="3816"/>
            <a:chExt cx="7643" cy="1848"/>
          </a:xfrm>
        </p:grpSpPr>
        <p:grpSp>
          <p:nvGrpSpPr>
            <p:cNvPr id="37" name="组合 36"/>
            <p:cNvGrpSpPr/>
            <p:nvPr/>
          </p:nvGrpSpPr>
          <p:grpSpPr>
            <a:xfrm>
              <a:off x="10412" y="3821"/>
              <a:ext cx="1482" cy="1840"/>
              <a:chOff x="10412" y="3867"/>
              <a:chExt cx="1482" cy="1840"/>
            </a:xfrm>
          </p:grpSpPr>
          <p:pic>
            <p:nvPicPr>
              <p:cNvPr id="644" name="picture 644"/>
              <p:cNvPicPr>
                <a:picLocks noChangeAspect="1"/>
              </p:cNvPicPr>
              <p:nvPr>
                <p:custDataLst>
                  <p:tags r:id="rId21"/>
                </p:custDataLst>
              </p:nvPr>
            </p:nvPicPr>
            <p:blipFill>
              <a:blip r:embed="rId22"/>
              <a:stretch>
                <a:fillRect/>
              </a:stretch>
            </p:blipFill>
            <p:spPr>
              <a:xfrm rot="21600000">
                <a:off x="10413" y="3867"/>
                <a:ext cx="1480" cy="1841"/>
              </a:xfrm>
              <a:prstGeom prst="rect">
                <a:avLst/>
              </a:prstGeom>
            </p:spPr>
          </p:pic>
          <p:sp>
            <p:nvSpPr>
              <p:cNvPr id="21" name="矩形 20"/>
              <p:cNvSpPr/>
              <p:nvPr/>
            </p:nvSpPr>
            <p:spPr>
              <a:xfrm>
                <a:off x="10412" y="3867"/>
                <a:ext cx="1482" cy="1840"/>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36" name="组合 35"/>
            <p:cNvGrpSpPr/>
            <p:nvPr/>
          </p:nvGrpSpPr>
          <p:grpSpPr>
            <a:xfrm>
              <a:off x="12465" y="3816"/>
              <a:ext cx="1482" cy="1849"/>
              <a:chOff x="12103" y="3815"/>
              <a:chExt cx="1482" cy="1849"/>
            </a:xfrm>
          </p:grpSpPr>
          <p:pic>
            <p:nvPicPr>
              <p:cNvPr id="646" name="picture 646"/>
              <p:cNvPicPr>
                <a:picLocks noChangeAspect="1"/>
              </p:cNvPicPr>
              <p:nvPr>
                <p:custDataLst>
                  <p:tags r:id="rId23"/>
                </p:custDataLst>
              </p:nvPr>
            </p:nvPicPr>
            <p:blipFill>
              <a:blip r:embed="rId24"/>
              <a:stretch>
                <a:fillRect/>
              </a:stretch>
            </p:blipFill>
            <p:spPr>
              <a:xfrm rot="21600000">
                <a:off x="12105" y="3824"/>
                <a:ext cx="1480" cy="1841"/>
              </a:xfrm>
              <a:prstGeom prst="rect">
                <a:avLst/>
              </a:prstGeom>
            </p:spPr>
          </p:pic>
          <p:sp>
            <p:nvSpPr>
              <p:cNvPr id="28" name="矩形 27"/>
              <p:cNvSpPr/>
              <p:nvPr>
                <p:custDataLst>
                  <p:tags r:id="rId25"/>
                </p:custDataLst>
              </p:nvPr>
            </p:nvSpPr>
            <p:spPr>
              <a:xfrm>
                <a:off x="12103" y="3815"/>
                <a:ext cx="1482" cy="1840"/>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35" name="组合 34"/>
            <p:cNvGrpSpPr/>
            <p:nvPr/>
          </p:nvGrpSpPr>
          <p:grpSpPr>
            <a:xfrm>
              <a:off x="14518" y="3816"/>
              <a:ext cx="1482" cy="1849"/>
              <a:chOff x="14768" y="3815"/>
              <a:chExt cx="1482" cy="1849"/>
            </a:xfrm>
          </p:grpSpPr>
          <p:pic>
            <p:nvPicPr>
              <p:cNvPr id="642" name="picture 642"/>
              <p:cNvPicPr>
                <a:picLocks noChangeAspect="1"/>
              </p:cNvPicPr>
              <p:nvPr>
                <p:custDataLst>
                  <p:tags r:id="rId26"/>
                </p:custDataLst>
              </p:nvPr>
            </p:nvPicPr>
            <p:blipFill>
              <a:blip r:embed="rId27"/>
              <a:stretch>
                <a:fillRect/>
              </a:stretch>
            </p:blipFill>
            <p:spPr>
              <a:xfrm rot="21600000">
                <a:off x="14768" y="3824"/>
                <a:ext cx="1480" cy="1841"/>
              </a:xfrm>
              <a:prstGeom prst="rect">
                <a:avLst/>
              </a:prstGeom>
            </p:spPr>
          </p:pic>
          <p:sp>
            <p:nvSpPr>
              <p:cNvPr id="32" name="矩形 31"/>
              <p:cNvSpPr/>
              <p:nvPr>
                <p:custDataLst>
                  <p:tags r:id="rId28"/>
                </p:custDataLst>
              </p:nvPr>
            </p:nvSpPr>
            <p:spPr>
              <a:xfrm>
                <a:off x="14768" y="3815"/>
                <a:ext cx="1482" cy="1840"/>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34" name="组合 33"/>
            <p:cNvGrpSpPr/>
            <p:nvPr/>
          </p:nvGrpSpPr>
          <p:grpSpPr>
            <a:xfrm>
              <a:off x="16571" y="3821"/>
              <a:ext cx="1484" cy="1840"/>
              <a:chOff x="17431" y="3824"/>
              <a:chExt cx="1484" cy="1840"/>
            </a:xfrm>
          </p:grpSpPr>
          <p:pic>
            <p:nvPicPr>
              <p:cNvPr id="640" name="picture 640"/>
              <p:cNvPicPr>
                <a:picLocks noChangeAspect="1"/>
              </p:cNvPicPr>
              <p:nvPr>
                <p:custDataLst>
                  <p:tags r:id="rId29"/>
                </p:custDataLst>
              </p:nvPr>
            </p:nvPicPr>
            <p:blipFill>
              <a:blip r:embed="rId30"/>
              <a:stretch>
                <a:fillRect/>
              </a:stretch>
            </p:blipFill>
            <p:spPr>
              <a:xfrm rot="21600000">
                <a:off x="17431" y="3824"/>
                <a:ext cx="1480" cy="1841"/>
              </a:xfrm>
              <a:prstGeom prst="rect">
                <a:avLst/>
              </a:prstGeom>
            </p:spPr>
          </p:pic>
          <p:sp>
            <p:nvSpPr>
              <p:cNvPr id="33" name="矩形 32"/>
              <p:cNvSpPr/>
              <p:nvPr>
                <p:custDataLst>
                  <p:tags r:id="rId31"/>
                </p:custDataLst>
              </p:nvPr>
            </p:nvSpPr>
            <p:spPr>
              <a:xfrm>
                <a:off x="17433" y="3824"/>
                <a:ext cx="1482" cy="1840"/>
              </a:xfrm>
              <a:prstGeom prst="rect">
                <a:avLst/>
              </a:prstGeom>
              <a:noFill/>
              <a:ln>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grpSp>
      <p:grpSp>
        <p:nvGrpSpPr>
          <p:cNvPr id="48" name="组合 47"/>
          <p:cNvGrpSpPr/>
          <p:nvPr/>
        </p:nvGrpSpPr>
        <p:grpSpPr>
          <a:xfrm>
            <a:off x="1807845" y="4638040"/>
            <a:ext cx="8575675" cy="1836420"/>
            <a:chOff x="3407" y="7304"/>
            <a:chExt cx="13505" cy="2892"/>
          </a:xfrm>
        </p:grpSpPr>
        <p:grpSp>
          <p:nvGrpSpPr>
            <p:cNvPr id="47" name="组合 46"/>
            <p:cNvGrpSpPr/>
            <p:nvPr/>
          </p:nvGrpSpPr>
          <p:grpSpPr>
            <a:xfrm>
              <a:off x="3407" y="7304"/>
              <a:ext cx="6400" cy="2893"/>
              <a:chOff x="3407" y="7304"/>
              <a:chExt cx="6400" cy="2893"/>
            </a:xfrm>
          </p:grpSpPr>
          <p:grpSp>
            <p:nvGrpSpPr>
              <p:cNvPr id="41" name="组合 40"/>
              <p:cNvGrpSpPr/>
              <p:nvPr/>
            </p:nvGrpSpPr>
            <p:grpSpPr>
              <a:xfrm>
                <a:off x="4576" y="7304"/>
                <a:ext cx="4062" cy="2023"/>
                <a:chOff x="5491" y="7680"/>
                <a:chExt cx="4062" cy="2023"/>
              </a:xfrm>
            </p:grpSpPr>
            <p:sp>
              <p:nvSpPr>
                <p:cNvPr id="26" name="文本框 25"/>
                <p:cNvSpPr txBox="1"/>
                <p:nvPr>
                  <p:custDataLst>
                    <p:tags r:id="rId32"/>
                  </p:custDataLst>
                </p:nvPr>
              </p:nvSpPr>
              <p:spPr>
                <a:xfrm>
                  <a:off x="5942" y="7680"/>
                  <a:ext cx="3161" cy="337"/>
                </a:xfrm>
                <a:prstGeom prst="rect">
                  <a:avLst/>
                </a:prstGeom>
                <a:noFill/>
              </p:spPr>
              <p:txBody>
                <a:bodyPr wrap="square" rtlCol="0" anchor="ctr" anchorCtr="1">
                  <a:spAutoFit/>
                </a:bodyPr>
                <a:p>
                  <a:r>
                    <a:rPr sz="800">
                      <a:latin typeface="思源黑体 CN Normal" panose="020B0400000000000000" charset="-122"/>
                      <a:ea typeface="思源黑体 CN Normal" panose="020B0400000000000000" charset="-122"/>
                      <a:cs typeface="思源黑体 CN Medium" panose="020B0600000000000000" charset="-122"/>
                    </a:rPr>
                    <a:t>多角度光源照射时截面面积</a:t>
                  </a:r>
                  <a:endParaRPr sz="800">
                    <a:latin typeface="思源黑体 CN Normal" panose="020B0400000000000000" charset="-122"/>
                    <a:ea typeface="思源黑体 CN Normal" panose="020B0400000000000000" charset="-122"/>
                    <a:cs typeface="思源黑体 CN Medium" panose="020B0600000000000000" charset="-122"/>
                  </a:endParaRPr>
                </a:p>
              </p:txBody>
            </p:sp>
            <p:grpSp>
              <p:nvGrpSpPr>
                <p:cNvPr id="39" name="组合 38"/>
                <p:cNvGrpSpPr/>
                <p:nvPr/>
              </p:nvGrpSpPr>
              <p:grpSpPr>
                <a:xfrm>
                  <a:off x="5491" y="8087"/>
                  <a:ext cx="4062" cy="1616"/>
                  <a:chOff x="1133" y="12853"/>
                  <a:chExt cx="4062" cy="1616"/>
                </a:xfrm>
              </p:grpSpPr>
              <p:pic>
                <p:nvPicPr>
                  <p:cNvPr id="648" name="picture 648"/>
                  <p:cNvPicPr>
                    <a:picLocks noChangeAspect="1"/>
                  </p:cNvPicPr>
                  <p:nvPr>
                    <p:custDataLst>
                      <p:tags r:id="rId33"/>
                    </p:custDataLst>
                  </p:nvPr>
                </p:nvPicPr>
                <p:blipFill>
                  <a:blip r:embed="rId34"/>
                  <a:stretch>
                    <a:fillRect/>
                  </a:stretch>
                </p:blipFill>
                <p:spPr>
                  <a:xfrm rot="21600000">
                    <a:off x="1133" y="12853"/>
                    <a:ext cx="3764" cy="1617"/>
                  </a:xfrm>
                  <a:prstGeom prst="rect">
                    <a:avLst/>
                  </a:prstGeom>
                </p:spPr>
              </p:pic>
              <p:pic>
                <p:nvPicPr>
                  <p:cNvPr id="688" name="picture 688"/>
                  <p:cNvPicPr>
                    <a:picLocks noChangeAspect="1"/>
                  </p:cNvPicPr>
                  <p:nvPr>
                    <p:custDataLst>
                      <p:tags r:id="rId35"/>
                    </p:custDataLst>
                  </p:nvPr>
                </p:nvPicPr>
                <p:blipFill>
                  <a:blip r:embed="rId36"/>
                  <a:stretch>
                    <a:fillRect/>
                  </a:stretch>
                </p:blipFill>
                <p:spPr>
                  <a:xfrm rot="21600000">
                    <a:off x="5069" y="12965"/>
                    <a:ext cx="126" cy="843"/>
                  </a:xfrm>
                  <a:prstGeom prst="rect">
                    <a:avLst/>
                  </a:prstGeom>
                </p:spPr>
              </p:pic>
            </p:grpSp>
          </p:grpSp>
          <p:sp>
            <p:nvSpPr>
              <p:cNvPr id="43" name="文本框 42"/>
              <p:cNvSpPr txBox="1"/>
              <p:nvPr/>
            </p:nvSpPr>
            <p:spPr>
              <a:xfrm>
                <a:off x="3407" y="9473"/>
                <a:ext cx="6400" cy="725"/>
              </a:xfrm>
              <a:prstGeom prst="rect">
                <a:avLst/>
              </a:prstGeom>
              <a:noFill/>
            </p:spPr>
            <p:txBody>
              <a:bodyPr wrap="square" rtlCol="0">
                <a:spAutoFit/>
              </a:bodyPr>
              <a:p>
                <a:pPr algn="ctr">
                  <a:lnSpc>
                    <a:spcPct val="12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大范围地进行照明 ，置于较高位置时 ，整体光照均匀， 随着位置降低， 由于高度差会出现明暗对比 。</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45" name="组合 44"/>
            <p:cNvGrpSpPr/>
            <p:nvPr/>
          </p:nvGrpSpPr>
          <p:grpSpPr>
            <a:xfrm>
              <a:off x="10512" y="7320"/>
              <a:ext cx="6400" cy="2877"/>
              <a:chOff x="10512" y="7320"/>
              <a:chExt cx="6400" cy="2877"/>
            </a:xfrm>
          </p:grpSpPr>
          <p:grpSp>
            <p:nvGrpSpPr>
              <p:cNvPr id="42" name="组合 41"/>
              <p:cNvGrpSpPr/>
              <p:nvPr/>
            </p:nvGrpSpPr>
            <p:grpSpPr>
              <a:xfrm>
                <a:off x="11681" y="7320"/>
                <a:ext cx="4062" cy="2024"/>
                <a:chOff x="11829" y="7680"/>
                <a:chExt cx="4062" cy="2024"/>
              </a:xfrm>
            </p:grpSpPr>
            <p:sp>
              <p:nvSpPr>
                <p:cNvPr id="31" name="文本框 30"/>
                <p:cNvSpPr txBox="1"/>
                <p:nvPr>
                  <p:custDataLst>
                    <p:tags r:id="rId37"/>
                  </p:custDataLst>
                </p:nvPr>
              </p:nvSpPr>
              <p:spPr>
                <a:xfrm>
                  <a:off x="12450" y="7680"/>
                  <a:ext cx="2821" cy="337"/>
                </a:xfrm>
                <a:prstGeom prst="rect">
                  <a:avLst/>
                </a:prstGeom>
                <a:noFill/>
              </p:spPr>
              <p:txBody>
                <a:bodyPr wrap="square" rtlCol="0" anchor="ctr" anchorCtr="1">
                  <a:spAutoFit/>
                </a:bodyPr>
                <a:p>
                  <a:r>
                    <a:rPr sz="800">
                      <a:latin typeface="思源黑体 CN Normal" panose="020B0400000000000000" charset="-122"/>
                      <a:ea typeface="思源黑体 CN Normal" panose="020B0400000000000000" charset="-122"/>
                      <a:cs typeface="思源黑体 CN Medium" panose="020B0600000000000000" charset="-122"/>
                    </a:rPr>
                    <a:t>缝隙环状照明照射时截面面积</a:t>
                  </a:r>
                  <a:endParaRPr sz="800">
                    <a:latin typeface="思源黑体 CN Normal" panose="020B0400000000000000" charset="-122"/>
                    <a:ea typeface="思源黑体 CN Normal" panose="020B0400000000000000" charset="-122"/>
                    <a:cs typeface="思源黑体 CN Medium" panose="020B0600000000000000" charset="-122"/>
                  </a:endParaRPr>
                </a:p>
              </p:txBody>
            </p:sp>
            <p:grpSp>
              <p:nvGrpSpPr>
                <p:cNvPr id="40" name="组合 39"/>
                <p:cNvGrpSpPr/>
                <p:nvPr/>
              </p:nvGrpSpPr>
              <p:grpSpPr>
                <a:xfrm>
                  <a:off x="11829" y="8088"/>
                  <a:ext cx="4063" cy="1616"/>
                  <a:chOff x="6590" y="12853"/>
                  <a:chExt cx="4063" cy="1616"/>
                </a:xfrm>
              </p:grpSpPr>
              <p:pic>
                <p:nvPicPr>
                  <p:cNvPr id="650" name="picture 650"/>
                  <p:cNvPicPr>
                    <a:picLocks noChangeAspect="1"/>
                  </p:cNvPicPr>
                  <p:nvPr>
                    <p:custDataLst>
                      <p:tags r:id="rId38"/>
                    </p:custDataLst>
                  </p:nvPr>
                </p:nvPicPr>
                <p:blipFill>
                  <a:blip r:embed="rId39"/>
                  <a:stretch>
                    <a:fillRect/>
                  </a:stretch>
                </p:blipFill>
                <p:spPr>
                  <a:xfrm rot="21600000">
                    <a:off x="6590" y="12853"/>
                    <a:ext cx="3764" cy="1617"/>
                  </a:xfrm>
                  <a:prstGeom prst="rect">
                    <a:avLst/>
                  </a:prstGeom>
                </p:spPr>
              </p:pic>
              <p:pic>
                <p:nvPicPr>
                  <p:cNvPr id="690" name="picture 690"/>
                  <p:cNvPicPr>
                    <a:picLocks noChangeAspect="1"/>
                  </p:cNvPicPr>
                  <p:nvPr>
                    <p:custDataLst>
                      <p:tags r:id="rId40"/>
                    </p:custDataLst>
                  </p:nvPr>
                </p:nvPicPr>
                <p:blipFill>
                  <a:blip r:embed="rId41"/>
                  <a:stretch>
                    <a:fillRect/>
                  </a:stretch>
                </p:blipFill>
                <p:spPr>
                  <a:xfrm rot="21600000">
                    <a:off x="10527" y="12965"/>
                    <a:ext cx="126" cy="843"/>
                  </a:xfrm>
                  <a:prstGeom prst="rect">
                    <a:avLst/>
                  </a:prstGeom>
                </p:spPr>
              </p:pic>
            </p:grpSp>
          </p:grpSp>
          <p:sp>
            <p:nvSpPr>
              <p:cNvPr id="44" name="文本框 43"/>
              <p:cNvSpPr txBox="1"/>
              <p:nvPr>
                <p:custDataLst>
                  <p:tags r:id="rId42"/>
                </p:custDataLst>
              </p:nvPr>
            </p:nvSpPr>
            <p:spPr>
              <a:xfrm>
                <a:off x="10512" y="9473"/>
                <a:ext cx="6400" cy="725"/>
              </a:xfrm>
              <a:prstGeom prst="rect">
                <a:avLst/>
              </a:prstGeom>
              <a:noFill/>
            </p:spPr>
            <p:txBody>
              <a:bodyPr wrap="square" rtlCol="0">
                <a:spAutoFit/>
              </a:bodyPr>
              <a:p>
                <a:pPr algn="ctr">
                  <a:lnSpc>
                    <a:spcPct val="12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细带状光束从水平方向照射 ，在所需检测的边缘的某个     高度放置照明单元 ，即可在目标位置形成鲜明的对比度 。</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grpSp>
      </p:grpSp>
    </p:spTree>
    <p:custDataLst>
      <p:tags r:id="rId4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设备优势简介</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网络功能及软件</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 name="文本框 1"/>
          <p:cNvSpPr txBox="1"/>
          <p:nvPr/>
        </p:nvSpPr>
        <p:spPr>
          <a:xfrm>
            <a:off x="454660" y="1231265"/>
            <a:ext cx="2322195" cy="484505"/>
          </a:xfrm>
          <a:prstGeom prst="rect">
            <a:avLst/>
          </a:prstGeom>
          <a:gradFill>
            <a:gsLst>
              <a:gs pos="0">
                <a:schemeClr val="accent2"/>
              </a:gs>
              <a:gs pos="100000">
                <a:srgbClr val="FBAB37"/>
              </a:gs>
            </a:gsLst>
            <a:lin ang="2700000" scaled="0"/>
          </a:gradFill>
        </p:spPr>
        <p:txBody>
          <a:bodyPr wrap="square" rtlCol="0" anchor="ctr" anchorCtr="1">
            <a:noAutofit/>
          </a:bodyPr>
          <a:p>
            <a:r>
              <a:rPr lang="zh-CN" altLang="en-US" b="1">
                <a:solidFill>
                  <a:schemeClr val="bg1"/>
                </a:solidFill>
                <a:latin typeface="微软雅黑" panose="020B0503020204020204" charset="-122"/>
                <a:ea typeface="微软雅黑" panose="020B0503020204020204" charset="-122"/>
              </a:rPr>
              <a:t>测量设定编辑软件</a:t>
            </a:r>
            <a:endParaRPr lang="zh-CN" altLang="en-US" b="1">
              <a:solidFill>
                <a:schemeClr val="bg1"/>
              </a:solidFill>
              <a:latin typeface="微软雅黑" panose="020B0503020204020204" charset="-122"/>
              <a:ea typeface="微软雅黑" panose="020B0503020204020204" charset="-122"/>
            </a:endParaRPr>
          </a:p>
        </p:txBody>
      </p:sp>
      <p:sp>
        <p:nvSpPr>
          <p:cNvPr id="11" name="文本框 10"/>
          <p:cNvSpPr txBox="1"/>
          <p:nvPr/>
        </p:nvSpPr>
        <p:spPr>
          <a:xfrm>
            <a:off x="454660" y="1701800"/>
            <a:ext cx="11294745" cy="718185"/>
          </a:xfrm>
          <a:prstGeom prst="rect">
            <a:avLst/>
          </a:prstGeom>
          <a:noFill/>
        </p:spPr>
        <p:txBody>
          <a:bodyPr wrap="square" rtlCol="0">
            <a:spAutoFit/>
          </a:bodyPr>
          <a:p>
            <a:pPr>
              <a:lnSpc>
                <a:spcPct val="170000"/>
              </a:lnSpc>
            </a:pPr>
            <a:r>
              <a:rPr lang="zh-CN" altLang="en-US" sz="1200">
                <a:latin typeface="微软雅黑" panose="020B0503020204020204" charset="-122"/>
                <a:ea typeface="微软雅黑" panose="020B0503020204020204" charset="-122"/>
                <a:cs typeface="微软雅黑" panose="020B0503020204020204" charset="-122"/>
              </a:rPr>
              <a:t>可以使用身旁的计算机，对全自动影像测量仪(闪测仪)制作的数据，进行测量位置的追加或更改。即使不在设备周围也可修改设定，在家或远程操作时，也可从远处进行修正设定指示或打印测量结果。</a:t>
            </a: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18" name="组合 17"/>
          <p:cNvGrpSpPr/>
          <p:nvPr/>
        </p:nvGrpSpPr>
        <p:grpSpPr>
          <a:xfrm>
            <a:off x="4618990" y="2552700"/>
            <a:ext cx="2996565" cy="3834130"/>
            <a:chOff x="6794" y="4220"/>
            <a:chExt cx="4719" cy="6038"/>
          </a:xfrm>
        </p:grpSpPr>
        <p:sp>
          <p:nvSpPr>
            <p:cNvPr id="12" name="rect"/>
            <p:cNvSpPr/>
            <p:nvPr/>
          </p:nvSpPr>
          <p:spPr>
            <a:xfrm rot="21600000">
              <a:off x="6794" y="4220"/>
              <a:ext cx="4719" cy="6038"/>
            </a:xfrm>
            <a:prstGeom prst="rect">
              <a:avLst/>
            </a:prstGeom>
            <a:solidFill>
              <a:srgbClr val="EAECEE">
                <a:alpha val="100000"/>
              </a:srgbClr>
            </a:solidFill>
            <a:ln cap="flat">
              <a:noFill/>
              <a:prstDash val="solid"/>
              <a:miter lim="0"/>
            </a:ln>
          </p:spPr>
          <p:txBody>
            <a:bodyPr rtlCol="0"/>
            <a:p>
              <a:pPr algn="ctr"/>
              <a:endParaRPr lang="zh-CN" altLang="en-US"/>
            </a:p>
          </p:txBody>
        </p:sp>
        <p:sp>
          <p:nvSpPr>
            <p:cNvPr id="13" name="textbox 608"/>
            <p:cNvSpPr/>
            <p:nvPr/>
          </p:nvSpPr>
          <p:spPr>
            <a:xfrm rot="21600000">
              <a:off x="7074" y="4495"/>
              <a:ext cx="4133" cy="1610"/>
            </a:xfrm>
            <a:prstGeom prst="rect">
              <a:avLst/>
            </a:prstGeom>
          </p:spPr>
          <p:txBody>
            <a:bodyPr vert="horz" wrap="square" lIns="0" tIns="0" rIns="0" bIns="0"/>
            <a:p>
              <a:pPr algn="l" rtl="0" eaLnBrk="0">
                <a:lnSpc>
                  <a:spcPct val="139000"/>
                </a:lnSpc>
              </a:pPr>
              <a:endParaRPr lang="en-US" altLang="en-US" sz="100" dirty="0"/>
            </a:p>
            <a:p>
              <a:pPr marL="12700" algn="l" rtl="0" eaLnBrk="0">
                <a:lnSpc>
                  <a:spcPct val="139000"/>
                </a:lnSpc>
              </a:pPr>
              <a:r>
                <a:rPr sz="1600" b="1" kern="0" spc="70" dirty="0">
                  <a:solidFill>
                    <a:srgbClr val="332C2B">
                      <a:alpha val="100000"/>
                    </a:srgbClr>
                  </a:solidFill>
                  <a:latin typeface="微软雅黑" panose="020B0503020204020204" charset="-122"/>
                  <a:ea typeface="微软雅黑" panose="020B0503020204020204" charset="-122"/>
                  <a:cs typeface="微软雅黑" panose="020B0503020204020204" charset="-122"/>
                </a:rPr>
                <a:t>以 </a:t>
              </a:r>
              <a:r>
                <a:rPr sz="1600" b="1" kern="0" spc="0" dirty="0">
                  <a:solidFill>
                    <a:srgbClr val="332C2B">
                      <a:alpha val="100000"/>
                    </a:srgbClr>
                  </a:solidFill>
                  <a:latin typeface="微软雅黑" panose="020B0503020204020204" charset="-122"/>
                  <a:ea typeface="微软雅黑" panose="020B0503020204020204" charset="-122"/>
                  <a:cs typeface="微软雅黑" panose="020B0503020204020204" charset="-122"/>
                </a:rPr>
                <a:t>LAN</a:t>
              </a:r>
              <a:r>
                <a:rPr sz="1600" b="1" kern="0" spc="60" dirty="0">
                  <a:solidFill>
                    <a:srgbClr val="332C2B">
                      <a:alpha val="100000"/>
                    </a:srgbClr>
                  </a:solidFill>
                  <a:latin typeface="微软雅黑" panose="020B0503020204020204" charset="-122"/>
                  <a:ea typeface="微软雅黑" panose="020B0503020204020204" charset="-122"/>
                  <a:cs typeface="微软雅黑" panose="020B0503020204020204" charset="-122"/>
                </a:rPr>
                <a:t> </a:t>
              </a:r>
              <a:r>
                <a:rPr sz="1600" b="1" kern="0" spc="70" dirty="0">
                  <a:solidFill>
                    <a:srgbClr val="332C2B">
                      <a:alpha val="100000"/>
                    </a:srgbClr>
                  </a:solidFill>
                  <a:latin typeface="微软雅黑" panose="020B0503020204020204" charset="-122"/>
                  <a:ea typeface="微软雅黑" panose="020B0503020204020204" charset="-122"/>
                  <a:cs typeface="微软雅黑" panose="020B0503020204020204" charset="-122"/>
                </a:rPr>
                <a:t>连接传送数据</a:t>
              </a:r>
              <a:endParaRPr lang="en-US" altLang="en-US" sz="1000" dirty="0"/>
            </a:p>
            <a:p>
              <a:pPr marL="13970" algn="l" rtl="0" eaLnBrk="0">
                <a:lnSpc>
                  <a:spcPct val="139000"/>
                </a:lnSpc>
                <a:spcBef>
                  <a:spcPts val="270"/>
                </a:spcBef>
              </a:pPr>
              <a:r>
                <a:rPr sz="1000" kern="0" spc="40" dirty="0">
                  <a:solidFill>
                    <a:srgbClr val="5F5D5D">
                      <a:alpha val="100000"/>
                    </a:srgbClr>
                  </a:solidFill>
                  <a:latin typeface="微软雅黑" panose="020B0503020204020204" charset="-122"/>
                  <a:ea typeface="微软雅黑" panose="020B0503020204020204" charset="-122"/>
                  <a:cs typeface="微软雅黑" panose="020B0503020204020204" charset="-122"/>
                </a:rPr>
                <a:t>通过连接</a:t>
              </a:r>
              <a:r>
                <a:rPr sz="10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LAN</a:t>
              </a:r>
              <a:r>
                <a:rPr sz="10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1000" kern="0" spc="40" dirty="0">
                  <a:solidFill>
                    <a:srgbClr val="5F5D5D">
                      <a:alpha val="100000"/>
                    </a:srgbClr>
                  </a:solidFill>
                  <a:latin typeface="微软雅黑" panose="020B0503020204020204" charset="-122"/>
                  <a:ea typeface="微软雅黑" panose="020B0503020204020204" charset="-122"/>
                  <a:cs typeface="微软雅黑" panose="020B0503020204020204" charset="-122"/>
                </a:rPr>
                <a:t>，可轻松将计算机或全自动</a:t>
              </a:r>
              <a:r>
                <a:rPr sz="1000" kern="0" spc="30" dirty="0">
                  <a:solidFill>
                    <a:srgbClr val="5F5D5D">
                      <a:alpha val="100000"/>
                    </a:srgbClr>
                  </a:solidFill>
                  <a:latin typeface="微软雅黑" panose="020B0503020204020204" charset="-122"/>
                  <a:ea typeface="微软雅黑" panose="020B0503020204020204" charset="-122"/>
                  <a:cs typeface="微软雅黑" panose="020B0503020204020204" charset="-122"/>
                </a:rPr>
                <a:t>影像测</a:t>
              </a:r>
              <a:r>
                <a:rPr sz="1000" kern="0" spc="40" dirty="0">
                  <a:solidFill>
                    <a:srgbClr val="5F5D5D">
                      <a:alpha val="100000"/>
                    </a:srgbClr>
                  </a:solidFill>
                  <a:latin typeface="微软雅黑" panose="020B0503020204020204" charset="-122"/>
                  <a:ea typeface="微软雅黑" panose="020B0503020204020204" charset="-122"/>
                  <a:cs typeface="微软雅黑" panose="020B0503020204020204" charset="-122"/>
                </a:rPr>
                <a:t>量仪(闪测仪)上制作的设定文件传送到远程的全自</a:t>
              </a:r>
              <a:r>
                <a:rPr sz="10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F5D5D">
                      <a:alpha val="100000"/>
                    </a:srgbClr>
                  </a:solidFill>
                  <a:latin typeface="微软雅黑" panose="020B0503020204020204" charset="-122"/>
                  <a:ea typeface="微软雅黑" panose="020B0503020204020204" charset="-122"/>
                  <a:cs typeface="微软雅黑" panose="020B0503020204020204" charset="-122"/>
                </a:rPr>
                <a:t>动影像测量仪(闪测仪</a:t>
              </a:r>
              <a:r>
                <a:rPr sz="1000" kern="0" spc="2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endParaRPr lang="en-US" altLang="en-US" sz="1000" kern="0" spc="2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p:txBody>
        </p:sp>
      </p:grpSp>
      <p:sp>
        <p:nvSpPr>
          <p:cNvPr id="14" name="path"/>
          <p:cNvSpPr/>
          <p:nvPr/>
        </p:nvSpPr>
        <p:spPr>
          <a:xfrm rot="21600000">
            <a:off x="4796186" y="3108709"/>
            <a:ext cx="2587265" cy="4571"/>
          </a:xfrm>
          <a:custGeom>
            <a:avLst/>
            <a:gdLst/>
            <a:ahLst/>
            <a:cxnLst/>
            <a:rect l="0" t="0" r="0" b="0"/>
            <a:pathLst>
              <a:path w="4074" h="7">
                <a:moveTo>
                  <a:pt x="0" y="3"/>
                </a:moveTo>
                <a:lnTo>
                  <a:pt x="4074" y="3"/>
                </a:lnTo>
              </a:path>
            </a:pathLst>
          </a:custGeom>
          <a:noFill/>
          <a:ln w="4572" cap="flat">
            <a:solidFill>
              <a:srgbClr val="221815">
                <a:alpha val="100000"/>
              </a:srgbClr>
            </a:solidFill>
            <a:prstDash val="solid"/>
            <a:miter lim="400000"/>
          </a:ln>
        </p:spPr>
        <p:txBody>
          <a:bodyPr rtlCol="0"/>
          <a:p>
            <a:pPr algn="ctr"/>
            <a:endParaRPr lang="zh-CN" altLang="en-US"/>
          </a:p>
        </p:txBody>
      </p:sp>
      <p:pic>
        <p:nvPicPr>
          <p:cNvPr id="614" name="picture 614"/>
          <p:cNvPicPr>
            <a:picLocks noChangeAspect="1"/>
          </p:cNvPicPr>
          <p:nvPr/>
        </p:nvPicPr>
        <p:blipFill>
          <a:blip r:embed="rId6"/>
          <a:stretch>
            <a:fillRect/>
          </a:stretch>
        </p:blipFill>
        <p:spPr>
          <a:xfrm rot="21600000">
            <a:off x="454660" y="2598420"/>
            <a:ext cx="1773555" cy="1696085"/>
          </a:xfrm>
          <a:prstGeom prst="rect">
            <a:avLst/>
          </a:prstGeom>
        </p:spPr>
      </p:pic>
      <p:pic>
        <p:nvPicPr>
          <p:cNvPr id="616" name="picture 616"/>
          <p:cNvPicPr>
            <a:picLocks noChangeAspect="1"/>
          </p:cNvPicPr>
          <p:nvPr/>
        </p:nvPicPr>
        <p:blipFill>
          <a:blip r:embed="rId7"/>
          <a:stretch>
            <a:fillRect/>
          </a:stretch>
        </p:blipFill>
        <p:spPr>
          <a:xfrm rot="21600000">
            <a:off x="8879074" y="2553540"/>
            <a:ext cx="2008367" cy="1739379"/>
          </a:xfrm>
          <a:prstGeom prst="rect">
            <a:avLst/>
          </a:prstGeom>
        </p:spPr>
      </p:pic>
      <p:sp>
        <p:nvSpPr>
          <p:cNvPr id="618" name="textbox 618"/>
          <p:cNvSpPr/>
          <p:nvPr/>
        </p:nvSpPr>
        <p:spPr>
          <a:xfrm>
            <a:off x="7978775" y="4457700"/>
            <a:ext cx="3770630" cy="697230"/>
          </a:xfrm>
          <a:prstGeom prst="rect">
            <a:avLst/>
          </a:prstGeom>
        </p:spPr>
        <p:txBody>
          <a:bodyPr vert="horz" wrap="square" lIns="0" tIns="0" rIns="0" bIns="0" anchor="ctr" anchorCtr="1"/>
          <a:p>
            <a:pPr algn="l" rtl="0" eaLnBrk="0">
              <a:lnSpc>
                <a:spcPct val="140000"/>
              </a:lnSpc>
            </a:pPr>
            <a:r>
              <a:rPr sz="1000" kern="0" spc="50" dirty="0">
                <a:solidFill>
                  <a:srgbClr val="5F5D5D">
                    <a:alpha val="100000"/>
                  </a:srgbClr>
                </a:solidFill>
                <a:latin typeface="微软雅黑" panose="020B0503020204020204" charset="-122"/>
                <a:ea typeface="微软雅黑" panose="020B0503020204020204" charset="-122"/>
                <a:cs typeface="微软雅黑" panose="020B0503020204020204" charset="-122"/>
              </a:rPr>
              <a:t>可自动将全自动影像测量仪(</a:t>
            </a:r>
            <a:r>
              <a:rPr sz="1000" kern="0" spc="40" dirty="0">
                <a:solidFill>
                  <a:srgbClr val="5F5D5D">
                    <a:alpha val="100000"/>
                  </a:srgbClr>
                </a:solidFill>
                <a:latin typeface="微软雅黑" panose="020B0503020204020204" charset="-122"/>
                <a:ea typeface="微软雅黑" panose="020B0503020204020204" charset="-122"/>
                <a:cs typeface="微软雅黑" panose="020B0503020204020204" charset="-122"/>
              </a:rPr>
              <a:t>闪测仪)测量到的结果传送至指定计算机的表计算软件的指定单元格中。检测表具有固定格式时，也可按其格式导</a:t>
            </a:r>
            <a:r>
              <a:rPr sz="1000" kern="0" spc="30" dirty="0">
                <a:solidFill>
                  <a:srgbClr val="5F5D5D">
                    <a:alpha val="100000"/>
                  </a:srgbClr>
                </a:solidFill>
                <a:latin typeface="微软雅黑" panose="020B0503020204020204" charset="-122"/>
                <a:ea typeface="微软雅黑" panose="020B0503020204020204" charset="-122"/>
                <a:cs typeface="微软雅黑" panose="020B0503020204020204" charset="-122"/>
              </a:rPr>
              <a:t>入测量数据。</a:t>
            </a:r>
            <a:endParaRPr lang="en-US" altLang="en-US" sz="1000" kern="0" spc="3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p:txBody>
      </p:sp>
      <p:graphicFrame>
        <p:nvGraphicFramePr>
          <p:cNvPr id="620" name="table 620"/>
          <p:cNvGraphicFramePr>
            <a:graphicFrameLocks noGrp="1"/>
          </p:cNvGraphicFramePr>
          <p:nvPr>
            <p:custDataLst>
              <p:tags r:id="rId8"/>
            </p:custDataLst>
          </p:nvPr>
        </p:nvGraphicFramePr>
        <p:xfrm>
          <a:off x="7983855" y="5335905"/>
          <a:ext cx="3798570" cy="655320"/>
        </p:xfrm>
        <a:graphic>
          <a:graphicData uri="http://schemas.openxmlformats.org/drawingml/2006/table">
            <a:tbl>
              <a:tblPr/>
              <a:tblGrid>
                <a:gridCol w="1077595"/>
                <a:gridCol w="2720975"/>
              </a:tblGrid>
              <a:tr h="218440">
                <a:tc gridSpan="2">
                  <a:txBody>
                    <a:bodyPr/>
                    <a:p>
                      <a:pPr algn="l" rtl="0" eaLnBrk="0">
                        <a:lnSpc>
                          <a:spcPct val="115000"/>
                        </a:lnSpc>
                      </a:pPr>
                      <a:r>
                        <a:rPr sz="900" b="1" kern="0" spc="40" dirty="0">
                          <a:solidFill>
                            <a:srgbClr val="5F5D5D">
                              <a:alpha val="100000"/>
                            </a:srgbClr>
                          </a:solidFill>
                          <a:latin typeface="微软雅黑" panose="020B0503020204020204" charset="-122"/>
                          <a:ea typeface="微软雅黑" panose="020B0503020204020204" charset="-122"/>
                          <a:cs typeface="微软雅黑" panose="020B0503020204020204" charset="-122"/>
                          <a:sym typeface="+mn-ea"/>
                        </a:rPr>
                        <a:t>计算机软件使用环境</a:t>
                      </a:r>
                      <a:endParaRPr lang="en-US" altLang="en-US" sz="900" b="1" kern="0" spc="40" dirty="0">
                        <a:solidFill>
                          <a:srgbClr val="5F5D5D">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1">
                    <a:lnL w="3175" cap="flat" cmpd="sng" algn="ctr">
                      <a:solidFill>
                        <a:srgbClr val="5F5D5D"/>
                      </a:solidFill>
                      <a:prstDash val="solid"/>
                      <a:round/>
                      <a:headEnd type="none" w="med" len="med"/>
                      <a:tailEnd type="none" w="med" len="med"/>
                    </a:lnL>
                    <a:lnR w="3175" cap="flat" cmpd="sng" algn="ctr">
                      <a:solidFill>
                        <a:srgbClr val="5F5D5D"/>
                      </a:solidFill>
                      <a:prstDash val="solid"/>
                      <a:round/>
                      <a:headEnd type="none" w="med" len="med"/>
                      <a:tailEnd type="none" w="med" len="med"/>
                    </a:lnR>
                    <a:lnT w="3175" cap="flat" cmpd="sng" algn="ctr">
                      <a:solidFill>
                        <a:srgbClr val="5F5D5D"/>
                      </a:solidFill>
                      <a:prstDash val="solid"/>
                      <a:round/>
                      <a:headEnd type="none" w="med" len="med"/>
                      <a:tailEnd type="none" w="med" len="med"/>
                    </a:lnT>
                    <a:lnB w="3175" cap="flat" cmpd="sng" algn="ctr">
                      <a:solidFill>
                        <a:srgbClr val="5F5D5D"/>
                      </a:solidFill>
                      <a:prstDash val="solid"/>
                      <a:round/>
                      <a:headEnd type="none" w="med" len="med"/>
                      <a:tailEnd type="none" w="med" len="med"/>
                    </a:lnB>
                  </a:tcPr>
                </a:tc>
                <a:tc hMerge="1">
                  <a:tcPr marL="0" marR="0" marT="0" marB="0" vert="horz">
                    <a:lnL w="3175" cap="flat" cmpd="sng" algn="ctr">
                      <a:solidFill>
                        <a:srgbClr val="5F5D5D"/>
                      </a:solidFill>
                      <a:prstDash val="solid"/>
                      <a:round/>
                      <a:headEnd type="none" w="med" len="med"/>
                      <a:tailEnd type="none" w="med" len="med"/>
                    </a:lnL>
                    <a:lnR w="3175" cap="flat" cmpd="sng" algn="ctr">
                      <a:solidFill>
                        <a:srgbClr val="5F5D5D"/>
                      </a:solidFill>
                      <a:prstDash val="solid"/>
                      <a:round/>
                      <a:headEnd type="none" w="med" len="med"/>
                      <a:tailEnd type="none" w="med" len="med"/>
                    </a:lnR>
                    <a:lnT w="3175" cap="flat" cmpd="sng" algn="ctr">
                      <a:solidFill>
                        <a:srgbClr val="5F5D5D"/>
                      </a:solidFill>
                      <a:prstDash val="solid"/>
                      <a:round/>
                      <a:headEnd type="none" w="med" len="med"/>
                      <a:tailEnd type="none" w="med" len="med"/>
                    </a:lnT>
                    <a:lnB w="3175" cap="flat" cmpd="sng" algn="ctr">
                      <a:solidFill>
                        <a:srgbClr val="5F5D5D"/>
                      </a:solidFill>
                      <a:prstDash val="solid"/>
                      <a:round/>
                      <a:headEnd type="none" w="med" len="med"/>
                      <a:tailEnd type="none" w="med" len="med"/>
                    </a:lnB>
                  </a:tcPr>
                </a:tc>
              </a:tr>
              <a:tr h="218440">
                <a:tc>
                  <a:txBody>
                    <a:bodyPr/>
                    <a:p>
                      <a:pPr algn="l" rtl="0" eaLnBrk="0">
                        <a:lnSpc>
                          <a:spcPct val="118000"/>
                        </a:lnSpc>
                      </a:pPr>
                      <a:endParaRPr lang="en-US" altLang="en-US" sz="400" dirty="0">
                        <a:latin typeface="微软雅黑" panose="020B0503020204020204" charset="-122"/>
                        <a:ea typeface="微软雅黑" panose="020B0503020204020204" charset="-122"/>
                        <a:cs typeface="微软雅黑" panose="020B0503020204020204" charset="-122"/>
                      </a:endParaRPr>
                    </a:p>
                    <a:p>
                      <a:pPr marL="326390" algn="l" rtl="0" eaLnBrk="0">
                        <a:lnSpc>
                          <a:spcPct val="90000"/>
                        </a:lnSpc>
                        <a:spcBef>
                          <a:spcPts val="0"/>
                        </a:spcBef>
                      </a:pPr>
                      <a:r>
                        <a:rPr sz="800" kern="0" spc="20" dirty="0">
                          <a:solidFill>
                            <a:srgbClr val="5F5D5D">
                              <a:alpha val="100000"/>
                            </a:srgbClr>
                          </a:solidFill>
                          <a:latin typeface="微软雅黑" panose="020B0503020204020204" charset="-122"/>
                          <a:ea typeface="微软雅黑" panose="020B0503020204020204" charset="-122"/>
                          <a:cs typeface="微软雅黑" panose="020B0503020204020204" charset="-122"/>
                        </a:rPr>
                        <a:t>支持的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OS</a:t>
                      </a:r>
                      <a:endParaRPr lang="en-US" altLang="en-US"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5F5D5D"/>
                      </a:solidFill>
                      <a:prstDash val="solid"/>
                      <a:round/>
                      <a:headEnd type="none" w="med" len="med"/>
                      <a:tailEnd type="none" w="med" len="med"/>
                    </a:lnL>
                    <a:lnR w="3175" cap="flat" cmpd="sng" algn="ctr">
                      <a:solidFill>
                        <a:srgbClr val="5F5D5D"/>
                      </a:solidFill>
                      <a:prstDash val="solid"/>
                      <a:round/>
                      <a:headEnd type="none" w="med" len="med"/>
                      <a:tailEnd type="none" w="med" len="med"/>
                    </a:lnR>
                    <a:lnT w="3175" cap="flat" cmpd="sng" algn="ctr">
                      <a:solidFill>
                        <a:srgbClr val="5F5D5D"/>
                      </a:solidFill>
                      <a:prstDash val="solid"/>
                      <a:round/>
                      <a:headEnd type="none" w="med" len="med"/>
                      <a:tailEnd type="none" w="med" len="med"/>
                    </a:lnT>
                    <a:lnB w="3175" cap="flat" cmpd="sng" algn="ctr">
                      <a:solidFill>
                        <a:srgbClr val="5F5D5D"/>
                      </a:solidFill>
                      <a:prstDash val="solid"/>
                      <a:round/>
                      <a:headEnd type="none" w="med" len="med"/>
                      <a:tailEnd type="none" w="med" len="med"/>
                    </a:lnB>
                  </a:tcPr>
                </a:tc>
                <a:tc>
                  <a:txBody>
                    <a:bodyPr/>
                    <a:p>
                      <a:pPr algn="l" rtl="0" eaLnBrk="0">
                        <a:lnSpc>
                          <a:spcPct val="119000"/>
                        </a:lnSpc>
                      </a:pPr>
                      <a:endParaRPr lang="en-US" altLang="en-US" sz="300" dirty="0">
                        <a:latin typeface="微软雅黑" panose="020B0503020204020204" charset="-122"/>
                        <a:ea typeface="微软雅黑" panose="020B0503020204020204" charset="-122"/>
                        <a:cs typeface="微软雅黑" panose="020B0503020204020204" charset="-122"/>
                      </a:endParaRPr>
                    </a:p>
                    <a:p>
                      <a:pPr marL="40005" algn="l" rtl="0" eaLnBrk="0">
                        <a:lnSpc>
                          <a:spcPts val="955"/>
                        </a:lnSpc>
                        <a:spcBef>
                          <a:spcPts val="0"/>
                        </a:spcBef>
                      </a:pP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Windows</a:t>
                      </a:r>
                      <a:r>
                        <a:rPr sz="800" kern="0" spc="10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10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Home</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r>
                        <a:rPr sz="800" kern="0" spc="-10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Pro</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r>
                        <a:rPr sz="800" kern="0" spc="-11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Enterprise</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 (64 位)</a:t>
                      </a:r>
                      <a:endParaRPr lang="en-US" altLang="en-US"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5F5D5D"/>
                      </a:solidFill>
                      <a:prstDash val="solid"/>
                      <a:round/>
                      <a:headEnd type="none" w="med" len="med"/>
                      <a:tailEnd type="none" w="med" len="med"/>
                    </a:lnL>
                    <a:lnR w="3175" cap="flat" cmpd="sng" algn="ctr">
                      <a:solidFill>
                        <a:srgbClr val="5F5D5D"/>
                      </a:solidFill>
                      <a:prstDash val="solid"/>
                      <a:round/>
                      <a:headEnd type="none" w="med" len="med"/>
                      <a:tailEnd type="none" w="med" len="med"/>
                    </a:lnR>
                    <a:lnT w="3175" cap="flat" cmpd="sng" algn="ctr">
                      <a:solidFill>
                        <a:srgbClr val="5F5D5D"/>
                      </a:solidFill>
                      <a:prstDash val="solid"/>
                      <a:round/>
                      <a:headEnd type="none" w="med" len="med"/>
                      <a:tailEnd type="none" w="med" len="med"/>
                    </a:lnT>
                    <a:lnB w="3175" cap="flat" cmpd="sng" algn="ctr">
                      <a:solidFill>
                        <a:srgbClr val="5F5D5D"/>
                      </a:solidFill>
                      <a:prstDash val="solid"/>
                      <a:round/>
                      <a:headEnd type="none" w="med" len="med"/>
                      <a:tailEnd type="none" w="med" len="med"/>
                    </a:lnB>
                  </a:tcPr>
                </a:tc>
              </a:tr>
              <a:tr h="218440">
                <a:tc>
                  <a:txBody>
                    <a:bodyPr/>
                    <a:p>
                      <a:pPr algn="l" rtl="0" eaLnBrk="0">
                        <a:lnSpc>
                          <a:spcPct val="112000"/>
                        </a:lnSpc>
                      </a:pPr>
                      <a:endParaRPr lang="en-US" altLang="en-US" sz="400" dirty="0">
                        <a:latin typeface="微软雅黑" panose="020B0503020204020204" charset="-122"/>
                        <a:ea typeface="微软雅黑" panose="020B0503020204020204" charset="-122"/>
                      </a:endParaRPr>
                    </a:p>
                    <a:p>
                      <a:pPr marL="262890" algn="l" rtl="0" eaLnBrk="0">
                        <a:lnSpc>
                          <a:spcPct val="91000"/>
                        </a:lnSpc>
                        <a:spcBef>
                          <a:spcPts val="0"/>
                        </a:spcBef>
                      </a:pPr>
                      <a:r>
                        <a:rPr sz="800" kern="0" spc="30" dirty="0">
                          <a:solidFill>
                            <a:srgbClr val="5F5D5D">
                              <a:alpha val="100000"/>
                            </a:srgbClr>
                          </a:solidFill>
                          <a:latin typeface="微软雅黑" panose="020B0503020204020204" charset="-122"/>
                          <a:ea typeface="微软雅黑" panose="020B0503020204020204" charset="-122"/>
                          <a:cs typeface="微软雅黑" panose="020B0503020204020204" charset="-122"/>
                        </a:rPr>
                        <a:t>硬盘可用空间</a:t>
                      </a:r>
                      <a:endParaRPr lang="en-US" altLang="en-US" sz="800" kern="0" spc="3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5F5D5D"/>
                      </a:solidFill>
                      <a:prstDash val="solid"/>
                      <a:round/>
                      <a:headEnd type="none" w="med" len="med"/>
                      <a:tailEnd type="none" w="med" len="med"/>
                    </a:lnL>
                    <a:lnR w="3175" cap="flat" cmpd="sng" algn="ctr">
                      <a:solidFill>
                        <a:srgbClr val="5F5D5D"/>
                      </a:solidFill>
                      <a:prstDash val="solid"/>
                      <a:round/>
                      <a:headEnd type="none" w="med" len="med"/>
                      <a:tailEnd type="none" w="med" len="med"/>
                    </a:lnR>
                    <a:lnT w="3175" cap="flat" cmpd="sng" algn="ctr">
                      <a:solidFill>
                        <a:srgbClr val="5F5D5D"/>
                      </a:solidFill>
                      <a:prstDash val="solid"/>
                      <a:round/>
                      <a:headEnd type="none" w="med" len="med"/>
                      <a:tailEnd type="none" w="med" len="med"/>
                    </a:lnT>
                    <a:lnB w="3175" cap="flat" cmpd="sng" algn="ctr">
                      <a:solidFill>
                        <a:srgbClr val="5F5D5D"/>
                      </a:solidFill>
                      <a:prstDash val="solid"/>
                      <a:round/>
                      <a:headEnd type="none" w="med" len="med"/>
                      <a:tailEnd type="none" w="med" len="med"/>
                    </a:lnB>
                  </a:tcPr>
                </a:tc>
                <a:tc>
                  <a:txBody>
                    <a:bodyPr/>
                    <a:p>
                      <a:pPr algn="l" rtl="0" eaLnBrk="0">
                        <a:lnSpc>
                          <a:spcPct val="106000"/>
                        </a:lnSpc>
                      </a:pPr>
                      <a:endParaRPr lang="en-US" altLang="en-US" sz="300" dirty="0">
                        <a:latin typeface="微软雅黑" panose="020B0503020204020204" charset="-122"/>
                        <a:ea typeface="微软雅黑" panose="020B0503020204020204" charset="-122"/>
                        <a:cs typeface="微软雅黑" panose="020B0503020204020204" charset="-122"/>
                      </a:endParaRPr>
                    </a:p>
                    <a:p>
                      <a:pPr marL="45085" algn="l" rtl="0" eaLnBrk="0">
                        <a:lnSpc>
                          <a:spcPts val="905"/>
                        </a:lnSpc>
                        <a:spcBef>
                          <a:spcPts val="0"/>
                        </a:spcBef>
                      </a:pPr>
                      <a:r>
                        <a:rPr sz="800" kern="0" spc="10" dirty="0">
                          <a:solidFill>
                            <a:srgbClr val="5F5D5D">
                              <a:alpha val="100000"/>
                            </a:srgbClr>
                          </a:solidFill>
                          <a:latin typeface="微软雅黑" panose="020B0503020204020204" charset="-122"/>
                          <a:ea typeface="微软雅黑" panose="020B0503020204020204" charset="-122"/>
                          <a:cs typeface="微软雅黑" panose="020B0503020204020204" charset="-122"/>
                        </a:rPr>
                        <a:t>30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Gb</a:t>
                      </a:r>
                      <a:r>
                        <a:rPr sz="800" kern="0" spc="10" dirty="0">
                          <a:solidFill>
                            <a:srgbClr val="5F5D5D">
                              <a:alpha val="100000"/>
                            </a:srgbClr>
                          </a:solidFill>
                          <a:latin typeface="微软雅黑" panose="020B0503020204020204" charset="-122"/>
                          <a:ea typeface="微软雅黑" panose="020B0503020204020204" charset="-122"/>
                          <a:cs typeface="微软雅黑" panose="020B0503020204020204" charset="-122"/>
                        </a:rPr>
                        <a:t>以上</a:t>
                      </a:r>
                      <a:endParaRPr lang="en-US" altLang="en-US" sz="800" kern="0" spc="1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5F5D5D"/>
                      </a:solidFill>
                      <a:prstDash val="solid"/>
                      <a:round/>
                      <a:headEnd type="none" w="med" len="med"/>
                      <a:tailEnd type="none" w="med" len="med"/>
                    </a:lnL>
                    <a:lnR w="3175" cap="flat" cmpd="sng" algn="ctr">
                      <a:solidFill>
                        <a:srgbClr val="5F5D5D"/>
                      </a:solidFill>
                      <a:prstDash val="solid"/>
                      <a:round/>
                      <a:headEnd type="none" w="med" len="med"/>
                      <a:tailEnd type="none" w="med" len="med"/>
                    </a:lnR>
                    <a:lnT w="3175" cap="flat" cmpd="sng" algn="ctr">
                      <a:solidFill>
                        <a:srgbClr val="5F5D5D"/>
                      </a:solidFill>
                      <a:prstDash val="solid"/>
                      <a:round/>
                      <a:headEnd type="none" w="med" len="med"/>
                      <a:tailEnd type="none" w="med" len="med"/>
                    </a:lnT>
                    <a:lnB w="3175" cap="flat" cmpd="sng" algn="ctr">
                      <a:solidFill>
                        <a:srgbClr val="5F5D5D"/>
                      </a:solidFill>
                      <a:prstDash val="solid"/>
                      <a:round/>
                      <a:headEnd type="none" w="med" len="med"/>
                      <a:tailEnd type="none" w="med" len="med"/>
                    </a:lnB>
                  </a:tcPr>
                </a:tc>
              </a:tr>
            </a:tbl>
          </a:graphicData>
        </a:graphic>
      </p:graphicFrame>
      <p:sp>
        <p:nvSpPr>
          <p:cNvPr id="622" name="textbox 622"/>
          <p:cNvSpPr/>
          <p:nvPr/>
        </p:nvSpPr>
        <p:spPr>
          <a:xfrm>
            <a:off x="7976235" y="6076950"/>
            <a:ext cx="3863340" cy="427990"/>
          </a:xfrm>
          <a:prstGeom prst="rect">
            <a:avLst/>
          </a:prstGeom>
        </p:spPr>
        <p:txBody>
          <a:bodyPr vert="horz" wrap="square" lIns="0" tIns="0" rIns="0" bIns="0"/>
          <a:p>
            <a:pPr algn="l" rtl="0" eaLnBrk="0">
              <a:lnSpc>
                <a:spcPct val="88000"/>
              </a:lnSpc>
            </a:pP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Windows</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 是美国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Microsoft</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Corporation</a:t>
            </a:r>
            <a:r>
              <a:rPr sz="800" kern="0" spc="60" dirty="0">
                <a:solidFill>
                  <a:srgbClr val="5F5D5D">
                    <a:alpha val="100000"/>
                  </a:srgbClr>
                </a:solidFill>
                <a:latin typeface="微软雅黑" panose="020B0503020204020204" charset="-122"/>
                <a:ea typeface="微软雅黑" panose="020B0503020204020204" charset="-122"/>
                <a:cs typeface="微软雅黑" panose="020B0503020204020204" charset="-122"/>
              </a:rPr>
              <a:t> 公司在美国及其他国家的注册</a:t>
            </a:r>
            <a:r>
              <a:rPr sz="800" kern="0" spc="50" dirty="0">
                <a:solidFill>
                  <a:srgbClr val="5F5D5D">
                    <a:alpha val="100000"/>
                  </a:srgbClr>
                </a:solidFill>
                <a:latin typeface="微软雅黑" panose="020B0503020204020204" charset="-122"/>
                <a:ea typeface="微软雅黑" panose="020B0503020204020204" charset="-122"/>
                <a:cs typeface="微软雅黑" panose="020B0503020204020204" charset="-122"/>
              </a:rPr>
              <a:t>商标或商标</a:t>
            </a:r>
            <a:r>
              <a:rPr sz="800" kern="0" spc="-13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5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endParaRPr sz="800" kern="0" spc="50" dirty="0">
              <a:solidFill>
                <a:srgbClr val="5F5D5D">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137000"/>
              </a:lnSpc>
            </a:pP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Windows</a:t>
            </a:r>
            <a:r>
              <a:rPr sz="8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 的正式名称为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Windows</a:t>
            </a:r>
            <a:r>
              <a:rPr sz="8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operating</a:t>
            </a:r>
            <a:r>
              <a:rPr sz="8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 </a:t>
            </a:r>
            <a:r>
              <a:rPr sz="800" kern="0" spc="0" dirty="0">
                <a:solidFill>
                  <a:srgbClr val="5F5D5D">
                    <a:alpha val="100000"/>
                  </a:srgbClr>
                </a:solidFill>
                <a:latin typeface="微软雅黑" panose="020B0503020204020204" charset="-122"/>
                <a:ea typeface="微软雅黑" panose="020B0503020204020204" charset="-122"/>
                <a:cs typeface="微软雅黑" panose="020B0503020204020204" charset="-122"/>
              </a:rPr>
              <a:t>system</a:t>
            </a:r>
            <a:r>
              <a:rPr sz="800" kern="0" spc="80" dirty="0">
                <a:solidFill>
                  <a:srgbClr val="5F5D5D">
                    <a:alpha val="100000"/>
                  </a:srgbClr>
                </a:solidFill>
                <a:latin typeface="微软雅黑" panose="020B0503020204020204" charset="-122"/>
                <a:ea typeface="微软雅黑" panose="020B0503020204020204" charset="-122"/>
                <a:cs typeface="微软雅黑" panose="020B0503020204020204" charset="-122"/>
              </a:rPr>
              <a:t>。</a:t>
            </a:r>
            <a:endParaRPr lang="en-US" altLang="en-US" sz="800" dirty="0">
              <a:latin typeface="微软雅黑" panose="020B0503020204020204" charset="-122"/>
              <a:ea typeface="微软雅黑" panose="020B0503020204020204" charset="-122"/>
              <a:cs typeface="微软雅黑" panose="020B0503020204020204" charset="-122"/>
            </a:endParaRPr>
          </a:p>
        </p:txBody>
      </p:sp>
      <p:pic>
        <p:nvPicPr>
          <p:cNvPr id="24" name="picture 626"/>
          <p:cNvPicPr>
            <a:picLocks noChangeAspect="1"/>
          </p:cNvPicPr>
          <p:nvPr/>
        </p:nvPicPr>
        <p:blipFill>
          <a:blip r:embed="rId9"/>
          <a:stretch>
            <a:fillRect/>
          </a:stretch>
        </p:blipFill>
        <p:spPr>
          <a:xfrm rot="21600000">
            <a:off x="828431" y="5176916"/>
            <a:ext cx="1025409" cy="678366"/>
          </a:xfrm>
          <a:prstGeom prst="rect">
            <a:avLst/>
          </a:prstGeom>
        </p:spPr>
      </p:pic>
      <p:grpSp>
        <p:nvGrpSpPr>
          <p:cNvPr id="53" name="组合 52"/>
          <p:cNvGrpSpPr/>
          <p:nvPr/>
        </p:nvGrpSpPr>
        <p:grpSpPr>
          <a:xfrm>
            <a:off x="2998470" y="4024630"/>
            <a:ext cx="515620" cy="702310"/>
            <a:chOff x="4259" y="7520"/>
            <a:chExt cx="812" cy="1106"/>
          </a:xfrm>
        </p:grpSpPr>
        <p:sp>
          <p:nvSpPr>
            <p:cNvPr id="634" name="path"/>
            <p:cNvSpPr/>
            <p:nvPr/>
          </p:nvSpPr>
          <p:spPr>
            <a:xfrm>
              <a:off x="4259" y="7520"/>
              <a:ext cx="812" cy="1107"/>
            </a:xfrm>
            <a:custGeom>
              <a:avLst/>
              <a:gdLst/>
              <a:ahLst/>
              <a:cxnLst/>
              <a:rect l="0" t="0" r="0" b="0"/>
              <a:pathLst>
                <a:path w="812" h="1106">
                  <a:moveTo>
                    <a:pt x="581" y="4"/>
                  </a:moveTo>
                  <a:lnTo>
                    <a:pt x="4" y="4"/>
                  </a:lnTo>
                  <a:lnTo>
                    <a:pt x="4" y="1101"/>
                  </a:lnTo>
                  <a:lnTo>
                    <a:pt x="807" y="1101"/>
                  </a:lnTo>
                  <a:lnTo>
                    <a:pt x="807" y="204"/>
                  </a:lnTo>
                </a:path>
              </a:pathLst>
            </a:custGeom>
            <a:noFill/>
            <a:ln w="6108" cap="flat">
              <a:solidFill>
                <a:srgbClr val="221815">
                  <a:alpha val="100000"/>
                </a:srgbClr>
              </a:solidFill>
              <a:prstDash val="solid"/>
              <a:miter lim="1000000"/>
            </a:ln>
          </p:spPr>
          <p:txBody>
            <a:bodyPr rtlCol="0"/>
            <a:p>
              <a:pPr algn="ctr"/>
              <a:endParaRPr lang="zh-CN" altLang="en-US"/>
            </a:p>
          </p:txBody>
        </p:sp>
        <p:pic>
          <p:nvPicPr>
            <p:cNvPr id="632" name="picture 632"/>
            <p:cNvPicPr>
              <a:picLocks noChangeAspect="1"/>
            </p:cNvPicPr>
            <p:nvPr/>
          </p:nvPicPr>
          <p:blipFill>
            <a:blip r:embed="rId10"/>
            <a:stretch>
              <a:fillRect/>
            </a:stretch>
          </p:blipFill>
          <p:spPr>
            <a:xfrm>
              <a:off x="4264" y="7521"/>
              <a:ext cx="806" cy="1101"/>
            </a:xfrm>
            <a:prstGeom prst="rect">
              <a:avLst/>
            </a:prstGeom>
          </p:spPr>
        </p:pic>
        <p:sp>
          <p:nvSpPr>
            <p:cNvPr id="49" name="path"/>
            <p:cNvSpPr/>
            <p:nvPr/>
          </p:nvSpPr>
          <p:spPr>
            <a:xfrm>
              <a:off x="4834" y="7525"/>
              <a:ext cx="236" cy="215"/>
            </a:xfrm>
            <a:custGeom>
              <a:avLst/>
              <a:gdLst/>
              <a:ahLst/>
              <a:cxnLst/>
              <a:rect l="0" t="0" r="0" b="0"/>
              <a:pathLst>
                <a:path w="235" h="214">
                  <a:moveTo>
                    <a:pt x="4" y="0"/>
                  </a:moveTo>
                  <a:lnTo>
                    <a:pt x="4" y="210"/>
                  </a:lnTo>
                  <a:lnTo>
                    <a:pt x="235" y="210"/>
                  </a:lnTo>
                </a:path>
              </a:pathLst>
            </a:custGeom>
            <a:noFill/>
            <a:ln w="6108" cap="flat">
              <a:solidFill>
                <a:srgbClr val="221815">
                  <a:alpha val="100000"/>
                </a:srgbClr>
              </a:solidFill>
              <a:prstDash val="solid"/>
              <a:miter lim="1000000"/>
            </a:ln>
          </p:spPr>
          <p:txBody>
            <a:bodyPr rtlCol="0"/>
            <a:p>
              <a:pPr algn="ctr"/>
              <a:endParaRPr lang="zh-CN" altLang="en-US"/>
            </a:p>
          </p:txBody>
        </p:sp>
        <p:sp>
          <p:nvSpPr>
            <p:cNvPr id="50" name="path"/>
            <p:cNvSpPr/>
            <p:nvPr/>
          </p:nvSpPr>
          <p:spPr>
            <a:xfrm>
              <a:off x="4385" y="8425"/>
              <a:ext cx="528" cy="10"/>
            </a:xfrm>
            <a:custGeom>
              <a:avLst/>
              <a:gdLst/>
              <a:ahLst/>
              <a:cxnLst/>
              <a:rect l="0" t="0" r="0" b="0"/>
              <a:pathLst>
                <a:path w="528" h="9">
                  <a:moveTo>
                    <a:pt x="0" y="4"/>
                  </a:moveTo>
                  <a:lnTo>
                    <a:pt x="528" y="4"/>
                  </a:lnTo>
                </a:path>
              </a:pathLst>
            </a:custGeom>
            <a:noFill/>
            <a:ln w="6108" cap="flat">
              <a:solidFill>
                <a:srgbClr val="221815">
                  <a:alpha val="100000"/>
                </a:srgbClr>
              </a:solidFill>
              <a:prstDash val="solid"/>
              <a:miter lim="1000000"/>
            </a:ln>
          </p:spPr>
          <p:txBody>
            <a:bodyPr rtlCol="0"/>
            <a:p>
              <a:pPr algn="ctr"/>
              <a:endParaRPr lang="zh-CN" altLang="en-US"/>
            </a:p>
          </p:txBody>
        </p:sp>
        <p:sp>
          <p:nvSpPr>
            <p:cNvPr id="51" name="path"/>
            <p:cNvSpPr/>
            <p:nvPr/>
          </p:nvSpPr>
          <p:spPr>
            <a:xfrm>
              <a:off x="4373" y="8153"/>
              <a:ext cx="528" cy="10"/>
            </a:xfrm>
            <a:custGeom>
              <a:avLst/>
              <a:gdLst/>
              <a:ahLst/>
              <a:cxnLst/>
              <a:rect l="0" t="0" r="0" b="0"/>
              <a:pathLst>
                <a:path w="528" h="9">
                  <a:moveTo>
                    <a:pt x="0" y="4"/>
                  </a:moveTo>
                  <a:lnTo>
                    <a:pt x="528" y="4"/>
                  </a:lnTo>
                </a:path>
              </a:pathLst>
            </a:custGeom>
            <a:noFill/>
            <a:ln w="6108" cap="flat">
              <a:solidFill>
                <a:srgbClr val="221815">
                  <a:alpha val="100000"/>
                </a:srgbClr>
              </a:solidFill>
              <a:prstDash val="solid"/>
              <a:miter lim="1000000"/>
            </a:ln>
          </p:spPr>
          <p:txBody>
            <a:bodyPr rtlCol="0"/>
            <a:p>
              <a:pPr algn="ctr"/>
              <a:endParaRPr lang="zh-CN" altLang="en-US"/>
            </a:p>
          </p:txBody>
        </p:sp>
        <p:sp>
          <p:nvSpPr>
            <p:cNvPr id="52" name="path"/>
            <p:cNvSpPr/>
            <p:nvPr/>
          </p:nvSpPr>
          <p:spPr>
            <a:xfrm>
              <a:off x="4385" y="7881"/>
              <a:ext cx="528" cy="10"/>
            </a:xfrm>
            <a:custGeom>
              <a:avLst/>
              <a:gdLst/>
              <a:ahLst/>
              <a:cxnLst/>
              <a:rect l="0" t="0" r="0" b="0"/>
              <a:pathLst>
                <a:path w="528" h="9">
                  <a:moveTo>
                    <a:pt x="0" y="4"/>
                  </a:moveTo>
                  <a:lnTo>
                    <a:pt x="528" y="4"/>
                  </a:lnTo>
                </a:path>
              </a:pathLst>
            </a:custGeom>
            <a:noFill/>
            <a:ln w="6108" cap="flat">
              <a:solidFill>
                <a:srgbClr val="221815">
                  <a:alpha val="100000"/>
                </a:srgbClr>
              </a:solidFill>
              <a:prstDash val="solid"/>
              <a:miter lim="1000000"/>
            </a:ln>
          </p:spPr>
          <p:txBody>
            <a:bodyPr rtlCol="0"/>
            <a:p>
              <a:pPr algn="ctr"/>
              <a:endParaRPr lang="zh-CN" altLang="en-US"/>
            </a:p>
          </p:txBody>
        </p:sp>
      </p:grpSp>
      <p:cxnSp>
        <p:nvCxnSpPr>
          <p:cNvPr id="55" name="直接箭头连接符 54"/>
          <p:cNvCxnSpPr>
            <a:stCxn id="614" idx="2"/>
          </p:cNvCxnSpPr>
          <p:nvPr/>
        </p:nvCxnSpPr>
        <p:spPr>
          <a:xfrm>
            <a:off x="1341755" y="4294505"/>
            <a:ext cx="0" cy="848995"/>
          </a:xfrm>
          <a:prstGeom prst="straightConnector1">
            <a:avLst/>
          </a:prstGeom>
          <a:ln>
            <a:solidFill>
              <a:srgbClr val="595757"/>
            </a:solidFill>
            <a:tailEnd type="arrow"/>
          </a:ln>
        </p:spPr>
        <p:style>
          <a:lnRef idx="2">
            <a:schemeClr val="accent1"/>
          </a:lnRef>
          <a:fillRef idx="0">
            <a:srgbClr val="FFFFFF"/>
          </a:fillRef>
          <a:effectRef idx="0">
            <a:srgbClr val="FFFFFF"/>
          </a:effectRef>
          <a:fontRef idx="minor">
            <a:schemeClr val="tx1"/>
          </a:fontRef>
        </p:style>
      </p:cxnSp>
      <p:cxnSp>
        <p:nvCxnSpPr>
          <p:cNvPr id="58" name="肘形连接符 57"/>
          <p:cNvCxnSpPr>
            <a:endCxn id="616" idx="1"/>
          </p:cNvCxnSpPr>
          <p:nvPr/>
        </p:nvCxnSpPr>
        <p:spPr>
          <a:xfrm flipV="1">
            <a:off x="6715125" y="3423285"/>
            <a:ext cx="2164080" cy="967740"/>
          </a:xfrm>
          <a:prstGeom prst="bentConnector3">
            <a:avLst>
              <a:gd name="adj1" fmla="val 50029"/>
            </a:avLst>
          </a:prstGeom>
          <a:ln>
            <a:solidFill>
              <a:srgbClr val="595757"/>
            </a:solidFill>
            <a:tailEnd type="arrow"/>
          </a:ln>
        </p:spPr>
        <p:style>
          <a:lnRef idx="2">
            <a:schemeClr val="accent1"/>
          </a:lnRef>
          <a:fillRef idx="0">
            <a:srgbClr val="FFFFFF"/>
          </a:fillRef>
          <a:effectRef idx="0">
            <a:srgbClr val="FFFFFF"/>
          </a:effectRef>
          <a:fontRef idx="minor">
            <a:schemeClr val="tx1"/>
          </a:fontRef>
        </p:style>
      </p:cxnSp>
      <p:cxnSp>
        <p:nvCxnSpPr>
          <p:cNvPr id="62" name="肘形连接符 61"/>
          <p:cNvCxnSpPr>
            <a:stCxn id="24" idx="3"/>
            <a:endCxn id="632" idx="1"/>
          </p:cNvCxnSpPr>
          <p:nvPr/>
        </p:nvCxnSpPr>
        <p:spPr>
          <a:xfrm flipV="1">
            <a:off x="1854200" y="4375150"/>
            <a:ext cx="1147445" cy="1141095"/>
          </a:xfrm>
          <a:prstGeom prst="bentConnector3">
            <a:avLst>
              <a:gd name="adj1" fmla="val 50028"/>
            </a:avLst>
          </a:prstGeom>
          <a:ln>
            <a:solidFill>
              <a:srgbClr val="595757"/>
            </a:solidFill>
            <a:tailEnd type="arrow"/>
          </a:ln>
        </p:spPr>
        <p:style>
          <a:lnRef idx="2">
            <a:schemeClr val="accent1"/>
          </a:lnRef>
          <a:fillRef idx="0">
            <a:srgbClr val="FFFFFF"/>
          </a:fillRef>
          <a:effectRef idx="0">
            <a:srgbClr val="FFFFFF"/>
          </a:effectRef>
          <a:fontRef idx="minor">
            <a:schemeClr val="tx1"/>
          </a:fontRef>
        </p:style>
      </p:cxnSp>
      <p:cxnSp>
        <p:nvCxnSpPr>
          <p:cNvPr id="63" name="直接箭头连接符 62"/>
          <p:cNvCxnSpPr>
            <a:stCxn id="632" idx="3"/>
          </p:cNvCxnSpPr>
          <p:nvPr/>
        </p:nvCxnSpPr>
        <p:spPr>
          <a:xfrm>
            <a:off x="3513455" y="4375150"/>
            <a:ext cx="1706245" cy="0"/>
          </a:xfrm>
          <a:prstGeom prst="straightConnector1">
            <a:avLst/>
          </a:prstGeom>
          <a:ln>
            <a:solidFill>
              <a:srgbClr val="595757"/>
            </a:solidFill>
            <a:tailEnd type="arrow"/>
          </a:ln>
        </p:spPr>
        <p:style>
          <a:lnRef idx="2">
            <a:schemeClr val="accent1"/>
          </a:lnRef>
          <a:fillRef idx="0">
            <a:srgbClr val="FFFFFF"/>
          </a:fillRef>
          <a:effectRef idx="0">
            <a:srgbClr val="FFFFFF"/>
          </a:effectRef>
          <a:fontRef idx="minor">
            <a:schemeClr val="tx1"/>
          </a:fontRef>
        </p:style>
      </p:cxnSp>
      <p:cxnSp>
        <p:nvCxnSpPr>
          <p:cNvPr id="65" name="直接箭头连接符 64"/>
          <p:cNvCxnSpPr/>
          <p:nvPr/>
        </p:nvCxnSpPr>
        <p:spPr>
          <a:xfrm flipH="1">
            <a:off x="3495675" y="4543425"/>
            <a:ext cx="1743075" cy="0"/>
          </a:xfrm>
          <a:prstGeom prst="straightConnector1">
            <a:avLst/>
          </a:prstGeom>
          <a:ln>
            <a:solidFill>
              <a:srgbClr val="FBAB37"/>
            </a:solidFill>
            <a:tailEnd type="arrow"/>
          </a:ln>
        </p:spPr>
        <p:style>
          <a:lnRef idx="2">
            <a:schemeClr val="accent1"/>
          </a:lnRef>
          <a:fillRef idx="0">
            <a:srgbClr val="FFFFFF"/>
          </a:fillRef>
          <a:effectRef idx="0">
            <a:srgbClr val="FFFFFF"/>
          </a:effectRef>
          <a:fontRef idx="minor">
            <a:schemeClr val="tx1"/>
          </a:fontRef>
        </p:style>
      </p:cxnSp>
      <p:cxnSp>
        <p:nvCxnSpPr>
          <p:cNvPr id="66" name="肘形连接符 65"/>
          <p:cNvCxnSpPr>
            <a:endCxn id="67" idx="2"/>
          </p:cNvCxnSpPr>
          <p:nvPr/>
        </p:nvCxnSpPr>
        <p:spPr>
          <a:xfrm rot="10800000" flipV="1">
            <a:off x="1329690" y="4542790"/>
            <a:ext cx="1642110" cy="1528445"/>
          </a:xfrm>
          <a:prstGeom prst="bentConnector4">
            <a:avLst>
              <a:gd name="adj1" fmla="val 25096"/>
              <a:gd name="adj2" fmla="val 115580"/>
            </a:avLst>
          </a:prstGeom>
          <a:ln>
            <a:solidFill>
              <a:srgbClr val="FBAB37"/>
            </a:solidFill>
            <a:tailEnd type="arrow"/>
          </a:ln>
        </p:spPr>
        <p:style>
          <a:lnRef idx="2">
            <a:schemeClr val="accent1"/>
          </a:lnRef>
          <a:fillRef idx="0">
            <a:srgbClr val="FFFFFF"/>
          </a:fillRef>
          <a:effectRef idx="0">
            <a:srgbClr val="FFFFFF"/>
          </a:effectRef>
          <a:fontRef idx="minor">
            <a:schemeClr val="tx1"/>
          </a:fontRef>
        </p:style>
      </p:cxnSp>
      <p:sp>
        <p:nvSpPr>
          <p:cNvPr id="67" name="文本框 66"/>
          <p:cNvSpPr txBox="1"/>
          <p:nvPr/>
        </p:nvSpPr>
        <p:spPr>
          <a:xfrm>
            <a:off x="911225" y="5857875"/>
            <a:ext cx="836295" cy="213995"/>
          </a:xfrm>
          <a:prstGeom prst="rect">
            <a:avLst/>
          </a:prstGeom>
          <a:noFill/>
        </p:spPr>
        <p:txBody>
          <a:bodyPr wrap="square" rtlCol="0">
            <a:spAutoFit/>
          </a:bodyPr>
          <a:p>
            <a:r>
              <a:rPr lang="zh-CN" altLang="en-US" sz="800">
                <a:latin typeface="微软雅黑" panose="020B0503020204020204" charset="-122"/>
                <a:ea typeface="微软雅黑" panose="020B0503020204020204" charset="-122"/>
              </a:rPr>
              <a:t>计算机服务器</a:t>
            </a:r>
            <a:endParaRPr lang="zh-CN" altLang="en-US" sz="800">
              <a:latin typeface="微软雅黑" panose="020B0503020204020204" charset="-122"/>
              <a:ea typeface="微软雅黑" panose="020B0503020204020204" charset="-122"/>
            </a:endParaRPr>
          </a:p>
        </p:txBody>
      </p:sp>
      <p:sp>
        <p:nvSpPr>
          <p:cNvPr id="68" name="文本框 67"/>
          <p:cNvSpPr txBox="1"/>
          <p:nvPr/>
        </p:nvSpPr>
        <p:spPr>
          <a:xfrm>
            <a:off x="2839720" y="4765675"/>
            <a:ext cx="836295" cy="213995"/>
          </a:xfrm>
          <a:prstGeom prst="rect">
            <a:avLst/>
          </a:prstGeom>
          <a:noFill/>
        </p:spPr>
        <p:txBody>
          <a:bodyPr wrap="square" rtlCol="0">
            <a:spAutoFit/>
          </a:bodyPr>
          <a:p>
            <a:r>
              <a:rPr lang="zh-CN" altLang="en-US" sz="800">
                <a:latin typeface="微软雅黑" panose="020B0503020204020204" charset="-122"/>
                <a:ea typeface="微软雅黑" panose="020B0503020204020204" charset="-122"/>
              </a:rPr>
              <a:t>设定文件</a:t>
            </a:r>
            <a:endParaRPr lang="zh-CN" altLang="en-US" sz="800">
              <a:latin typeface="微软雅黑" panose="020B0503020204020204" charset="-122"/>
              <a:ea typeface="微软雅黑" panose="020B0503020204020204" charset="-122"/>
            </a:endParaRPr>
          </a:p>
        </p:txBody>
      </p:sp>
      <p:pic>
        <p:nvPicPr>
          <p:cNvPr id="3" name="图片 2" descr="图片4"/>
          <p:cNvPicPr>
            <a:picLocks noChangeAspect="1"/>
          </p:cNvPicPr>
          <p:nvPr/>
        </p:nvPicPr>
        <p:blipFill>
          <a:blip r:embed="rId11"/>
          <a:stretch>
            <a:fillRect/>
          </a:stretch>
        </p:blipFill>
        <p:spPr>
          <a:xfrm>
            <a:off x="4441190" y="4037330"/>
            <a:ext cx="2968625" cy="2182495"/>
          </a:xfrm>
          <a:prstGeom prst="rect">
            <a:avLst/>
          </a:prstGeom>
        </p:spPr>
      </p:pic>
    </p:spTree>
    <p:custDataLst>
      <p:tags r:id="rId1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设备优势简介</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适用性</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 name="文本框 2"/>
          <p:cNvSpPr txBox="1"/>
          <p:nvPr/>
        </p:nvSpPr>
        <p:spPr>
          <a:xfrm>
            <a:off x="454660" y="1152525"/>
            <a:ext cx="4064000" cy="368300"/>
          </a:xfrm>
          <a:prstGeom prst="rect">
            <a:avLst/>
          </a:prstGeom>
          <a:noFill/>
        </p:spPr>
        <p:txBody>
          <a:bodyPr wrap="square" rtlCol="0">
            <a:spAutoFit/>
          </a:bodyPr>
          <a:p>
            <a:r>
              <a:rPr b="1" kern="0" spc="11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适用于现场使用的性能</a:t>
            </a:r>
            <a:r>
              <a:rPr b="1" kern="0" spc="10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及可信赖性</a:t>
            </a:r>
            <a:endParaRPr lang="zh-CN" altLang="en-US"/>
          </a:p>
        </p:txBody>
      </p:sp>
      <p:grpSp>
        <p:nvGrpSpPr>
          <p:cNvPr id="5" name="组合 4"/>
          <p:cNvGrpSpPr/>
          <p:nvPr/>
        </p:nvGrpSpPr>
        <p:grpSpPr>
          <a:xfrm>
            <a:off x="778510" y="1588135"/>
            <a:ext cx="5311140" cy="1697990"/>
            <a:chOff x="476" y="2541"/>
            <a:chExt cx="8364" cy="2674"/>
          </a:xfrm>
        </p:grpSpPr>
        <p:sp>
          <p:nvSpPr>
            <p:cNvPr id="656" name="rect"/>
            <p:cNvSpPr/>
            <p:nvPr/>
          </p:nvSpPr>
          <p:spPr>
            <a:xfrm>
              <a:off x="476" y="2541"/>
              <a:ext cx="8364" cy="2675"/>
            </a:xfrm>
            <a:prstGeom prst="rect">
              <a:avLst/>
            </a:prstGeom>
            <a:solidFill>
              <a:srgbClr val="DCDDDD">
                <a:alpha val="49803"/>
              </a:srgbClr>
            </a:solidFill>
            <a:ln cap="flat">
              <a:noFill/>
              <a:prstDash val="solid"/>
              <a:miter lim="0"/>
            </a:ln>
          </p:spPr>
          <p:txBody>
            <a:bodyPr rtlCol="0"/>
            <a:p>
              <a:pPr algn="ctr"/>
              <a:endParaRPr lang="zh-CN" altLang="en-US"/>
            </a:p>
          </p:txBody>
        </p:sp>
        <p:sp>
          <p:nvSpPr>
            <p:cNvPr id="668" name="textbox 668"/>
            <p:cNvSpPr/>
            <p:nvPr/>
          </p:nvSpPr>
          <p:spPr>
            <a:xfrm>
              <a:off x="4519" y="2903"/>
              <a:ext cx="4032" cy="1878"/>
            </a:xfrm>
            <a:prstGeom prst="rect">
              <a:avLst/>
            </a:prstGeom>
          </p:spPr>
          <p:txBody>
            <a:bodyPr vert="horz" wrap="square" lIns="0" tIns="0" rIns="0" bIns="0"/>
            <a:p>
              <a:pPr algn="l" rtl="0" eaLnBrk="0">
                <a:lnSpc>
                  <a:spcPct val="162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12700" algn="l" rtl="0" eaLnBrk="0">
                <a:lnSpc>
                  <a:spcPct val="162000"/>
                </a:lnSpc>
              </a:pPr>
              <a:r>
                <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rPr>
                <a:t>校准证书&amp;认证证书</a:t>
              </a:r>
              <a:endParaRPr lang="en-US" altLang="en-US" sz="1400" b="1" dirty="0">
                <a:latin typeface="微软雅黑" panose="020B0503020204020204" charset="-122"/>
                <a:ea typeface="微软雅黑" panose="020B0503020204020204" charset="-122"/>
                <a:cs typeface="微软雅黑" panose="020B0503020204020204" charset="-122"/>
              </a:endParaRPr>
            </a:p>
            <a:p>
              <a:pPr algn="l" rtl="0" eaLnBrk="0">
                <a:lnSpc>
                  <a:spcPct val="162000"/>
                </a:lnSpc>
              </a:pPr>
              <a:r>
                <a:rPr lang="en-US" altLang="en-US" sz="1000" dirty="0">
                  <a:latin typeface="微软雅黑" panose="020B0503020204020204" charset="-122"/>
                  <a:ea typeface="微软雅黑" panose="020B0503020204020204" charset="-122"/>
                  <a:cs typeface="微软雅黑" panose="020B0503020204020204" charset="-122"/>
                </a:rPr>
                <a:t>实施检测和校准，并交付校准证书。购买本设备后，本公司能同样实施校准和调整作业，并交付 校准证书和认证证书。</a:t>
              </a:r>
              <a:endParaRPr lang="en-US" altLang="en-US" sz="1000" dirty="0">
                <a:latin typeface="微软雅黑" panose="020B0503020204020204" charset="-122"/>
                <a:ea typeface="微软雅黑" panose="020B0503020204020204" charset="-122"/>
                <a:cs typeface="微软雅黑" panose="020B0503020204020204" charset="-122"/>
              </a:endParaRPr>
            </a:p>
            <a:p>
              <a:pPr marL="13335" algn="l" rtl="0" eaLnBrk="0">
                <a:lnSpc>
                  <a:spcPct val="83000"/>
                </a:lnSpc>
                <a:spcBef>
                  <a:spcPts val="280"/>
                </a:spcBef>
              </a:pPr>
              <a:endParaRPr lang="en-US" altLang="en-US" sz="900" dirty="0">
                <a:latin typeface="微软雅黑" panose="020B0503020204020204" charset="-122"/>
                <a:ea typeface="微软雅黑" panose="020B0503020204020204" charset="-122"/>
                <a:cs typeface="微软雅黑" panose="020B0503020204020204" charset="-122"/>
              </a:endParaRPr>
            </a:p>
          </p:txBody>
        </p:sp>
        <p:pic>
          <p:nvPicPr>
            <p:cNvPr id="672" name="picture 672"/>
            <p:cNvPicPr>
              <a:picLocks noChangeAspect="1"/>
            </p:cNvPicPr>
            <p:nvPr/>
          </p:nvPicPr>
          <p:blipFill>
            <a:blip r:embed="rId6"/>
            <a:stretch>
              <a:fillRect/>
            </a:stretch>
          </p:blipFill>
          <p:spPr>
            <a:xfrm rot="21600000">
              <a:off x="650" y="2663"/>
              <a:ext cx="1711" cy="2403"/>
            </a:xfrm>
            <a:prstGeom prst="rect">
              <a:avLst/>
            </a:prstGeom>
          </p:spPr>
        </p:pic>
        <p:pic>
          <p:nvPicPr>
            <p:cNvPr id="676" name="picture 676"/>
            <p:cNvPicPr>
              <a:picLocks noChangeAspect="1"/>
            </p:cNvPicPr>
            <p:nvPr/>
          </p:nvPicPr>
          <p:blipFill>
            <a:blip r:embed="rId7"/>
            <a:stretch>
              <a:fillRect/>
            </a:stretch>
          </p:blipFill>
          <p:spPr>
            <a:xfrm rot="21600000">
              <a:off x="2510" y="2663"/>
              <a:ext cx="1710" cy="2402"/>
            </a:xfrm>
            <a:prstGeom prst="rect">
              <a:avLst/>
            </a:prstGeom>
          </p:spPr>
        </p:pic>
      </p:grpSp>
      <p:grpSp>
        <p:nvGrpSpPr>
          <p:cNvPr id="28" name="组合 27"/>
          <p:cNvGrpSpPr/>
          <p:nvPr/>
        </p:nvGrpSpPr>
        <p:grpSpPr>
          <a:xfrm>
            <a:off x="6233160" y="1588135"/>
            <a:ext cx="5311140" cy="1697990"/>
            <a:chOff x="9250" y="2541"/>
            <a:chExt cx="8364" cy="2674"/>
          </a:xfrm>
        </p:grpSpPr>
        <p:grpSp>
          <p:nvGrpSpPr>
            <p:cNvPr id="6" name="组合 5"/>
            <p:cNvGrpSpPr/>
            <p:nvPr/>
          </p:nvGrpSpPr>
          <p:grpSpPr>
            <a:xfrm>
              <a:off x="9250" y="2541"/>
              <a:ext cx="8364" cy="2675"/>
              <a:chOff x="476" y="2541"/>
              <a:chExt cx="8364" cy="2675"/>
            </a:xfrm>
          </p:grpSpPr>
          <p:sp>
            <p:nvSpPr>
              <p:cNvPr id="7" name="rect"/>
              <p:cNvSpPr/>
              <p:nvPr/>
            </p:nvSpPr>
            <p:spPr>
              <a:xfrm>
                <a:off x="476" y="2541"/>
                <a:ext cx="8364" cy="2675"/>
              </a:xfrm>
              <a:prstGeom prst="rect">
                <a:avLst/>
              </a:prstGeom>
              <a:solidFill>
                <a:srgbClr val="DCDDDD">
                  <a:alpha val="49803"/>
                </a:srgbClr>
              </a:solidFill>
              <a:ln cap="flat">
                <a:noFill/>
                <a:prstDash val="solid"/>
                <a:miter lim="0"/>
              </a:ln>
            </p:spPr>
            <p:txBody>
              <a:bodyPr rtlCol="0"/>
              <a:p>
                <a:pPr algn="ctr"/>
                <a:endParaRPr lang="zh-CN" altLang="en-US"/>
              </a:p>
            </p:txBody>
          </p:sp>
          <p:sp>
            <p:nvSpPr>
              <p:cNvPr id="8" name="textbox 668"/>
              <p:cNvSpPr/>
              <p:nvPr/>
            </p:nvSpPr>
            <p:spPr>
              <a:xfrm>
                <a:off x="4519" y="2903"/>
                <a:ext cx="4032" cy="1878"/>
              </a:xfrm>
              <a:prstGeom prst="rect">
                <a:avLst/>
              </a:prstGeom>
            </p:spPr>
            <p:txBody>
              <a:bodyPr vert="horz" wrap="square" lIns="0" tIns="0" rIns="0" bIns="0"/>
              <a:p>
                <a:pPr algn="l" rtl="0" eaLnBrk="0">
                  <a:lnSpc>
                    <a:spcPct val="172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algn="l" rtl="0" eaLnBrk="0">
                  <a:lnSpc>
                    <a:spcPct val="172000"/>
                  </a:lnSpc>
                </a:pPr>
                <a:r>
                  <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高刚性机体</a:t>
                </a:r>
                <a:endPar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172000"/>
                  </a:lnSpc>
                </a:pPr>
                <a:r>
                  <a:rPr sz="1000" kern="0" dirty="0">
                    <a:solidFill>
                      <a:schemeClr val="tx1"/>
                    </a:solidFill>
                    <a:latin typeface="微软雅黑" panose="020B0503020204020204" charset="-122"/>
                    <a:ea typeface="微软雅黑" panose="020B0503020204020204" charset="-122"/>
                    <a:cs typeface="微软雅黑" panose="020B0503020204020204" charset="-122"/>
                  </a:rPr>
                  <a:t>采用高刚性机体，需要改变布局等时安装场所可更改。通过拓扒解析和强度解析优化设计，安装场所更自由，可有效提高生产效率。</a:t>
                </a:r>
                <a:endParaRPr sz="1000" kern="0" dirty="0">
                  <a:solidFill>
                    <a:schemeClr val="tx1"/>
                  </a:solidFill>
                  <a:latin typeface="微软雅黑" panose="020B0503020204020204" charset="-122"/>
                  <a:ea typeface="微软雅黑" panose="020B0503020204020204" charset="-122"/>
                  <a:cs typeface="微软雅黑" panose="020B0503020204020204" charset="-122"/>
                </a:endParaRPr>
              </a:p>
            </p:txBody>
          </p:sp>
        </p:grpSp>
        <p:pic>
          <p:nvPicPr>
            <p:cNvPr id="662" name="picture 662"/>
            <p:cNvPicPr>
              <a:picLocks noChangeAspect="1"/>
            </p:cNvPicPr>
            <p:nvPr/>
          </p:nvPicPr>
          <p:blipFill>
            <a:blip r:embed="rId8"/>
            <a:stretch>
              <a:fillRect/>
            </a:stretch>
          </p:blipFill>
          <p:spPr>
            <a:xfrm rot="21600000">
              <a:off x="9435" y="2663"/>
              <a:ext cx="3484" cy="2340"/>
            </a:xfrm>
            <a:prstGeom prst="rect">
              <a:avLst/>
            </a:prstGeom>
          </p:spPr>
        </p:pic>
      </p:grpSp>
      <p:grpSp>
        <p:nvGrpSpPr>
          <p:cNvPr id="29" name="组合 28"/>
          <p:cNvGrpSpPr/>
          <p:nvPr/>
        </p:nvGrpSpPr>
        <p:grpSpPr>
          <a:xfrm>
            <a:off x="778510" y="3357880"/>
            <a:ext cx="5312410" cy="1693545"/>
            <a:chOff x="446" y="5334"/>
            <a:chExt cx="8366" cy="2667"/>
          </a:xfrm>
        </p:grpSpPr>
        <p:sp>
          <p:nvSpPr>
            <p:cNvPr id="652" name="rect"/>
            <p:cNvSpPr/>
            <p:nvPr/>
          </p:nvSpPr>
          <p:spPr>
            <a:xfrm>
              <a:off x="446" y="5334"/>
              <a:ext cx="8366" cy="2667"/>
            </a:xfrm>
            <a:prstGeom prst="rect">
              <a:avLst/>
            </a:prstGeom>
            <a:solidFill>
              <a:srgbClr val="DCDDDD">
                <a:alpha val="49803"/>
              </a:srgbClr>
            </a:solidFill>
            <a:ln cap="flat">
              <a:noFill/>
              <a:prstDash val="solid"/>
              <a:miter lim="0"/>
            </a:ln>
          </p:spPr>
          <p:txBody>
            <a:bodyPr rtlCol="0"/>
            <a:p>
              <a:pPr algn="ctr"/>
              <a:endParaRPr lang="zh-CN" altLang="en-US"/>
            </a:p>
          </p:txBody>
        </p:sp>
        <p:pic>
          <p:nvPicPr>
            <p:cNvPr id="678" name="picture 678"/>
            <p:cNvPicPr>
              <a:picLocks noChangeAspect="1"/>
            </p:cNvPicPr>
            <p:nvPr/>
          </p:nvPicPr>
          <p:blipFill>
            <a:blip r:embed="rId9"/>
            <a:stretch>
              <a:fillRect/>
            </a:stretch>
          </p:blipFill>
          <p:spPr>
            <a:xfrm rot="21600000">
              <a:off x="650" y="5675"/>
              <a:ext cx="1230" cy="1801"/>
            </a:xfrm>
            <a:prstGeom prst="rect">
              <a:avLst/>
            </a:prstGeom>
          </p:spPr>
        </p:pic>
        <p:pic>
          <p:nvPicPr>
            <p:cNvPr id="682" name="picture 682"/>
            <p:cNvPicPr>
              <a:picLocks noChangeAspect="1"/>
            </p:cNvPicPr>
            <p:nvPr/>
          </p:nvPicPr>
          <p:blipFill>
            <a:blip r:embed="rId10"/>
            <a:srcRect l="7762" r="26815"/>
            <a:stretch>
              <a:fillRect/>
            </a:stretch>
          </p:blipFill>
          <p:spPr>
            <a:xfrm rot="21600000">
              <a:off x="2510" y="6170"/>
              <a:ext cx="1298" cy="1306"/>
            </a:xfrm>
            <a:prstGeom prst="rect">
              <a:avLst/>
            </a:prstGeom>
          </p:spPr>
        </p:pic>
        <p:sp>
          <p:nvSpPr>
            <p:cNvPr id="17" name="文本框 16"/>
            <p:cNvSpPr txBox="1"/>
            <p:nvPr/>
          </p:nvSpPr>
          <p:spPr>
            <a:xfrm>
              <a:off x="899" y="7483"/>
              <a:ext cx="857" cy="337"/>
            </a:xfrm>
            <a:prstGeom prst="rect">
              <a:avLst/>
            </a:prstGeom>
            <a:noFill/>
          </p:spPr>
          <p:txBody>
            <a:bodyPr wrap="square" rtlCol="0">
              <a:spAutoFit/>
            </a:bodyPr>
            <a:p>
              <a:r>
                <a:rPr sz="800" kern="0" spc="2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投影仪</a:t>
              </a:r>
              <a:endParaRPr lang="zh-CN" altLang="en-US" sz="800" kern="0" spc="2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nvSpPr>
          <p:spPr>
            <a:xfrm>
              <a:off x="2082" y="7472"/>
              <a:ext cx="2154" cy="337"/>
            </a:xfrm>
            <a:prstGeom prst="rect">
              <a:avLst/>
            </a:prstGeom>
            <a:noFill/>
          </p:spPr>
          <p:txBody>
            <a:bodyPr wrap="square" rtlCol="0">
              <a:spAutoFit/>
            </a:bodyPr>
            <a:p>
              <a:r>
                <a:rPr sz="800" kern="0" spc="2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全自动影像测量仪(闪测仪)</a:t>
              </a:r>
              <a:endParaRPr sz="800" kern="0" spc="2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20" name="textbox 668"/>
            <p:cNvSpPr/>
            <p:nvPr/>
          </p:nvSpPr>
          <p:spPr>
            <a:xfrm>
              <a:off x="4366" y="5494"/>
              <a:ext cx="4249" cy="2246"/>
            </a:xfrm>
            <a:prstGeom prst="rect">
              <a:avLst/>
            </a:prstGeom>
          </p:spPr>
          <p:txBody>
            <a:bodyPr vert="horz" wrap="square" lIns="0" tIns="0" rIns="0" bIns="0"/>
            <a:p>
              <a:pPr algn="l" rtl="0" eaLnBrk="0">
                <a:lnSpc>
                  <a:spcPct val="172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12700" algn="l" rtl="0" eaLnBrk="0">
                <a:lnSpc>
                  <a:spcPct val="172000"/>
                </a:lnSpc>
              </a:pPr>
              <a:r>
                <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rPr>
                <a:t>桌上型架构的省空间设计</a:t>
              </a:r>
              <a:endPar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172000"/>
                </a:lnSpc>
              </a:pPr>
              <a:r>
                <a:rPr lang="en-US" altLang="en-US" sz="1000" dirty="0">
                  <a:latin typeface="微软雅黑" panose="020B0503020204020204" charset="-122"/>
                  <a:ea typeface="微软雅黑" panose="020B0503020204020204" charset="-122"/>
                  <a:cs typeface="微软雅黑" panose="020B0503020204020204" charset="-122"/>
                </a:rPr>
                <a:t>通过主机小型化以及监视器和主机的一体化设计，大幅缩小了安装所需的空间，能够将测量仪安装 在希望测量的场所。另一方面，显示器尺寸变大， 画面更易于观察。</a:t>
              </a:r>
              <a:endParaRPr lang="en-US" altLang="en-US" sz="1000" dirty="0">
                <a:latin typeface="微软雅黑" panose="020B0503020204020204" charset="-122"/>
                <a:ea typeface="微软雅黑" panose="020B0503020204020204" charset="-122"/>
                <a:cs typeface="微软雅黑" panose="020B0503020204020204" charset="-122"/>
              </a:endParaRPr>
            </a:p>
          </p:txBody>
        </p:sp>
      </p:grpSp>
      <p:grpSp>
        <p:nvGrpSpPr>
          <p:cNvPr id="26" name="组合 25"/>
          <p:cNvGrpSpPr/>
          <p:nvPr/>
        </p:nvGrpSpPr>
        <p:grpSpPr>
          <a:xfrm>
            <a:off x="6233160" y="3349625"/>
            <a:ext cx="5311140" cy="1697990"/>
            <a:chOff x="9250" y="5326"/>
            <a:chExt cx="8364" cy="2674"/>
          </a:xfrm>
        </p:grpSpPr>
        <p:grpSp>
          <p:nvGrpSpPr>
            <p:cNvPr id="21" name="组合 20"/>
            <p:cNvGrpSpPr/>
            <p:nvPr/>
          </p:nvGrpSpPr>
          <p:grpSpPr>
            <a:xfrm>
              <a:off x="9250" y="5326"/>
              <a:ext cx="8364" cy="2675"/>
              <a:chOff x="476" y="2541"/>
              <a:chExt cx="8364" cy="2675"/>
            </a:xfrm>
          </p:grpSpPr>
          <p:sp>
            <p:nvSpPr>
              <p:cNvPr id="22" name="rect"/>
              <p:cNvSpPr/>
              <p:nvPr/>
            </p:nvSpPr>
            <p:spPr>
              <a:xfrm>
                <a:off x="476" y="2541"/>
                <a:ext cx="8364" cy="2675"/>
              </a:xfrm>
              <a:prstGeom prst="rect">
                <a:avLst/>
              </a:prstGeom>
              <a:solidFill>
                <a:srgbClr val="DCDDDD">
                  <a:alpha val="49803"/>
                </a:srgbClr>
              </a:solidFill>
              <a:ln cap="flat">
                <a:noFill/>
                <a:prstDash val="solid"/>
                <a:miter lim="0"/>
              </a:ln>
            </p:spPr>
            <p:txBody>
              <a:bodyPr rtlCol="0"/>
              <a:p>
                <a:pPr algn="ctr"/>
                <a:endParaRPr lang="zh-CN" altLang="en-US"/>
              </a:p>
            </p:txBody>
          </p:sp>
          <p:sp>
            <p:nvSpPr>
              <p:cNvPr id="23" name="textbox 668"/>
              <p:cNvSpPr/>
              <p:nvPr/>
            </p:nvSpPr>
            <p:spPr>
              <a:xfrm>
                <a:off x="4519" y="2903"/>
                <a:ext cx="4032" cy="1129"/>
              </a:xfrm>
              <a:prstGeom prst="rect">
                <a:avLst/>
              </a:prstGeom>
            </p:spPr>
            <p:txBody>
              <a:bodyPr vert="horz" wrap="square" lIns="0" tIns="0" rIns="0" bIns="0"/>
              <a:p>
                <a:pPr algn="l" rtl="0" eaLnBrk="0">
                  <a:lnSpc>
                    <a:spcPct val="172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algn="l" rtl="0" eaLnBrk="0">
                  <a:lnSpc>
                    <a:spcPct val="172000"/>
                  </a:lnSpc>
                </a:pPr>
                <a:r>
                  <a:rPr lang="zh-CN"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免费升级新版</a:t>
                </a:r>
                <a:endParaRPr lang="zh-CN"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172000"/>
                  </a:lnSpc>
                </a:pPr>
                <a:r>
                  <a:rPr sz="1000" kern="0" dirty="0">
                    <a:solidFill>
                      <a:schemeClr val="tx1"/>
                    </a:solidFill>
                    <a:latin typeface="微软雅黑" panose="020B0503020204020204" charset="-122"/>
                    <a:ea typeface="微软雅黑" panose="020B0503020204020204" charset="-122"/>
                    <a:cs typeface="微软雅黑" panose="020B0503020204020204" charset="-122"/>
                  </a:rPr>
                  <a:t>可联系我们获取升级至新版本的软件。</a:t>
                </a:r>
                <a:endParaRPr sz="1000" kern="0" dirty="0">
                  <a:solidFill>
                    <a:schemeClr val="tx1"/>
                  </a:solidFill>
                  <a:latin typeface="微软雅黑" panose="020B0503020204020204" charset="-122"/>
                  <a:ea typeface="微软雅黑" panose="020B0503020204020204" charset="-122"/>
                  <a:cs typeface="微软雅黑" panose="020B0503020204020204" charset="-122"/>
                </a:endParaRPr>
              </a:p>
            </p:txBody>
          </p:sp>
        </p:grpSp>
        <p:pic>
          <p:nvPicPr>
            <p:cNvPr id="696" name="picture 696"/>
            <p:cNvPicPr>
              <a:picLocks noChangeAspect="1"/>
            </p:cNvPicPr>
            <p:nvPr/>
          </p:nvPicPr>
          <p:blipFill>
            <a:blip r:embed="rId11"/>
            <a:stretch>
              <a:fillRect/>
            </a:stretch>
          </p:blipFill>
          <p:spPr>
            <a:xfrm rot="21600000">
              <a:off x="9435" y="5494"/>
              <a:ext cx="3448" cy="2316"/>
            </a:xfrm>
            <a:prstGeom prst="rect">
              <a:avLst/>
            </a:prstGeom>
          </p:spPr>
        </p:pic>
      </p:grpSp>
      <p:grpSp>
        <p:nvGrpSpPr>
          <p:cNvPr id="30" name="组合 29"/>
          <p:cNvGrpSpPr/>
          <p:nvPr/>
        </p:nvGrpSpPr>
        <p:grpSpPr>
          <a:xfrm>
            <a:off x="778510" y="5090795"/>
            <a:ext cx="5311775" cy="1725295"/>
            <a:chOff x="446" y="5284"/>
            <a:chExt cx="8365" cy="2717"/>
          </a:xfrm>
        </p:grpSpPr>
        <p:sp>
          <p:nvSpPr>
            <p:cNvPr id="31" name="rect"/>
            <p:cNvSpPr/>
            <p:nvPr/>
          </p:nvSpPr>
          <p:spPr>
            <a:xfrm>
              <a:off x="446" y="5334"/>
              <a:ext cx="8365" cy="2667"/>
            </a:xfrm>
            <a:prstGeom prst="rect">
              <a:avLst/>
            </a:prstGeom>
            <a:solidFill>
              <a:srgbClr val="DCDDDD">
                <a:alpha val="49803"/>
              </a:srgbClr>
            </a:solidFill>
            <a:ln cap="flat">
              <a:noFill/>
              <a:prstDash val="solid"/>
              <a:miter lim="0"/>
            </a:ln>
          </p:spPr>
          <p:txBody>
            <a:bodyPr rtlCol="0"/>
            <a:p>
              <a:pPr algn="ctr"/>
              <a:endParaRPr lang="zh-CN" altLang="en-US"/>
            </a:p>
          </p:txBody>
        </p:sp>
        <p:sp>
          <p:nvSpPr>
            <p:cNvPr id="36" name="textbox 668"/>
            <p:cNvSpPr/>
            <p:nvPr/>
          </p:nvSpPr>
          <p:spPr>
            <a:xfrm>
              <a:off x="4366" y="5284"/>
              <a:ext cx="4249" cy="2573"/>
            </a:xfrm>
            <a:prstGeom prst="rect">
              <a:avLst/>
            </a:prstGeom>
          </p:spPr>
          <p:txBody>
            <a:bodyPr vert="horz" wrap="square" lIns="0" tIns="0" rIns="0" bIns="0"/>
            <a:p>
              <a:pPr algn="l" rtl="0" eaLnBrk="0">
                <a:lnSpc>
                  <a:spcPct val="162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12700" algn="l" rtl="0" eaLnBrk="0">
                <a:lnSpc>
                  <a:spcPct val="162000"/>
                </a:lnSpc>
              </a:pPr>
              <a:r>
                <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rPr>
                <a:t>在海外也有经销商体系</a:t>
              </a:r>
              <a:endPar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162000"/>
                </a:lnSpc>
              </a:pPr>
              <a:r>
                <a:rPr lang="en-US" altLang="en-US" sz="1000" dirty="0">
                  <a:latin typeface="微软雅黑" panose="020B0503020204020204" charset="-122"/>
                  <a:ea typeface="微软雅黑" panose="020B0503020204020204" charset="-122"/>
                  <a:cs typeface="微软雅黑" panose="020B0503020204020204" charset="-122"/>
                </a:rPr>
                <a:t>海外有完善的经销商体系提供的售后服务，涵盖技术支持，保修支持，维修和保养服务，培训和 教育等。经销商充当客户和制造商之间的桥梁， 保持高标准的售后服务, 提升客户满意度和建立   品牌忠诚度。</a:t>
              </a:r>
              <a:endParaRPr lang="en-US" altLang="en-US" sz="1000" dirty="0">
                <a:latin typeface="微软雅黑" panose="020B0503020204020204" charset="-122"/>
                <a:ea typeface="微软雅黑" panose="020B0503020204020204" charset="-122"/>
                <a:cs typeface="微软雅黑" panose="020B0503020204020204" charset="-122"/>
              </a:endParaRPr>
            </a:p>
            <a:p>
              <a:pPr marL="12700" algn="l" rtl="0" eaLnBrk="0">
                <a:lnSpc>
                  <a:spcPct val="172000"/>
                </a:lnSpc>
              </a:pPr>
              <a:endParaRPr lang="en-US" altLang="en-US" sz="1000" dirty="0">
                <a:latin typeface="微软雅黑" panose="020B0503020204020204" charset="-122"/>
                <a:ea typeface="微软雅黑" panose="020B0503020204020204" charset="-122"/>
                <a:cs typeface="微软雅黑" panose="020B0503020204020204" charset="-122"/>
              </a:endParaRPr>
            </a:p>
          </p:txBody>
        </p:sp>
      </p:grpSp>
      <p:grpSp>
        <p:nvGrpSpPr>
          <p:cNvPr id="37" name="组合 36"/>
          <p:cNvGrpSpPr/>
          <p:nvPr/>
        </p:nvGrpSpPr>
        <p:grpSpPr>
          <a:xfrm>
            <a:off x="6233160" y="5111115"/>
            <a:ext cx="5311775" cy="1693545"/>
            <a:chOff x="446" y="5334"/>
            <a:chExt cx="8365" cy="2667"/>
          </a:xfrm>
        </p:grpSpPr>
        <p:sp>
          <p:nvSpPr>
            <p:cNvPr id="38" name="rect"/>
            <p:cNvSpPr/>
            <p:nvPr/>
          </p:nvSpPr>
          <p:spPr>
            <a:xfrm>
              <a:off x="446" y="5334"/>
              <a:ext cx="8365" cy="2667"/>
            </a:xfrm>
            <a:prstGeom prst="rect">
              <a:avLst/>
            </a:prstGeom>
            <a:solidFill>
              <a:srgbClr val="DCDDDD">
                <a:alpha val="49803"/>
              </a:srgbClr>
            </a:solidFill>
            <a:ln cap="flat">
              <a:noFill/>
              <a:prstDash val="solid"/>
              <a:miter lim="0"/>
            </a:ln>
          </p:spPr>
          <p:txBody>
            <a:bodyPr rtlCol="0"/>
            <a:p>
              <a:pPr algn="ctr"/>
              <a:endParaRPr lang="zh-CN" altLang="en-US"/>
            </a:p>
          </p:txBody>
        </p:sp>
        <p:sp>
          <p:nvSpPr>
            <p:cNvPr id="43" name="textbox 668"/>
            <p:cNvSpPr/>
            <p:nvPr/>
          </p:nvSpPr>
          <p:spPr>
            <a:xfrm>
              <a:off x="4366" y="5494"/>
              <a:ext cx="4249" cy="1472"/>
            </a:xfrm>
            <a:prstGeom prst="rect">
              <a:avLst/>
            </a:prstGeom>
          </p:spPr>
          <p:txBody>
            <a:bodyPr vert="horz" wrap="square" lIns="0" tIns="0" rIns="0" bIns="0"/>
            <a:p>
              <a:pPr algn="l" rtl="0" eaLnBrk="0">
                <a:lnSpc>
                  <a:spcPct val="172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12700" algn="l" rtl="0" eaLnBrk="0">
                <a:lnSpc>
                  <a:spcPct val="172000"/>
                </a:lnSpc>
              </a:pPr>
              <a:r>
                <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rPr>
                <a:t>支持多国语言服务</a:t>
              </a:r>
              <a:endParaRPr sz="1400" b="1" kern="0" spc="50" dirty="0">
                <a:solidFill>
                  <a:srgbClr val="332C2B">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172000"/>
                </a:lnSpc>
              </a:pPr>
              <a:r>
                <a:rPr lang="en-US" altLang="en-US" sz="1000" dirty="0">
                  <a:latin typeface="微软雅黑" panose="020B0503020204020204" charset="-122"/>
                  <a:ea typeface="微软雅黑" panose="020B0503020204020204" charset="-122"/>
                  <a:cs typeface="微软雅黑" panose="020B0503020204020204" charset="-122"/>
                </a:rPr>
                <a:t>多国语言的软件界面、营销材料和使用说明，来支持本地化的服务，满足全球化市场需求。</a:t>
              </a:r>
              <a:endParaRPr lang="en-US" altLang="en-US" sz="1000" dirty="0">
                <a:latin typeface="微软雅黑" panose="020B0503020204020204" charset="-122"/>
                <a:ea typeface="微软雅黑" panose="020B0503020204020204" charset="-122"/>
                <a:cs typeface="微软雅黑" panose="020B0503020204020204" charset="-122"/>
              </a:endParaRPr>
            </a:p>
          </p:txBody>
        </p:sp>
      </p:grpSp>
      <p:pic>
        <p:nvPicPr>
          <p:cNvPr id="44" name="图片 43" descr="图片1"/>
          <p:cNvPicPr>
            <a:picLocks noChangeAspect="1"/>
          </p:cNvPicPr>
          <p:nvPr/>
        </p:nvPicPr>
        <p:blipFill>
          <a:blip r:embed="rId12"/>
          <a:stretch>
            <a:fillRect/>
          </a:stretch>
        </p:blipFill>
        <p:spPr>
          <a:xfrm>
            <a:off x="889000" y="5218430"/>
            <a:ext cx="2266315" cy="1522730"/>
          </a:xfrm>
          <a:prstGeom prst="rect">
            <a:avLst/>
          </a:prstGeom>
        </p:spPr>
      </p:pic>
      <p:pic>
        <p:nvPicPr>
          <p:cNvPr id="45" name="图片 44" descr="图片2"/>
          <p:cNvPicPr>
            <a:picLocks noChangeAspect="1"/>
          </p:cNvPicPr>
          <p:nvPr/>
        </p:nvPicPr>
        <p:blipFill>
          <a:blip r:embed="rId13"/>
          <a:stretch>
            <a:fillRect/>
          </a:stretch>
        </p:blipFill>
        <p:spPr>
          <a:xfrm>
            <a:off x="6350635" y="5212715"/>
            <a:ext cx="2211705" cy="1519555"/>
          </a:xfrm>
          <a:prstGeom prst="rect">
            <a:avLst/>
          </a:prstGeom>
        </p:spPr>
      </p:pic>
    </p:spTree>
    <p:custDataLst>
      <p:tags r:id="rId1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p:cNvPicPr>
            <a:picLocks noChangeAspect="1"/>
          </p:cNvPicPr>
          <p:nvPr userDrawn="1">
            <p:custDataLst>
              <p:tags r:id="rId1"/>
            </p:custDataLst>
          </p:nvPr>
        </p:nvPicPr>
        <p:blipFill>
          <a:blip r:embed="rId2">
            <a:clrChange>
              <a:clrFrom>
                <a:srgbClr val="FFFFFF"/>
              </a:clrFrom>
              <a:clrTo>
                <a:srgbClr val="FFFFFF">
                  <a:alpha val="0"/>
                </a:srgbClr>
              </a:clrTo>
            </a:clrChange>
          </a:blip>
          <a:stretch>
            <a:fillRect/>
          </a:stretch>
        </p:blipFill>
        <p:spPr>
          <a:xfrm>
            <a:off x="4231005" y="0"/>
            <a:ext cx="7960995" cy="6858000"/>
          </a:xfrm>
          <a:prstGeom prst="rect">
            <a:avLst/>
          </a:prstGeom>
        </p:spPr>
      </p:pic>
      <p:sp>
        <p:nvSpPr>
          <p:cNvPr id="4" name="矩形 3"/>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4" name="组合 13"/>
          <p:cNvGrpSpPr/>
          <p:nvPr/>
        </p:nvGrpSpPr>
        <p:grpSpPr>
          <a:xfrm>
            <a:off x="1015683" y="847090"/>
            <a:ext cx="5079365" cy="711835"/>
            <a:chOff x="1601" y="2275"/>
            <a:chExt cx="7999" cy="1121"/>
          </a:xfrm>
        </p:grpSpPr>
        <p:sp>
          <p:nvSpPr>
            <p:cNvPr id="15" name="等腰三角形 14"/>
            <p:cNvSpPr/>
            <p:nvPr>
              <p:custDataLst>
                <p:tags r:id="rId4"/>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6" name="文本框 15"/>
            <p:cNvSpPr txBox="1"/>
            <p:nvPr>
              <p:custDataLst>
                <p:tags r:id="rId5"/>
              </p:custDataLst>
            </p:nvPr>
          </p:nvSpPr>
          <p:spPr>
            <a:xfrm>
              <a:off x="2156" y="2275"/>
              <a:ext cx="6400" cy="725"/>
            </a:xfrm>
            <a:prstGeom prst="rect">
              <a:avLst/>
            </a:prstGeom>
            <a:noFill/>
          </p:spPr>
          <p:txBody>
            <a:bodyPr wrap="square" rtlCol="0">
              <a:spAutoFit/>
            </a:bodyPr>
            <a:p>
              <a:pPr algn="l"/>
              <a:r>
                <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rPr>
                <a:t>一键闪测仪</a:t>
              </a:r>
              <a:endParaRPr lang="en-US" altLang="zh-CN" sz="2400">
                <a:solidFill>
                  <a:srgbClr val="40404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5" name="文本框 4"/>
            <p:cNvSpPr txBox="1"/>
            <p:nvPr>
              <p:custDataLst>
                <p:tags r:id="rId6"/>
              </p:custDataLst>
            </p:nvPr>
          </p:nvSpPr>
          <p:spPr>
            <a:xfrm>
              <a:off x="2156" y="2962"/>
              <a:ext cx="7444" cy="434"/>
            </a:xfrm>
            <a:prstGeom prst="rect">
              <a:avLst/>
            </a:prstGeom>
            <a:noFill/>
          </p:spPr>
          <p:txBody>
            <a:bodyPr wrap="square" rtlCol="0">
              <a:spAutoFit/>
            </a:bodyPr>
            <a:p>
              <a:pPr algn="l"/>
              <a:r>
                <a:rPr lang="zh-CN" sz="1200">
                  <a:solidFill>
                    <a:srgbClr val="797979"/>
                  </a:solidFill>
                  <a:latin typeface="思源黑体 CN Normal" panose="020B0400000000000000" charset="-122"/>
                  <a:ea typeface="思源黑体 CN Normal" panose="020B0400000000000000" charset="-122"/>
                  <a:cs typeface="思源黑体 CN Medium" panose="020B0600000000000000" charset="-122"/>
                </a:rPr>
                <a:t>优势介绍丨系列介绍丨系列参数丨闪测仪应用案例</a:t>
              </a:r>
              <a:endParaRPr lang="zh-CN" sz="1200">
                <a:solidFill>
                  <a:srgbClr val="797979"/>
                </a:solidFill>
                <a:latin typeface="思源黑体 CN Normal" panose="020B0400000000000000" charset="-122"/>
                <a:ea typeface="思源黑体 CN Normal" panose="020B0400000000000000" charset="-122"/>
                <a:cs typeface="思源黑体 CN Medium" panose="020B0600000000000000" charset="-122"/>
              </a:endParaRPr>
            </a:p>
          </p:txBody>
        </p:sp>
      </p:grpSp>
      <p:grpSp>
        <p:nvGrpSpPr>
          <p:cNvPr id="18" name="组合 17"/>
          <p:cNvGrpSpPr/>
          <p:nvPr/>
        </p:nvGrpSpPr>
        <p:grpSpPr>
          <a:xfrm>
            <a:off x="1015683" y="2063750"/>
            <a:ext cx="4416425" cy="460375"/>
            <a:chOff x="1601" y="2275"/>
            <a:chExt cx="6955" cy="725"/>
          </a:xfrm>
        </p:grpSpPr>
        <p:sp>
          <p:nvSpPr>
            <p:cNvPr id="19" name="等腰三角形 18"/>
            <p:cNvSpPr/>
            <p:nvPr>
              <p:custDataLst>
                <p:tags r:id="rId7"/>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0" name="文本框 19"/>
            <p:cNvSpPr txBox="1"/>
            <p:nvPr>
              <p:custDataLst>
                <p:tags r:id="rId8"/>
              </p:custDataLst>
            </p:nvPr>
          </p:nvSpPr>
          <p:spPr>
            <a:xfrm>
              <a:off x="2156" y="2275"/>
              <a:ext cx="6400" cy="725"/>
            </a:xfrm>
            <a:prstGeom prst="rect">
              <a:avLst/>
            </a:prstGeom>
            <a:noFill/>
          </p:spPr>
          <p:txBody>
            <a:bodyPr wrap="square" rtlCol="0">
              <a:spAutoFit/>
            </a:bodyPr>
            <a:p>
              <a:pPr algn="l"/>
              <a:r>
                <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rPr>
                <a:t>软件荣誉</a:t>
              </a:r>
              <a:endPar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22" name="组合 21"/>
          <p:cNvGrpSpPr/>
          <p:nvPr/>
        </p:nvGrpSpPr>
        <p:grpSpPr>
          <a:xfrm>
            <a:off x="1015683" y="3028950"/>
            <a:ext cx="4416425" cy="460375"/>
            <a:chOff x="1601" y="2275"/>
            <a:chExt cx="6955" cy="725"/>
          </a:xfrm>
        </p:grpSpPr>
        <p:sp>
          <p:nvSpPr>
            <p:cNvPr id="23" name="等腰三角形 22"/>
            <p:cNvSpPr/>
            <p:nvPr>
              <p:custDataLst>
                <p:tags r:id="rId9"/>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4" name="文本框 23"/>
            <p:cNvSpPr txBox="1"/>
            <p:nvPr>
              <p:custDataLst>
                <p:tags r:id="rId10"/>
              </p:custDataLst>
            </p:nvPr>
          </p:nvSpPr>
          <p:spPr>
            <a:xfrm>
              <a:off x="2156" y="2275"/>
              <a:ext cx="6400" cy="725"/>
            </a:xfrm>
            <a:prstGeom prst="rect">
              <a:avLst/>
            </a:prstGeom>
            <a:noFill/>
          </p:spPr>
          <p:txBody>
            <a:bodyPr wrap="square" rtlCol="0">
              <a:spAutoFit/>
            </a:bodyPr>
            <a:p>
              <a:pPr algn="l"/>
              <a:r>
                <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rPr>
                <a:t>合作客户</a:t>
              </a:r>
              <a:endPar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25" name="组合 24"/>
          <p:cNvGrpSpPr/>
          <p:nvPr/>
        </p:nvGrpSpPr>
        <p:grpSpPr>
          <a:xfrm>
            <a:off x="1015683" y="3994150"/>
            <a:ext cx="4416425" cy="460375"/>
            <a:chOff x="1601" y="2275"/>
            <a:chExt cx="6955" cy="725"/>
          </a:xfrm>
        </p:grpSpPr>
        <p:sp>
          <p:nvSpPr>
            <p:cNvPr id="26" name="等腰三角形 25"/>
            <p:cNvSpPr/>
            <p:nvPr>
              <p:custDataLst>
                <p:tags r:id="rId11"/>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solidFill>
                  <a:schemeClr val="tx1">
                    <a:lumMod val="75000"/>
                    <a:lumOff val="25000"/>
                  </a:scheme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7" name="文本框 26"/>
            <p:cNvSpPr txBox="1"/>
            <p:nvPr>
              <p:custDataLst>
                <p:tags r:id="rId12"/>
              </p:custDataLst>
            </p:nvPr>
          </p:nvSpPr>
          <p:spPr>
            <a:xfrm>
              <a:off x="2156" y="2275"/>
              <a:ext cx="6400" cy="725"/>
            </a:xfrm>
            <a:prstGeom prst="rect">
              <a:avLst/>
            </a:prstGeom>
            <a:noFill/>
          </p:spPr>
          <p:txBody>
            <a:bodyPr wrap="square" rtlCol="0">
              <a:spAutoFit/>
            </a:bodyPr>
            <a:p>
              <a:pPr algn="l"/>
              <a:r>
                <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rPr>
                <a:t>公司介绍</a:t>
              </a:r>
              <a:endPar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28" name="组合 27"/>
          <p:cNvGrpSpPr/>
          <p:nvPr userDrawn="1"/>
        </p:nvGrpSpPr>
        <p:grpSpPr>
          <a:xfrm rot="0">
            <a:off x="695325" y="6163945"/>
            <a:ext cx="554355" cy="276860"/>
            <a:chOff x="11442293" y="304920"/>
            <a:chExt cx="427532" cy="152280"/>
          </a:xfrm>
          <a:solidFill>
            <a:srgbClr val="D9D9D9"/>
          </a:solidFill>
        </p:grpSpPr>
        <p:sp>
          <p:nvSpPr>
            <p:cNvPr id="29" name="箭头: V 形 3"/>
            <p:cNvSpPr/>
            <p:nvPr>
              <p:custDataLst>
                <p:tags r:id="rId13"/>
              </p:custDataLst>
            </p:nvPr>
          </p:nvSpPr>
          <p:spPr>
            <a:xfrm flipH="1">
              <a:off x="11583979"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1" name="箭头: V 形 4"/>
            <p:cNvSpPr/>
            <p:nvPr>
              <p:custDataLst>
                <p:tags r:id="rId14"/>
              </p:custDataLst>
            </p:nvPr>
          </p:nvSpPr>
          <p:spPr>
            <a:xfrm flipH="1">
              <a:off x="11726902"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3" name="箭头: V 形 5"/>
            <p:cNvSpPr/>
            <p:nvPr>
              <p:custDataLst>
                <p:tags r:id="rId15"/>
              </p:custDataLst>
            </p:nvPr>
          </p:nvSpPr>
          <p:spPr>
            <a:xfrm flipH="1">
              <a:off x="11442293"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spTree>
    <p:custDataLst>
      <p:tags r:id="rId16"/>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4" name="文本框 3"/>
          <p:cNvSpPr txBox="1"/>
          <p:nvPr/>
        </p:nvSpPr>
        <p:spPr>
          <a:xfrm>
            <a:off x="426085" y="965835"/>
            <a:ext cx="8444230" cy="2602230"/>
          </a:xfrm>
          <a:prstGeom prst="rect">
            <a:avLst/>
          </a:prstGeom>
          <a:noFill/>
        </p:spPr>
        <p:txBody>
          <a:bodyPr wrap="square" rtlCol="0">
            <a:spAutoFit/>
          </a:bodyPr>
          <a:p>
            <a:pPr>
              <a:lnSpc>
                <a:spcPct val="170000"/>
              </a:lnSpc>
            </a:pPr>
            <a:r>
              <a:rPr lang="en-US" altLang="zh-CN" sz="3600">
                <a:solidFill>
                  <a:srgbClr val="FCA530"/>
                </a:solidFill>
                <a:latin typeface="思源黑体 CN Medium" panose="020B0600000000000000" charset="-122"/>
                <a:ea typeface="思源黑体 CN Medium" panose="020B0600000000000000" charset="-122"/>
                <a:cs typeface="思源黑体 CN Medium" panose="020B0600000000000000" charset="-122"/>
              </a:rPr>
              <a:t>BSY-VM</a:t>
            </a:r>
            <a:r>
              <a:rPr lang="zh-CN" altLang="en-US" sz="3600">
                <a:solidFill>
                  <a:srgbClr val="FCA530"/>
                </a:solidFill>
                <a:latin typeface="思源黑体 CN Medium" panose="020B0600000000000000" charset="-122"/>
                <a:ea typeface="思源黑体 CN Medium" panose="020B0600000000000000" charset="-122"/>
                <a:cs typeface="思源黑体 CN Medium" panose="020B0600000000000000" charset="-122"/>
              </a:rPr>
              <a:t>系列</a:t>
            </a:r>
            <a:endParaRPr lang="zh-CN" altLang="en-US" sz="360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a:lnSpc>
                <a:spcPct val="170000"/>
              </a:lnSpc>
            </a:pPr>
            <a:r>
              <a:rPr lang="zh-CN" altLang="en-US" sz="20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拼接款相较于</a:t>
            </a:r>
            <a:r>
              <a:rPr lang="en-US" altLang="zh-CN" sz="20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V</a:t>
            </a:r>
            <a:r>
              <a:rPr lang="zh-CN" altLang="en-US" sz="20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系列大视野，体积更小，更便携。拼接视野实现大工件完整成像并测量，兼备双视野功能，可实现</a:t>
            </a:r>
            <a:r>
              <a:rPr lang="en-US" altLang="zh-CN" sz="20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100mm</a:t>
            </a:r>
            <a:r>
              <a:rPr lang="zh-CN" altLang="en-US" sz="20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以内不同大小工件的单次成像测量，用户可根据需求自由切换成像模式。</a:t>
            </a:r>
            <a:endParaRPr lang="zh-CN" altLang="en-US" sz="20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图片7"/>
          <p:cNvPicPr>
            <a:picLocks noChangeAspect="1"/>
          </p:cNvPicPr>
          <p:nvPr/>
        </p:nvPicPr>
        <p:blipFill>
          <a:blip r:embed="rId2"/>
          <a:srcRect l="27796" r="10174" b="12623"/>
          <a:stretch>
            <a:fillRect/>
          </a:stretch>
        </p:blipFill>
        <p:spPr>
          <a:xfrm>
            <a:off x="8942070" y="757555"/>
            <a:ext cx="2724150" cy="2894965"/>
          </a:xfrm>
          <a:prstGeom prst="rect">
            <a:avLst/>
          </a:prstGeom>
        </p:spPr>
      </p:pic>
      <p:pic>
        <p:nvPicPr>
          <p:cNvPr id="7" name="图片 6" descr="图片8"/>
          <p:cNvPicPr>
            <a:picLocks noChangeAspect="1"/>
          </p:cNvPicPr>
          <p:nvPr/>
        </p:nvPicPr>
        <p:blipFill>
          <a:blip r:embed="rId3"/>
          <a:srcRect l="18929" r="10778" b="12623"/>
          <a:stretch>
            <a:fillRect/>
          </a:stretch>
        </p:blipFill>
        <p:spPr>
          <a:xfrm>
            <a:off x="8928100" y="3750310"/>
            <a:ext cx="2738120" cy="2894965"/>
          </a:xfrm>
          <a:prstGeom prst="rect">
            <a:avLst/>
          </a:prstGeom>
        </p:spPr>
      </p:pic>
      <p:grpSp>
        <p:nvGrpSpPr>
          <p:cNvPr id="15" name="组合 14"/>
          <p:cNvGrpSpPr/>
          <p:nvPr/>
        </p:nvGrpSpPr>
        <p:grpSpPr>
          <a:xfrm>
            <a:off x="812165" y="4406265"/>
            <a:ext cx="3367405" cy="1736725"/>
            <a:chOff x="671" y="4092"/>
            <a:chExt cx="4084" cy="2735"/>
          </a:xfrm>
        </p:grpSpPr>
        <p:sp>
          <p:nvSpPr>
            <p:cNvPr id="16" name="文本框 15"/>
            <p:cNvSpPr txBox="1"/>
            <p:nvPr/>
          </p:nvSpPr>
          <p:spPr>
            <a:xfrm>
              <a:off x="671" y="4092"/>
              <a:ext cx="2446" cy="580"/>
            </a:xfrm>
            <a:prstGeom prst="rect">
              <a:avLst/>
            </a:prstGeom>
            <a:noFill/>
          </p:spPr>
          <p:txBody>
            <a:bodyPr wrap="square" rtlCol="0">
              <a:spAutoFit/>
            </a:bodyPr>
            <a:p>
              <a:r>
                <a:rPr lang="en-US" altLang="zh-CN">
                  <a:solidFill>
                    <a:srgbClr val="FBAB37"/>
                  </a:solidFill>
                  <a:latin typeface="思源黑体 CN Medium" panose="020B0600000000000000" charset="-122"/>
                  <a:ea typeface="思源黑体 CN Medium" panose="020B0600000000000000" charset="-122"/>
                  <a:cs typeface="思源黑体 CN Medium" panose="020B0600000000000000" charset="-122"/>
                </a:rPr>
                <a:t>BSY-VM200</a:t>
              </a:r>
              <a:endParaRPr lang="en-US" altLang="zh-CN">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7" name="文本框 16"/>
            <p:cNvSpPr txBox="1"/>
            <p:nvPr/>
          </p:nvSpPr>
          <p:spPr>
            <a:xfrm>
              <a:off x="671" y="4934"/>
              <a:ext cx="4084" cy="1893"/>
            </a:xfrm>
            <a:prstGeom prst="rect">
              <a:avLst/>
            </a:prstGeom>
            <a:noFill/>
          </p:spPr>
          <p:txBody>
            <a:bodyPr wrap="square" rtlCol="0">
              <a:noAutofit/>
            </a:bodyPr>
            <a:p>
              <a:pPr marL="171450" indent="-171450">
                <a:lnSpc>
                  <a:spcPct val="160000"/>
                </a:lnSpc>
                <a:buClr>
                  <a:srgbClr val="FBAB37"/>
                </a:buClr>
                <a:buFont typeface="思源黑体 CN Medium" panose="020B0600000000000000" charset="-122"/>
                <a:buChar char="l"/>
              </a:pPr>
              <a:r>
                <a:rPr lang="zh-CN"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拼接模式</a:t>
              </a:r>
              <a:r>
                <a:rPr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测量范围(</a:t>
              </a:r>
              <a:r>
                <a:rPr sz="1200" kern="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mm</a:t>
              </a:r>
              <a:r>
                <a:rPr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 :200X200X75</a:t>
              </a:r>
              <a:endParaRPr lang="en-US" altLang="en-US" sz="1200" dirty="0">
                <a:cs typeface="思源黑体 CN Medium" panose="020B0600000000000000" charset="-122"/>
              </a:endParaRPr>
            </a:p>
            <a:p>
              <a:pPr marL="171450" indent="-171450">
                <a:lnSpc>
                  <a:spcPct val="160000"/>
                </a:lnSpc>
                <a:buClr>
                  <a:srgbClr val="FBAB37"/>
                </a:buClr>
                <a:buFont typeface="思源黑体 CN Medium" panose="020B0600000000000000" charset="-122"/>
                <a:buChar char="l"/>
              </a:pP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环状照明（可变照明）</a:t>
              </a:r>
              <a:endPar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endParaRPr>
            </a:p>
            <a:p>
              <a:pPr marL="171450" indent="-171450">
                <a:lnSpc>
                  <a:spcPct val="160000"/>
                </a:lnSpc>
                <a:buClr>
                  <a:srgbClr val="FBAB37"/>
                </a:buClr>
                <a:buFont typeface="思源黑体 CN Medium" panose="020B0600000000000000" charset="-122"/>
                <a:buChar char="l"/>
              </a:pP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自动对焦</a:t>
              </a:r>
              <a:endPar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endParaRPr>
            </a:p>
            <a:p>
              <a:pPr marL="171450" indent="-171450">
                <a:lnSpc>
                  <a:spcPct val="160000"/>
                </a:lnSpc>
                <a:buClr>
                  <a:srgbClr val="FBAB37"/>
                </a:buClr>
                <a:buFont typeface="思源黑体 CN Medium" panose="020B0600000000000000" charset="-122"/>
                <a:buChar char="l"/>
              </a:pPr>
              <a:r>
                <a:rPr lang="zh-CN" sz="1200" kern="0" spc="6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博视源</a:t>
              </a:r>
              <a:r>
                <a:rPr sz="1200" kern="0" spc="6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双倍率双侧远</a:t>
              </a: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心镜头</a:t>
              </a:r>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a:p>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p:txBody>
        </p:sp>
        <p:cxnSp>
          <p:nvCxnSpPr>
            <p:cNvPr id="18" name="直接连接符 17"/>
            <p:cNvCxnSpPr/>
            <p:nvPr/>
          </p:nvCxnSpPr>
          <p:spPr>
            <a:xfrm>
              <a:off x="671" y="4803"/>
              <a:ext cx="3842"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nvGrpSpPr>
          <p:cNvPr id="19" name="组合 18"/>
          <p:cNvGrpSpPr/>
          <p:nvPr/>
        </p:nvGrpSpPr>
        <p:grpSpPr>
          <a:xfrm>
            <a:off x="4751705" y="4406900"/>
            <a:ext cx="3435985" cy="1736725"/>
            <a:chOff x="671" y="4092"/>
            <a:chExt cx="3968" cy="2735"/>
          </a:xfrm>
        </p:grpSpPr>
        <p:sp>
          <p:nvSpPr>
            <p:cNvPr id="20" name="文本框 19"/>
            <p:cNvSpPr txBox="1"/>
            <p:nvPr/>
          </p:nvSpPr>
          <p:spPr>
            <a:xfrm>
              <a:off x="671" y="4092"/>
              <a:ext cx="2446" cy="580"/>
            </a:xfrm>
            <a:prstGeom prst="rect">
              <a:avLst/>
            </a:prstGeom>
            <a:noFill/>
          </p:spPr>
          <p:txBody>
            <a:bodyPr wrap="square" rtlCol="0">
              <a:spAutoFit/>
            </a:bodyPr>
            <a:p>
              <a:r>
                <a:rPr lang="en-US" altLang="zh-CN">
                  <a:solidFill>
                    <a:srgbClr val="FBAB37"/>
                  </a:solidFill>
                  <a:latin typeface="思源黑体 CN Medium" panose="020B0600000000000000" charset="-122"/>
                  <a:ea typeface="思源黑体 CN Medium" panose="020B0600000000000000" charset="-122"/>
                  <a:cs typeface="思源黑体 CN Medium" panose="020B0600000000000000" charset="-122"/>
                </a:rPr>
                <a:t>BSY-VM300</a:t>
              </a:r>
              <a:endParaRPr lang="en-US" altLang="zh-CN">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1" name="文本框 20"/>
            <p:cNvSpPr txBox="1"/>
            <p:nvPr/>
          </p:nvSpPr>
          <p:spPr>
            <a:xfrm>
              <a:off x="671" y="4934"/>
              <a:ext cx="3968" cy="1893"/>
            </a:xfrm>
            <a:prstGeom prst="rect">
              <a:avLst/>
            </a:prstGeom>
            <a:noFill/>
          </p:spPr>
          <p:txBody>
            <a:bodyPr wrap="square" rtlCol="0">
              <a:noAutofit/>
            </a:bodyPr>
            <a:p>
              <a:pPr marL="171450" indent="-171450">
                <a:lnSpc>
                  <a:spcPct val="160000"/>
                </a:lnSpc>
                <a:buClr>
                  <a:srgbClr val="FBAB37"/>
                </a:buClr>
                <a:buFont typeface="思源黑体 CN Medium" panose="020B0600000000000000" charset="-122"/>
                <a:buChar char="l"/>
              </a:pPr>
              <a:r>
                <a:rPr lang="zh-CN"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拼接模式</a:t>
              </a:r>
              <a:r>
                <a:rPr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测量范围(</a:t>
              </a:r>
              <a:r>
                <a:rPr sz="1200" kern="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mm</a:t>
              </a:r>
              <a:r>
                <a:rPr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en-US"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3</a:t>
              </a:r>
              <a:r>
                <a:rPr sz="1200" kern="0" spc="60" dirty="0">
                  <a:solidFill>
                    <a:srgbClr val="595757">
                      <a:alpha val="100000"/>
                    </a:srgbClr>
                  </a:solidFill>
                  <a:latin typeface="思源黑体 CN Medium" panose="020B0600000000000000" charset="-122"/>
                  <a:ea typeface="思源黑体 CN Medium" panose="020B0600000000000000" charset="-122"/>
                  <a:cs typeface="思源黑体 CN Medium" panose="020B0600000000000000" charset="-122"/>
                  <a:sym typeface="+mn-ea"/>
                </a:rPr>
                <a:t>00X200X75</a:t>
              </a:r>
              <a:endParaRPr lang="en-US" altLang="en-US" sz="1200" dirty="0">
                <a:cs typeface="思源黑体 CN Medium" panose="020B0600000000000000" charset="-122"/>
              </a:endParaRPr>
            </a:p>
            <a:p>
              <a:pPr marL="171450" indent="-171450">
                <a:lnSpc>
                  <a:spcPct val="160000"/>
                </a:lnSpc>
                <a:buClr>
                  <a:srgbClr val="FBAB37"/>
                </a:buClr>
                <a:buFont typeface="思源黑体 CN Medium" panose="020B0600000000000000" charset="-122"/>
                <a:buChar char="l"/>
              </a:pP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环状照明（可变照明）</a:t>
              </a:r>
              <a:endPar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endParaRPr>
            </a:p>
            <a:p>
              <a:pPr marL="171450" indent="-171450">
                <a:lnSpc>
                  <a:spcPct val="160000"/>
                </a:lnSpc>
                <a:buClr>
                  <a:srgbClr val="FBAB37"/>
                </a:buClr>
                <a:buFont typeface="思源黑体 CN Medium" panose="020B0600000000000000" charset="-122"/>
                <a:buChar char="l"/>
              </a:pP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自动对焦</a:t>
              </a:r>
              <a:endPar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endParaRPr>
            </a:p>
            <a:p>
              <a:pPr marL="171450" indent="-171450">
                <a:lnSpc>
                  <a:spcPct val="160000"/>
                </a:lnSpc>
                <a:buClr>
                  <a:srgbClr val="FBAB37"/>
                </a:buClr>
                <a:buFont typeface="思源黑体 CN Medium" panose="020B0600000000000000" charset="-122"/>
                <a:buChar char="l"/>
              </a:pPr>
              <a:r>
                <a:rPr lang="zh-CN" sz="1200" kern="0" spc="6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博视源</a:t>
              </a:r>
              <a:r>
                <a:rPr sz="1200" kern="0" spc="6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双倍率双侧远</a:t>
              </a: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心镜头</a:t>
              </a:r>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a:p>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p:txBody>
        </p:sp>
        <p:cxnSp>
          <p:nvCxnSpPr>
            <p:cNvPr id="22" name="直接连接符 21"/>
            <p:cNvCxnSpPr/>
            <p:nvPr/>
          </p:nvCxnSpPr>
          <p:spPr>
            <a:xfrm>
              <a:off x="671" y="4803"/>
              <a:ext cx="3756"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nvGrpSpPr>
          <p:cNvPr id="27" name="组合 26"/>
          <p:cNvGrpSpPr/>
          <p:nvPr/>
        </p:nvGrpSpPr>
        <p:grpSpPr>
          <a:xfrm>
            <a:off x="441960" y="673100"/>
            <a:ext cx="6391910" cy="309880"/>
            <a:chOff x="696" y="1060"/>
            <a:chExt cx="10066" cy="488"/>
          </a:xfrm>
        </p:grpSpPr>
        <p:grpSp>
          <p:nvGrpSpPr>
            <p:cNvPr id="24" name="group 16"/>
            <p:cNvGrpSpPr/>
            <p:nvPr/>
          </p:nvGrpSpPr>
          <p:grpSpPr>
            <a:xfrm rot="0">
              <a:off x="716" y="1060"/>
              <a:ext cx="5866" cy="416"/>
              <a:chOff x="0" y="0"/>
              <a:chExt cx="3725078" cy="264225"/>
            </a:xfrm>
          </p:grpSpPr>
          <p:sp>
            <p:nvSpPr>
              <p:cNvPr id="136" name="path"/>
              <p:cNvSpPr/>
              <p:nvPr>
                <p:custDataLst>
                  <p:tags r:id="rId4"/>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5"/>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6"/>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设备系列介绍</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7"/>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 name="椭圆 50"/>
          <p:cNvSpPr/>
          <p:nvPr/>
        </p:nvSpPr>
        <p:spPr>
          <a:xfrm>
            <a:off x="3622993" y="1413510"/>
            <a:ext cx="5269865" cy="5269865"/>
          </a:xfrm>
          <a:prstGeom prst="ellipse">
            <a:avLst/>
          </a:prstGeom>
          <a:solidFill>
            <a:srgbClr val="C8C8C8">
              <a:alpha val="21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nvGrpSpPr>
          <p:cNvPr id="27" name="组合 26"/>
          <p:cNvGrpSpPr/>
          <p:nvPr/>
        </p:nvGrpSpPr>
        <p:grpSpPr>
          <a:xfrm>
            <a:off x="441960" y="673100"/>
            <a:ext cx="6391910" cy="309880"/>
            <a:chOff x="696" y="1060"/>
            <a:chExt cx="10066" cy="488"/>
          </a:xfrm>
        </p:grpSpPr>
        <p:grpSp>
          <p:nvGrpSpPr>
            <p:cNvPr id="21"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设备系列介绍</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尺寸图</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22" name="矩形 21"/>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52" name="组合 51"/>
          <p:cNvGrpSpPr/>
          <p:nvPr/>
        </p:nvGrpSpPr>
        <p:grpSpPr>
          <a:xfrm>
            <a:off x="2762250" y="1371600"/>
            <a:ext cx="6991350" cy="5210810"/>
            <a:chOff x="4318" y="2074"/>
            <a:chExt cx="11010" cy="8206"/>
          </a:xfrm>
        </p:grpSpPr>
        <p:grpSp>
          <p:nvGrpSpPr>
            <p:cNvPr id="50" name="组合 49"/>
            <p:cNvGrpSpPr/>
            <p:nvPr/>
          </p:nvGrpSpPr>
          <p:grpSpPr>
            <a:xfrm>
              <a:off x="4318" y="2090"/>
              <a:ext cx="4882" cy="8174"/>
              <a:chOff x="4318" y="2347"/>
              <a:chExt cx="4882" cy="8174"/>
            </a:xfrm>
          </p:grpSpPr>
          <p:grpSp>
            <p:nvGrpSpPr>
              <p:cNvPr id="46" name="组合 45"/>
              <p:cNvGrpSpPr/>
              <p:nvPr/>
            </p:nvGrpSpPr>
            <p:grpSpPr>
              <a:xfrm>
                <a:off x="4551" y="2347"/>
                <a:ext cx="4416" cy="3917"/>
                <a:chOff x="1494" y="2434"/>
                <a:chExt cx="4416" cy="3917"/>
              </a:xfrm>
            </p:grpSpPr>
            <p:pic>
              <p:nvPicPr>
                <p:cNvPr id="854" name="picture 854"/>
                <p:cNvPicPr>
                  <a:picLocks noChangeAspect="1"/>
                </p:cNvPicPr>
                <p:nvPr>
                  <p:custDataLst>
                    <p:tags r:id="rId6"/>
                  </p:custDataLst>
                </p:nvPr>
              </p:nvPicPr>
              <p:blipFill>
                <a:blip r:embed="rId7"/>
                <a:stretch>
                  <a:fillRect/>
                </a:stretch>
              </p:blipFill>
              <p:spPr>
                <a:xfrm rot="21600000">
                  <a:off x="1621" y="3285"/>
                  <a:ext cx="4162" cy="3066"/>
                </a:xfrm>
                <a:prstGeom prst="rect">
                  <a:avLst/>
                </a:prstGeom>
              </p:spPr>
            </p:pic>
            <p:grpSp>
              <p:nvGrpSpPr>
                <p:cNvPr id="26" name="组合 25"/>
                <p:cNvGrpSpPr/>
                <p:nvPr/>
              </p:nvGrpSpPr>
              <p:grpSpPr>
                <a:xfrm>
                  <a:off x="1494" y="2434"/>
                  <a:ext cx="4416" cy="686"/>
                  <a:chOff x="1494" y="2434"/>
                  <a:chExt cx="4416" cy="686"/>
                </a:xfrm>
              </p:grpSpPr>
              <p:sp>
                <p:nvSpPr>
                  <p:cNvPr id="23" name="文本框 22"/>
                  <p:cNvSpPr txBox="1"/>
                  <p:nvPr/>
                </p:nvSpPr>
                <p:spPr>
                  <a:xfrm>
                    <a:off x="1494" y="2434"/>
                    <a:ext cx="1942" cy="483"/>
                  </a:xfrm>
                  <a:prstGeom prst="rect">
                    <a:avLst/>
                  </a:prstGeom>
                  <a:noFill/>
                </p:spPr>
                <p:txBody>
                  <a:bodyPr wrap="square" rtlCol="0" anchor="ctr" anchorCtr="1">
                    <a:spAutoFit/>
                  </a:bodyPr>
                  <a:p>
                    <a:r>
                      <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rPr>
                      <a:t>BSY-VM100</a:t>
                    </a:r>
                    <a:endPar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4" name="文本框 23"/>
                  <p:cNvSpPr txBox="1"/>
                  <p:nvPr/>
                </p:nvSpPr>
                <p:spPr>
                  <a:xfrm>
                    <a:off x="3968" y="2434"/>
                    <a:ext cx="1942" cy="483"/>
                  </a:xfrm>
                  <a:prstGeom prst="rect">
                    <a:avLst/>
                  </a:prstGeom>
                  <a:noFill/>
                </p:spPr>
                <p:txBody>
                  <a:bodyPr wrap="square" rtlCol="0" anchor="ctr" anchorCtr="1">
                    <a:spAutoFit/>
                  </a:bodyPr>
                  <a:p>
                    <a:r>
                      <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rPr>
                      <a:t>尺寸规格</a:t>
                    </a:r>
                    <a:endPar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cxnSp>
                <p:nvCxnSpPr>
                  <p:cNvPr id="25" name="直接连接符 24"/>
                  <p:cNvCxnSpPr/>
                  <p:nvPr/>
                </p:nvCxnSpPr>
                <p:spPr>
                  <a:xfrm>
                    <a:off x="1670" y="3120"/>
                    <a:ext cx="424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grpSp>
            <p:nvGrpSpPr>
              <p:cNvPr id="45" name="组合 44"/>
              <p:cNvGrpSpPr/>
              <p:nvPr/>
            </p:nvGrpSpPr>
            <p:grpSpPr>
              <a:xfrm>
                <a:off x="4318" y="6609"/>
                <a:ext cx="4882" cy="3913"/>
                <a:chOff x="848" y="6696"/>
                <a:chExt cx="4882" cy="3913"/>
              </a:xfrm>
            </p:grpSpPr>
            <p:pic>
              <p:nvPicPr>
                <p:cNvPr id="850" name="picture 850"/>
                <p:cNvPicPr>
                  <a:picLocks noChangeAspect="1"/>
                </p:cNvPicPr>
                <p:nvPr>
                  <p:custDataLst>
                    <p:tags r:id="rId8"/>
                  </p:custDataLst>
                </p:nvPr>
              </p:nvPicPr>
              <p:blipFill>
                <a:blip r:embed="rId9"/>
                <a:stretch>
                  <a:fillRect/>
                </a:stretch>
              </p:blipFill>
              <p:spPr>
                <a:xfrm rot="21600000">
                  <a:off x="848" y="7611"/>
                  <a:ext cx="4882" cy="2999"/>
                </a:xfrm>
                <a:prstGeom prst="rect">
                  <a:avLst/>
                </a:prstGeom>
              </p:spPr>
            </p:pic>
            <p:grpSp>
              <p:nvGrpSpPr>
                <p:cNvPr id="32" name="组合 31"/>
                <p:cNvGrpSpPr/>
                <p:nvPr/>
              </p:nvGrpSpPr>
              <p:grpSpPr>
                <a:xfrm>
                  <a:off x="1080" y="6696"/>
                  <a:ext cx="4416" cy="686"/>
                  <a:chOff x="1494" y="2434"/>
                  <a:chExt cx="4416" cy="686"/>
                </a:xfrm>
              </p:grpSpPr>
              <p:sp>
                <p:nvSpPr>
                  <p:cNvPr id="33" name="文本框 32"/>
                  <p:cNvSpPr txBox="1"/>
                  <p:nvPr/>
                </p:nvSpPr>
                <p:spPr>
                  <a:xfrm>
                    <a:off x="1494" y="2434"/>
                    <a:ext cx="1942" cy="483"/>
                  </a:xfrm>
                  <a:prstGeom prst="rect">
                    <a:avLst/>
                  </a:prstGeom>
                  <a:noFill/>
                </p:spPr>
                <p:txBody>
                  <a:bodyPr wrap="square" rtlCol="0" anchor="ctr" anchorCtr="1">
                    <a:spAutoFit/>
                  </a:bodyPr>
                  <a:p>
                    <a:r>
                      <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rPr>
                      <a:t>BSY-VM300</a:t>
                    </a:r>
                    <a:endPar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34" name="文本框 33"/>
                  <p:cNvSpPr txBox="1"/>
                  <p:nvPr/>
                </p:nvSpPr>
                <p:spPr>
                  <a:xfrm>
                    <a:off x="3968" y="2434"/>
                    <a:ext cx="1942" cy="483"/>
                  </a:xfrm>
                  <a:prstGeom prst="rect">
                    <a:avLst/>
                  </a:prstGeom>
                  <a:noFill/>
                </p:spPr>
                <p:txBody>
                  <a:bodyPr wrap="square" rtlCol="0" anchor="ctr" anchorCtr="1">
                    <a:spAutoFit/>
                  </a:bodyPr>
                  <a:p>
                    <a:r>
                      <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rPr>
                      <a:t>尺寸规格</a:t>
                    </a:r>
                    <a:endPar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cxnSp>
                <p:nvCxnSpPr>
                  <p:cNvPr id="35" name="直接连接符 34"/>
                  <p:cNvCxnSpPr/>
                  <p:nvPr/>
                </p:nvCxnSpPr>
                <p:spPr>
                  <a:xfrm>
                    <a:off x="1670" y="3120"/>
                    <a:ext cx="424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grpSp>
        <p:grpSp>
          <p:nvGrpSpPr>
            <p:cNvPr id="49" name="组合 48"/>
            <p:cNvGrpSpPr/>
            <p:nvPr/>
          </p:nvGrpSpPr>
          <p:grpSpPr>
            <a:xfrm>
              <a:off x="10408" y="2074"/>
              <a:ext cx="4920" cy="8206"/>
              <a:chOff x="10408" y="2334"/>
              <a:chExt cx="4920" cy="8206"/>
            </a:xfrm>
          </p:grpSpPr>
          <p:grpSp>
            <p:nvGrpSpPr>
              <p:cNvPr id="47" name="组合 46"/>
              <p:cNvGrpSpPr/>
              <p:nvPr/>
            </p:nvGrpSpPr>
            <p:grpSpPr>
              <a:xfrm>
                <a:off x="10606" y="2334"/>
                <a:ext cx="4524" cy="3917"/>
                <a:chOff x="13144" y="2434"/>
                <a:chExt cx="4524" cy="3917"/>
              </a:xfrm>
            </p:grpSpPr>
            <p:pic>
              <p:nvPicPr>
                <p:cNvPr id="852" name="picture 852"/>
                <p:cNvPicPr>
                  <a:picLocks noChangeAspect="1"/>
                </p:cNvPicPr>
                <p:nvPr>
                  <p:custDataLst>
                    <p:tags r:id="rId10"/>
                  </p:custDataLst>
                </p:nvPr>
              </p:nvPicPr>
              <p:blipFill>
                <a:blip r:embed="rId11"/>
                <a:stretch>
                  <a:fillRect/>
                </a:stretch>
              </p:blipFill>
              <p:spPr>
                <a:xfrm rot="21600000">
                  <a:off x="13144" y="3321"/>
                  <a:ext cx="4524" cy="3030"/>
                </a:xfrm>
                <a:prstGeom prst="rect">
                  <a:avLst/>
                </a:prstGeom>
              </p:spPr>
            </p:pic>
            <p:grpSp>
              <p:nvGrpSpPr>
                <p:cNvPr id="28" name="组合 27"/>
                <p:cNvGrpSpPr/>
                <p:nvPr/>
              </p:nvGrpSpPr>
              <p:grpSpPr>
                <a:xfrm>
                  <a:off x="13198" y="2434"/>
                  <a:ext cx="4416" cy="686"/>
                  <a:chOff x="1494" y="2434"/>
                  <a:chExt cx="4416" cy="686"/>
                </a:xfrm>
              </p:grpSpPr>
              <p:sp>
                <p:nvSpPr>
                  <p:cNvPr id="29" name="文本框 28"/>
                  <p:cNvSpPr txBox="1"/>
                  <p:nvPr/>
                </p:nvSpPr>
                <p:spPr>
                  <a:xfrm>
                    <a:off x="1494" y="2434"/>
                    <a:ext cx="1942" cy="483"/>
                  </a:xfrm>
                  <a:prstGeom prst="rect">
                    <a:avLst/>
                  </a:prstGeom>
                  <a:noFill/>
                </p:spPr>
                <p:txBody>
                  <a:bodyPr wrap="square" rtlCol="0" anchor="ctr" anchorCtr="1">
                    <a:spAutoFit/>
                  </a:bodyPr>
                  <a:p>
                    <a:r>
                      <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rPr>
                      <a:t>BSY-VM200</a:t>
                    </a:r>
                    <a:endPar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30" name="文本框 29"/>
                  <p:cNvSpPr txBox="1"/>
                  <p:nvPr/>
                </p:nvSpPr>
                <p:spPr>
                  <a:xfrm>
                    <a:off x="3968" y="2434"/>
                    <a:ext cx="1942" cy="483"/>
                  </a:xfrm>
                  <a:prstGeom prst="rect">
                    <a:avLst/>
                  </a:prstGeom>
                  <a:noFill/>
                </p:spPr>
                <p:txBody>
                  <a:bodyPr wrap="square" rtlCol="0" anchor="ctr" anchorCtr="1">
                    <a:spAutoFit/>
                  </a:bodyPr>
                  <a:p>
                    <a:r>
                      <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rPr>
                      <a:t>尺寸规格</a:t>
                    </a:r>
                    <a:endPar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cxnSp>
                <p:nvCxnSpPr>
                  <p:cNvPr id="31" name="直接连接符 30"/>
                  <p:cNvCxnSpPr/>
                  <p:nvPr/>
                </p:nvCxnSpPr>
                <p:spPr>
                  <a:xfrm>
                    <a:off x="1670" y="3120"/>
                    <a:ext cx="424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grpSp>
            <p:nvGrpSpPr>
              <p:cNvPr id="48" name="组合 47"/>
              <p:cNvGrpSpPr/>
              <p:nvPr/>
            </p:nvGrpSpPr>
            <p:grpSpPr>
              <a:xfrm>
                <a:off x="10408" y="6596"/>
                <a:ext cx="4920" cy="3945"/>
                <a:chOff x="12748" y="6696"/>
                <a:chExt cx="4920" cy="3945"/>
              </a:xfrm>
            </p:grpSpPr>
            <p:pic>
              <p:nvPicPr>
                <p:cNvPr id="848" name="picture 848"/>
                <p:cNvPicPr>
                  <a:picLocks noChangeAspect="1"/>
                </p:cNvPicPr>
                <p:nvPr>
                  <p:custDataLst>
                    <p:tags r:id="rId12"/>
                  </p:custDataLst>
                </p:nvPr>
              </p:nvPicPr>
              <p:blipFill>
                <a:blip r:embed="rId13"/>
                <a:stretch>
                  <a:fillRect/>
                </a:stretch>
              </p:blipFill>
              <p:spPr>
                <a:xfrm rot="21600000">
                  <a:off x="12748" y="7511"/>
                  <a:ext cx="4920" cy="3131"/>
                </a:xfrm>
                <a:prstGeom prst="rect">
                  <a:avLst/>
                </a:prstGeom>
              </p:spPr>
            </p:pic>
            <p:grpSp>
              <p:nvGrpSpPr>
                <p:cNvPr id="41" name="组合 40"/>
                <p:cNvGrpSpPr/>
                <p:nvPr/>
              </p:nvGrpSpPr>
              <p:grpSpPr>
                <a:xfrm>
                  <a:off x="13000" y="6696"/>
                  <a:ext cx="4416" cy="686"/>
                  <a:chOff x="1494" y="2434"/>
                  <a:chExt cx="4416" cy="686"/>
                </a:xfrm>
              </p:grpSpPr>
              <p:sp>
                <p:nvSpPr>
                  <p:cNvPr id="42" name="文本框 41"/>
                  <p:cNvSpPr txBox="1"/>
                  <p:nvPr/>
                </p:nvSpPr>
                <p:spPr>
                  <a:xfrm>
                    <a:off x="1494" y="2435"/>
                    <a:ext cx="2619" cy="483"/>
                  </a:xfrm>
                  <a:prstGeom prst="rect">
                    <a:avLst/>
                  </a:prstGeom>
                  <a:noFill/>
                </p:spPr>
                <p:txBody>
                  <a:bodyPr wrap="square" rtlCol="0" anchor="ctr" anchorCtr="1">
                    <a:spAutoFit/>
                  </a:bodyPr>
                  <a:p>
                    <a:r>
                      <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rPr>
                      <a:t>BSY-VM200 Plus</a:t>
                    </a:r>
                    <a:endParaRPr lang="en-US" altLang="zh-CN"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3" name="文本框 42"/>
                  <p:cNvSpPr txBox="1"/>
                  <p:nvPr/>
                </p:nvSpPr>
                <p:spPr>
                  <a:xfrm>
                    <a:off x="3968" y="2434"/>
                    <a:ext cx="1942" cy="483"/>
                  </a:xfrm>
                  <a:prstGeom prst="rect">
                    <a:avLst/>
                  </a:prstGeom>
                  <a:noFill/>
                </p:spPr>
                <p:txBody>
                  <a:bodyPr wrap="square" rtlCol="0" anchor="ctr" anchorCtr="1">
                    <a:spAutoFit/>
                  </a:bodyPr>
                  <a:p>
                    <a:r>
                      <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rPr>
                      <a:t>尺寸规格</a:t>
                    </a:r>
                    <a:endParaRPr lang="zh-CN" altLang="en-US" sz="1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cxnSp>
                <p:nvCxnSpPr>
                  <p:cNvPr id="44" name="直接连接符 43"/>
                  <p:cNvCxnSpPr/>
                  <p:nvPr/>
                </p:nvCxnSpPr>
                <p:spPr>
                  <a:xfrm>
                    <a:off x="1670" y="3120"/>
                    <a:ext cx="424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grpSp>
      </p:grpSp>
    </p:spTree>
    <p:custDataLst>
      <p:tags r:id="rId1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7" name="组合 26"/>
          <p:cNvGrpSpPr/>
          <p:nvPr/>
        </p:nvGrpSpPr>
        <p:grpSpPr>
          <a:xfrm>
            <a:off x="441960" y="673100"/>
            <a:ext cx="6391910" cy="309880"/>
            <a:chOff x="696" y="1060"/>
            <a:chExt cx="10066" cy="488"/>
          </a:xfrm>
        </p:grpSpPr>
        <p:grpSp>
          <p:nvGrpSpPr>
            <p:cNvPr id="26" name="group 16"/>
            <p:cNvGrpSpPr/>
            <p:nvPr/>
          </p:nvGrpSpPr>
          <p:grpSpPr>
            <a:xfrm rot="0">
              <a:off x="716" y="1060"/>
              <a:ext cx="5866" cy="416"/>
              <a:chOff x="0" y="0"/>
              <a:chExt cx="3725078" cy="264225"/>
            </a:xfrm>
          </p:grpSpPr>
          <p:sp>
            <p:nvSpPr>
              <p:cNvPr id="136" name="path"/>
              <p:cNvSpPr/>
              <p:nvPr>
                <p:custDataLst>
                  <p:tags r:id="rId2"/>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3"/>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4"/>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设备系列参数</a:t>
              </a:r>
              <a:r>
                <a:rPr lang="en-US" sz="14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V&amp;H</a:t>
              </a:r>
              <a:r>
                <a:rPr lang="zh-CN" altLang="en-US" sz="14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系列设备参数</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5"/>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graphicFrame>
        <p:nvGraphicFramePr>
          <p:cNvPr id="790" name="table 790"/>
          <p:cNvGraphicFramePr>
            <a:graphicFrameLocks noGrp="1"/>
          </p:cNvGraphicFramePr>
          <p:nvPr>
            <p:custDataLst>
              <p:tags r:id="rId6"/>
            </p:custDataLst>
          </p:nvPr>
        </p:nvGraphicFramePr>
        <p:xfrm>
          <a:off x="454660" y="1136650"/>
          <a:ext cx="8931910" cy="245110"/>
        </p:xfrm>
        <a:graphic>
          <a:graphicData uri="http://schemas.openxmlformats.org/drawingml/2006/table">
            <a:tbl>
              <a:tblPr>
                <a:solidFill>
                  <a:srgbClr val="2E5097"/>
                </a:solidFill>
              </a:tblPr>
              <a:tblGrid>
                <a:gridCol w="2096135"/>
                <a:gridCol w="1370965"/>
                <a:gridCol w="1365250"/>
                <a:gridCol w="1367790"/>
                <a:gridCol w="1364615"/>
                <a:gridCol w="1367155"/>
              </a:tblGrid>
              <a:tr h="245110">
                <a:tc>
                  <a:txBody>
                    <a:bodyPr/>
                    <a:p>
                      <a:pPr algn="ctr" rtl="0" eaLnBrk="0">
                        <a:lnSpc>
                          <a:spcPct val="124000"/>
                        </a:lnSpc>
                      </a:pPr>
                      <a:r>
                        <a:rPr sz="1000" kern="0" spc="-1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设备型号</a:t>
                      </a:r>
                      <a:endParaRPr lang="en-US" altLang="en-US" sz="1000" kern="0" spc="-1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buNone/>
                      </a:pPr>
                      <a:r>
                        <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BSY-V25</a:t>
                      </a:r>
                      <a:endPar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buNone/>
                      </a:pPr>
                      <a:r>
                        <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BSY-V50</a:t>
                      </a:r>
                      <a:endPar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buNone/>
                      </a:pPr>
                      <a:r>
                        <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BSY-V100</a:t>
                      </a:r>
                      <a:endPar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buNone/>
                      </a:pPr>
                      <a:r>
                        <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BSY-H25</a:t>
                      </a:r>
                      <a:endPar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buNone/>
                      </a:pPr>
                      <a:r>
                        <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BSY-H50</a:t>
                      </a:r>
                      <a:endParaRPr lang="en-US" alt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r>
            </a:tbl>
          </a:graphicData>
        </a:graphic>
      </p:graphicFrame>
      <p:graphicFrame>
        <p:nvGraphicFramePr>
          <p:cNvPr id="792" name="table 792"/>
          <p:cNvGraphicFramePr>
            <a:graphicFrameLocks noGrp="1"/>
          </p:cNvGraphicFramePr>
          <p:nvPr>
            <p:custDataLst>
              <p:tags r:id="rId7"/>
            </p:custDataLst>
          </p:nvPr>
        </p:nvGraphicFramePr>
        <p:xfrm>
          <a:off x="445135" y="1380490"/>
          <a:ext cx="8947785" cy="4333240"/>
        </p:xfrm>
        <a:graphic>
          <a:graphicData uri="http://schemas.openxmlformats.org/drawingml/2006/table">
            <a:tbl>
              <a:tblPr/>
              <a:tblGrid>
                <a:gridCol w="584200"/>
                <a:gridCol w="1530985"/>
                <a:gridCol w="1367155"/>
                <a:gridCol w="1364615"/>
                <a:gridCol w="1368425"/>
                <a:gridCol w="1365885"/>
                <a:gridCol w="1366520"/>
              </a:tblGrid>
              <a:tr h="157480">
                <a:tc rowSpan="3">
                  <a:txBody>
                    <a:bodyPr/>
                    <a:p>
                      <a:pPr algn="l" rtl="0" eaLnBrk="0">
                        <a:lnSpc>
                          <a:spcPct val="144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测量范围</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7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X</a:t>
                      </a:r>
                      <a:endParaRPr lang="en-US"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ctr" rtl="0" eaLnBrk="0">
                        <a:lnSpc>
                          <a:spcPct val="112000"/>
                        </a:lnSpc>
                        <a:buNone/>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25</a:t>
                      </a:r>
                      <a:endParaRPr 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ctr" rtl="0" eaLnBrk="0">
                        <a:lnSpc>
                          <a:spcPct val="112000"/>
                        </a:lnSpc>
                        <a:buNone/>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50</a:t>
                      </a:r>
                      <a:endParaRPr lang="en-US" sz="800" b="1"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ctr" rtl="0" eaLnBrk="0">
                        <a:lnSpc>
                          <a:spcPct val="112000"/>
                        </a:lnSpc>
                        <a:buNone/>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100</a:t>
                      </a:r>
                      <a:endParaRPr 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ctr" rtl="0" eaLnBrk="0">
                        <a:lnSpc>
                          <a:spcPct val="112000"/>
                        </a:lnSpc>
                        <a:buNone/>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25</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ctr" rtl="0" eaLnBrk="0">
                        <a:lnSpc>
                          <a:spcPct val="112000"/>
                        </a:lnSpc>
                        <a:buNone/>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50</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5621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1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Y</a:t>
                      </a:r>
                      <a:endParaRPr lang="en-US"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5684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9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Z</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1000"/>
                        </a:lnSpc>
                        <a:buNone/>
                      </a:pPr>
                      <a:r>
                        <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30mm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1000"/>
                        </a:lnSpc>
                        <a:buNone/>
                      </a:pPr>
                      <a:r>
                        <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30mm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1000"/>
                        </a:lnSpc>
                        <a:buNone/>
                      </a:pPr>
                      <a:r>
                        <a:rPr 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50</a:t>
                      </a:r>
                      <a:r>
                        <a:rPr lang="en-US" altLang="zh-CN"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mm</a:t>
                      </a:r>
                      <a:endParaRPr lang="en-US" altLang="zh-CN"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1000"/>
                        </a:lnSpc>
                        <a:buNone/>
                      </a:pPr>
                      <a:r>
                        <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30mm</a:t>
                      </a:r>
                      <a:endParaRPr lang="en-US" altLang="zh-CN"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1000"/>
                        </a:lnSpc>
                        <a:buNone/>
                      </a:pPr>
                      <a:r>
                        <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30mm</a:t>
                      </a:r>
                      <a:endParaRPr lang="en-US" altLang="zh-CN"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7165">
                <a:tc gridSpan="2">
                  <a:txBody>
                    <a:bodyPr/>
                    <a:p>
                      <a:pPr algn="ctr" rtl="0" eaLnBrk="0">
                        <a:lnSpc>
                          <a:spcPct val="11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镜头视野范围</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5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25*20</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mm</a:t>
                      </a:r>
                      <a:endPar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5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50*45</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mm</a:t>
                      </a:r>
                      <a:endPar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5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100*80</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mm</a:t>
                      </a:r>
                      <a:endPar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5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25*20</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mm</a:t>
                      </a:r>
                      <a:endPar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5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50*45</a:t>
                      </a: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mm</a:t>
                      </a:r>
                      <a:endPar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31140">
                <a:tc gridSpan="2">
                  <a:txBody>
                    <a:bodyPr/>
                    <a:p>
                      <a:pPr algn="l" rtl="0" eaLnBrk="0">
                        <a:lnSpc>
                          <a:spcPct val="10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重复精度</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1000"/>
                        </a:lnSpc>
                        <a:buNone/>
                      </a:pPr>
                      <a:r>
                        <a:rPr lang="zh-CN" altLang="en-US" sz="800" dirty="0">
                          <a:latin typeface="思源黑体 CN Normal" panose="020B0400000000000000" charset="-122"/>
                          <a:ea typeface="思源黑体 CN Normal" panose="020B0400000000000000" charset="-122"/>
                          <a:cs typeface="思源黑体 CN Normal" panose="020B0400000000000000" charset="-122"/>
                        </a:rPr>
                        <a:t>±</a:t>
                      </a:r>
                      <a:r>
                        <a:rPr lang="en-US" altLang="zh-CN" sz="800" dirty="0">
                          <a:latin typeface="思源黑体 CN Normal" panose="020B0400000000000000" charset="-122"/>
                          <a:ea typeface="思源黑体 CN Normal" panose="020B0400000000000000" charset="-122"/>
                          <a:cs typeface="思源黑体 CN Normal" panose="020B0400000000000000" charset="-122"/>
                        </a:rPr>
                        <a:t>1μ</a:t>
                      </a:r>
                      <a:r>
                        <a:rPr lang="en-US" altLang="zh-CN" sz="800" dirty="0">
                          <a:latin typeface="思源黑体 CN Normal" panose="020B0400000000000000" charset="-122"/>
                          <a:ea typeface="思源黑体 CN Normal" panose="020B0400000000000000" charset="-122"/>
                          <a:cs typeface="思源黑体 CN Normal" panose="020B0400000000000000" charset="-122"/>
                        </a:rPr>
                        <a:t>m</a:t>
                      </a:r>
                      <a:endParaRPr lang="en-US" altLang="zh-CN"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1000"/>
                        </a:lnSpc>
                        <a:buNone/>
                      </a:pPr>
                      <a:r>
                        <a:rPr lang="zh-CN" altLang="en-US" sz="800" dirty="0">
                          <a:latin typeface="思源黑体 CN Normal" panose="020B0400000000000000" charset="-122"/>
                          <a:ea typeface="思源黑体 CN Normal" panose="020B0400000000000000" charset="-122"/>
                          <a:cs typeface="思源黑体 CN Normal" panose="020B0400000000000000" charset="-122"/>
                        </a:rPr>
                        <a:t>±</a:t>
                      </a:r>
                      <a:r>
                        <a:rPr lang="en-US" altLang="zh-CN" sz="800" dirty="0">
                          <a:latin typeface="思源黑体 CN Normal" panose="020B0400000000000000" charset="-122"/>
                          <a:ea typeface="思源黑体 CN Normal" panose="020B0400000000000000" charset="-122"/>
                          <a:cs typeface="思源黑体 CN Normal" panose="020B0400000000000000" charset="-122"/>
                        </a:rPr>
                        <a:t>1.5μ</a:t>
                      </a:r>
                      <a:r>
                        <a:rPr lang="en-US" altLang="zh-CN" sz="800" dirty="0">
                          <a:latin typeface="思源黑体 CN Normal" panose="020B0400000000000000" charset="-122"/>
                          <a:ea typeface="思源黑体 CN Normal" panose="020B0400000000000000" charset="-122"/>
                          <a:cs typeface="思源黑体 CN Normal" panose="020B0400000000000000" charset="-122"/>
                        </a:rPr>
                        <a:t>m</a:t>
                      </a:r>
                      <a:endParaRPr lang="en-US" altLang="zh-CN"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1000"/>
                        </a:lnSpc>
                        <a:buNone/>
                      </a:pPr>
                      <a:r>
                        <a:rPr lang="zh-CN" altLang="en-US" sz="800" dirty="0">
                          <a:latin typeface="思源黑体 CN Normal" panose="020B0400000000000000" charset="-122"/>
                          <a:ea typeface="思源黑体 CN Normal" panose="020B0400000000000000" charset="-122"/>
                          <a:cs typeface="思源黑体 CN Normal" panose="020B0400000000000000" charset="-122"/>
                        </a:rPr>
                        <a:t>±</a:t>
                      </a:r>
                      <a:r>
                        <a:rPr lang="en-US" altLang="zh-CN" sz="800" dirty="0">
                          <a:latin typeface="思源黑体 CN Normal" panose="020B0400000000000000" charset="-122"/>
                          <a:ea typeface="思源黑体 CN Normal" panose="020B0400000000000000" charset="-122"/>
                          <a:cs typeface="思源黑体 CN Normal" panose="020B0400000000000000" charset="-122"/>
                        </a:rPr>
                        <a:t>3μ</a:t>
                      </a:r>
                      <a:r>
                        <a:rPr lang="en-US" altLang="zh-CN" sz="800" dirty="0">
                          <a:latin typeface="思源黑体 CN Normal" panose="020B0400000000000000" charset="-122"/>
                          <a:ea typeface="思源黑体 CN Normal" panose="020B0400000000000000" charset="-122"/>
                          <a:cs typeface="思源黑体 CN Normal" panose="020B0400000000000000" charset="-122"/>
                        </a:rPr>
                        <a:t>m</a:t>
                      </a:r>
                      <a:endParaRPr lang="en-US" altLang="zh-CN"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1000"/>
                        </a:lnSpc>
                        <a:buNone/>
                      </a:pPr>
                      <a:r>
                        <a:rPr lang="zh-CN" altLang="en-US" sz="800" dirty="0">
                          <a:latin typeface="思源黑体 CN Normal" panose="020B0400000000000000" charset="-122"/>
                          <a:ea typeface="思源黑体 CN Normal" panose="020B0400000000000000" charset="-122"/>
                          <a:cs typeface="思源黑体 CN Normal" panose="020B0400000000000000" charset="-122"/>
                        </a:rPr>
                        <a:t>±</a:t>
                      </a:r>
                      <a:r>
                        <a:rPr lang="en-US" altLang="zh-CN" sz="800" dirty="0">
                          <a:latin typeface="思源黑体 CN Normal" panose="020B0400000000000000" charset="-122"/>
                          <a:ea typeface="思源黑体 CN Normal" panose="020B0400000000000000" charset="-122"/>
                          <a:cs typeface="思源黑体 CN Normal" panose="020B0400000000000000" charset="-122"/>
                        </a:rPr>
                        <a:t>1μ</a:t>
                      </a:r>
                      <a:r>
                        <a:rPr lang="en-US" altLang="zh-CN" sz="800" dirty="0">
                          <a:latin typeface="思源黑体 CN Normal" panose="020B0400000000000000" charset="-122"/>
                          <a:ea typeface="思源黑体 CN Normal" panose="020B0400000000000000" charset="-122"/>
                          <a:cs typeface="思源黑体 CN Normal" panose="020B0400000000000000" charset="-122"/>
                        </a:rPr>
                        <a:t>m</a:t>
                      </a:r>
                      <a:endParaRPr lang="en-US" altLang="zh-CN"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1000"/>
                        </a:lnSpc>
                        <a:buNone/>
                      </a:pPr>
                      <a:r>
                        <a:rPr lang="zh-CN" altLang="en-US" sz="800" dirty="0">
                          <a:latin typeface="思源黑体 CN Normal" panose="020B0400000000000000" charset="-122"/>
                          <a:ea typeface="思源黑体 CN Normal" panose="020B0400000000000000" charset="-122"/>
                          <a:cs typeface="思源黑体 CN Normal" panose="020B0400000000000000" charset="-122"/>
                        </a:rPr>
                        <a:t>±</a:t>
                      </a:r>
                      <a:r>
                        <a:rPr lang="en-US" altLang="zh-CN" sz="800" dirty="0">
                          <a:latin typeface="思源黑体 CN Normal" panose="020B0400000000000000" charset="-122"/>
                          <a:ea typeface="思源黑体 CN Normal" panose="020B0400000000000000" charset="-122"/>
                          <a:cs typeface="思源黑体 CN Normal" panose="020B0400000000000000" charset="-122"/>
                        </a:rPr>
                        <a:t>1.5μ</a:t>
                      </a:r>
                      <a:r>
                        <a:rPr lang="en-US" altLang="zh-CN" sz="800" dirty="0">
                          <a:latin typeface="思源黑体 CN Normal" panose="020B0400000000000000" charset="-122"/>
                          <a:ea typeface="思源黑体 CN Normal" panose="020B0400000000000000" charset="-122"/>
                          <a:cs typeface="思源黑体 CN Normal" panose="020B0400000000000000" charset="-122"/>
                        </a:rPr>
                        <a:t>m</a:t>
                      </a:r>
                      <a:endParaRPr lang="en-US" altLang="zh-CN"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03835">
                <a:tc gridSpan="2">
                  <a:txBody>
                    <a:bodyPr/>
                    <a:p>
                      <a:pPr algn="l" rtl="0" eaLnBrk="0">
                        <a:lnSpc>
                          <a:spcPct val="10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最小显示单位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5">
                  <a:txBody>
                    <a:bodyPr/>
                    <a:p>
                      <a:pPr algn="ctr" rtl="0" eaLnBrk="0">
                        <a:lnSpc>
                          <a:spcPct val="127000"/>
                        </a:lnSpc>
                        <a:buNone/>
                      </a:pPr>
                      <a:r>
                        <a:rPr lang="en-US"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0.1μm</a:t>
                      </a:r>
                      <a:endParaRPr lang="en-US"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58115">
                <a:tc gridSpan="2">
                  <a:txBody>
                    <a:bodyPr/>
                    <a:p>
                      <a:pPr algn="l" rtl="0" eaLnBrk="0">
                        <a:lnSpc>
                          <a:spcPct val="104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测量精度</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3000"/>
                        </a:lnSpc>
                        <a:buNone/>
                      </a:pPr>
                      <a:r>
                        <a:rPr lang="zh-CN" altLang="en-US" sz="800" dirty="0">
                          <a:latin typeface="思源黑体 CN Normal" panose="020B0400000000000000" charset="-122"/>
                          <a:ea typeface="思源黑体 CN Normal" panose="020B0400000000000000" charset="-122"/>
                          <a:cs typeface="思源黑体 CN Medium" panose="020B0600000000000000" charset="-122"/>
                        </a:rPr>
                        <a:t>±</a:t>
                      </a:r>
                      <a:r>
                        <a:rPr lang="en-US" altLang="zh-CN" sz="800" dirty="0">
                          <a:latin typeface="思源黑体 CN Normal" panose="020B0400000000000000" charset="-122"/>
                          <a:ea typeface="思源黑体 CN Normal" panose="020B0400000000000000" charset="-122"/>
                          <a:cs typeface="思源黑体 CN Medium" panose="020B0600000000000000" charset="-122"/>
                        </a:rPr>
                        <a:t>2μ</a:t>
                      </a:r>
                      <a:r>
                        <a:rPr lang="en-US" altLang="zh-CN" sz="800" dirty="0">
                          <a:latin typeface="思源黑体 CN Normal" panose="020B0400000000000000" charset="-122"/>
                          <a:ea typeface="思源黑体 CN Normal" panose="020B0400000000000000" charset="-122"/>
                          <a:cs typeface="思源黑体 CN Medium" panose="020B0600000000000000" charset="-122"/>
                        </a:rPr>
                        <a:t>m</a:t>
                      </a:r>
                      <a:endParaRPr lang="en-US" altLang="zh-CN"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3000"/>
                        </a:lnSpc>
                        <a:buNone/>
                      </a:pPr>
                      <a:r>
                        <a:rPr lang="zh-CN" altLang="en-US" sz="800" dirty="0">
                          <a:latin typeface="思源黑体 CN Normal" panose="020B0400000000000000" charset="-122"/>
                          <a:ea typeface="思源黑体 CN Normal" panose="020B0400000000000000" charset="-122"/>
                          <a:cs typeface="思源黑体 CN Medium" panose="020B0600000000000000" charset="-122"/>
                        </a:rPr>
                        <a:t>±</a:t>
                      </a:r>
                      <a:r>
                        <a:rPr lang="en-US" altLang="zh-CN" sz="800" dirty="0">
                          <a:latin typeface="思源黑体 CN Normal" panose="020B0400000000000000" charset="-122"/>
                          <a:ea typeface="思源黑体 CN Normal" panose="020B0400000000000000" charset="-122"/>
                          <a:cs typeface="思源黑体 CN Medium" panose="020B0600000000000000" charset="-122"/>
                        </a:rPr>
                        <a:t>3μ</a:t>
                      </a:r>
                      <a:r>
                        <a:rPr lang="en-US" altLang="zh-CN" sz="800" dirty="0">
                          <a:latin typeface="思源黑体 CN Normal" panose="020B0400000000000000" charset="-122"/>
                          <a:ea typeface="思源黑体 CN Normal" panose="020B0400000000000000" charset="-122"/>
                          <a:cs typeface="思源黑体 CN Medium" panose="020B0600000000000000" charset="-122"/>
                        </a:rPr>
                        <a:t>m</a:t>
                      </a:r>
                      <a:endParaRPr lang="en-US" altLang="zh-CN"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3000"/>
                        </a:lnSpc>
                        <a:buNone/>
                      </a:pPr>
                      <a:r>
                        <a:rPr lang="zh-CN" altLang="en-US" sz="800" dirty="0">
                          <a:latin typeface="思源黑体 CN Normal" panose="020B0400000000000000" charset="-122"/>
                          <a:ea typeface="思源黑体 CN Normal" panose="020B0400000000000000" charset="-122"/>
                          <a:cs typeface="思源黑体 CN Medium" panose="020B0600000000000000" charset="-122"/>
                        </a:rPr>
                        <a:t>±</a:t>
                      </a:r>
                      <a:r>
                        <a:rPr lang="en-US" altLang="zh-CN" sz="800" dirty="0">
                          <a:latin typeface="思源黑体 CN Normal" panose="020B0400000000000000" charset="-122"/>
                          <a:ea typeface="思源黑体 CN Normal" panose="020B0400000000000000" charset="-122"/>
                          <a:cs typeface="思源黑体 CN Medium" panose="020B0600000000000000" charset="-122"/>
                        </a:rPr>
                        <a:t>4μ</a:t>
                      </a:r>
                      <a:r>
                        <a:rPr lang="en-US" altLang="zh-CN" sz="800" dirty="0">
                          <a:latin typeface="思源黑体 CN Normal" panose="020B0400000000000000" charset="-122"/>
                          <a:ea typeface="思源黑体 CN Normal" panose="020B0400000000000000" charset="-122"/>
                          <a:cs typeface="思源黑体 CN Medium" panose="020B0600000000000000" charset="-122"/>
                        </a:rPr>
                        <a:t>m</a:t>
                      </a:r>
                      <a:endParaRPr lang="en-US" altLang="zh-CN"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3000"/>
                        </a:lnSpc>
                        <a:buNone/>
                      </a:pPr>
                      <a:r>
                        <a:rPr lang="zh-CN" altLang="en-US" sz="800" dirty="0">
                          <a:latin typeface="思源黑体 CN Normal" panose="020B0400000000000000" charset="-122"/>
                          <a:ea typeface="思源黑体 CN Normal" panose="020B0400000000000000" charset="-122"/>
                          <a:cs typeface="思源黑体 CN Medium" panose="020B0600000000000000" charset="-122"/>
                        </a:rPr>
                        <a:t>±</a:t>
                      </a:r>
                      <a:r>
                        <a:rPr lang="en-US" altLang="zh-CN" sz="800" dirty="0">
                          <a:latin typeface="思源黑体 CN Normal" panose="020B0400000000000000" charset="-122"/>
                          <a:ea typeface="思源黑体 CN Normal" panose="020B0400000000000000" charset="-122"/>
                          <a:cs typeface="思源黑体 CN Medium" panose="020B0600000000000000" charset="-122"/>
                        </a:rPr>
                        <a:t>2μ</a:t>
                      </a:r>
                      <a:r>
                        <a:rPr lang="en-US" altLang="zh-CN" sz="800" dirty="0">
                          <a:latin typeface="思源黑体 CN Normal" panose="020B0400000000000000" charset="-122"/>
                          <a:ea typeface="思源黑体 CN Normal" panose="020B0400000000000000" charset="-122"/>
                          <a:cs typeface="思源黑体 CN Medium" panose="020B0600000000000000" charset="-122"/>
                        </a:rPr>
                        <a:t>m</a:t>
                      </a:r>
                      <a:endParaRPr lang="en-US" altLang="zh-CN"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3000"/>
                        </a:lnSpc>
                        <a:buNone/>
                      </a:pPr>
                      <a:r>
                        <a:rPr lang="zh-CN" altLang="en-US" sz="800" dirty="0">
                          <a:latin typeface="思源黑体 CN Normal" panose="020B0400000000000000" charset="-122"/>
                          <a:ea typeface="思源黑体 CN Normal" panose="020B0400000000000000" charset="-122"/>
                          <a:cs typeface="思源黑体 CN Medium" panose="020B0600000000000000" charset="-122"/>
                        </a:rPr>
                        <a:t>±</a:t>
                      </a:r>
                      <a:r>
                        <a:rPr lang="en-US" altLang="zh-CN" sz="800" dirty="0">
                          <a:latin typeface="思源黑体 CN Normal" panose="020B0400000000000000" charset="-122"/>
                          <a:ea typeface="思源黑体 CN Normal" panose="020B0400000000000000" charset="-122"/>
                          <a:cs typeface="思源黑体 CN Medium" panose="020B0600000000000000" charset="-122"/>
                        </a:rPr>
                        <a:t>3μ</a:t>
                      </a:r>
                      <a:r>
                        <a:rPr lang="en-US" altLang="zh-CN" sz="800" dirty="0">
                          <a:latin typeface="思源黑体 CN Normal" panose="020B0400000000000000" charset="-122"/>
                          <a:ea typeface="思源黑体 CN Normal" panose="020B0400000000000000" charset="-122"/>
                          <a:cs typeface="思源黑体 CN Medium" panose="020B0600000000000000" charset="-122"/>
                        </a:rPr>
                        <a:t>m</a:t>
                      </a:r>
                      <a:endParaRPr lang="en-US" altLang="zh-CN"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03200">
                <a:tc gridSpan="2">
                  <a:txBody>
                    <a:bodyPr/>
                    <a:p>
                      <a:pPr algn="l" rtl="0" eaLnBrk="0">
                        <a:lnSpc>
                          <a:spcPct val="113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仪器重量</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8000"/>
                        </a:lnSpc>
                        <a:buNone/>
                      </a:pPr>
                      <a:r>
                        <a:rPr lang="en-US" altLang="en-US" sz="800" dirty="0">
                          <a:latin typeface="思源黑体 CN Normal" panose="020B0400000000000000" charset="-122"/>
                          <a:ea typeface="思源黑体 CN Normal" panose="020B0400000000000000" charset="-122"/>
                          <a:cs typeface="思源黑体 CN Medium" panose="020B0600000000000000" charset="-122"/>
                        </a:rPr>
                        <a:t>45kg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8000"/>
                        </a:lnSpc>
                        <a:buNone/>
                      </a:pPr>
                      <a:r>
                        <a:rPr lang="en-US" altLang="en-US" sz="800" dirty="0">
                          <a:latin typeface="思源黑体 CN Normal" panose="020B0400000000000000" charset="-122"/>
                          <a:ea typeface="思源黑体 CN Normal" panose="020B0400000000000000" charset="-122"/>
                          <a:cs typeface="思源黑体 CN Medium" panose="020B0600000000000000" charset="-122"/>
                        </a:rPr>
                        <a:t>45kg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8000"/>
                        </a:lnSpc>
                        <a:buNone/>
                      </a:pPr>
                      <a:r>
                        <a:rPr lang="en-US" altLang="en-US" sz="800" dirty="0">
                          <a:latin typeface="思源黑体 CN Normal" panose="020B0400000000000000" charset="-122"/>
                          <a:ea typeface="思源黑体 CN Normal" panose="020B0400000000000000" charset="-122"/>
                          <a:cs typeface="思源黑体 CN Medium" panose="020B0600000000000000" charset="-122"/>
                        </a:rPr>
                        <a:t>50kg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8000"/>
                        </a:lnSpc>
                        <a:buNone/>
                      </a:pPr>
                      <a:r>
                        <a:rPr lang="en-US" altLang="en-US" sz="800" dirty="0">
                          <a:latin typeface="思源黑体 CN Normal" panose="020B0400000000000000" charset="-122"/>
                          <a:ea typeface="思源黑体 CN Normal" panose="020B0400000000000000" charset="-122"/>
                          <a:cs typeface="思源黑体 CN Medium" panose="020B0600000000000000" charset="-122"/>
                        </a:rPr>
                        <a:t>45kg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8000"/>
                        </a:lnSpc>
                        <a:buNone/>
                      </a:pPr>
                      <a:r>
                        <a:rPr lang="en-US" altLang="en-US" sz="800" dirty="0">
                          <a:latin typeface="思源黑体 CN Normal" panose="020B0400000000000000" charset="-122"/>
                          <a:ea typeface="思源黑体 CN Normal" panose="020B0400000000000000" charset="-122"/>
                          <a:cs typeface="思源黑体 CN Medium" panose="020B0600000000000000" charset="-122"/>
                        </a:rPr>
                        <a:t>45kg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04165">
                <a:tc rowSpan="4">
                  <a:txBody>
                    <a:bodyPr/>
                    <a:p>
                      <a:pPr algn="l" rtl="0" eaLnBrk="0">
                        <a:lnSpc>
                          <a:spcPct val="11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光学系统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相机</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12</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20</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12</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20</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12</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20</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12</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20</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12</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20</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0162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2131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表面光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2194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1000"/>
                        </a:lnSpc>
                      </a:pPr>
                      <a:endParaRPr lang="en-US" altLang="en-US" sz="900" dirty="0">
                        <a:latin typeface="思源黑体 CN Normal" panose="020B0400000000000000" charset="-122"/>
                        <a:ea typeface="思源黑体 CN Normal" panose="020B0400000000000000" charset="-122"/>
                        <a:cs typeface="思源黑体 CN Medium" panose="020B0600000000000000" charset="-122"/>
                      </a:endParaRPr>
                    </a:p>
                    <a:p>
                      <a:pPr algn="l" rtl="0" eaLnBrk="0">
                        <a:lnSpc>
                          <a:spcPct val="6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轮廓光</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59385">
                <a:tc gridSpan="2">
                  <a:txBody>
                    <a:bodyPr/>
                    <a:p>
                      <a:pPr algn="l" rtl="0" eaLnBrk="0">
                        <a:lnSpc>
                          <a:spcPct val="108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工作台承重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5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5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5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5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5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32410">
                <a:tc gridSpan="2">
                  <a:txBody>
                    <a:bodyPr/>
                    <a:p>
                      <a:pPr algn="l" rtl="0" eaLnBrk="0">
                        <a:lnSpc>
                          <a:spcPct val="108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量测系统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91000"/>
                        </a:lnSpc>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BSYMVision</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91000"/>
                        </a:lnSpc>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BSYMVision</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91000"/>
                        </a:lnSpc>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BSYMVision</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91000"/>
                        </a:lnSpc>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BSYMVision</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91000"/>
                        </a:lnSpc>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BSYMVision</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23520">
                <a:tc gridSpan="2">
                  <a:txBody>
                    <a:bodyPr/>
                    <a:p>
                      <a:pPr algn="l" rtl="0" eaLnBrk="0">
                        <a:lnSpc>
                          <a:spcPct val="107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供应电源</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778510">
                <a:tc gridSpan="2">
                  <a:txBody>
                    <a:bodyPr/>
                    <a:p>
                      <a:pPr algn="l" rtl="0" eaLnBrk="0">
                        <a:lnSpc>
                          <a:spcPct val="107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工作环境</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a:t>
                      </a:r>
                      <a:endPar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a:t>
                      </a:r>
                      <a:endPar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a:t>
                      </a:r>
                      <a:endPar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a:t>
                      </a:r>
                      <a:endPar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a:t>
                      </a:r>
                      <a:endPar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l" rtl="0" eaLnBrk="0">
                        <a:lnSpc>
                          <a:spcPct val="129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46380">
                <a:tc gridSpan="2">
                  <a:txBody>
                    <a:bodyPr/>
                    <a:p>
                      <a:pPr algn="l" rtl="0" eaLnBrk="0">
                        <a:lnSpc>
                          <a:spcPct val="11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外型尺寸（L*W*H)mm</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0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330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480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730mm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0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330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480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730mm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0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330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480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730mm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0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1020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300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760mm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0000"/>
                        </a:lnSpc>
                        <a:buNone/>
                      </a:pPr>
                      <a:r>
                        <a:rPr 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1020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300</a:t>
                      </a: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a:t>
                      </a: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760mm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bl>
          </a:graphicData>
        </a:graphic>
      </p:graphicFrame>
      <p:sp>
        <p:nvSpPr>
          <p:cNvPr id="5" name="椭圆 4"/>
          <p:cNvSpPr/>
          <p:nvPr/>
        </p:nvSpPr>
        <p:spPr>
          <a:xfrm>
            <a:off x="9587230" y="1590675"/>
            <a:ext cx="2162175" cy="2162175"/>
          </a:xfrm>
          <a:prstGeom prst="ellipse">
            <a:avLst/>
          </a:prstGeom>
          <a:solidFill>
            <a:srgbClr val="FBAB37">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sp>
        <p:nvSpPr>
          <p:cNvPr id="15" name="椭圆 14"/>
          <p:cNvSpPr/>
          <p:nvPr/>
        </p:nvSpPr>
        <p:spPr>
          <a:xfrm>
            <a:off x="9587230" y="4257675"/>
            <a:ext cx="2162175" cy="2162175"/>
          </a:xfrm>
          <a:prstGeom prst="ellipse">
            <a:avLst/>
          </a:prstGeom>
          <a:solidFill>
            <a:srgbClr val="FBAB37">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pic>
        <p:nvPicPr>
          <p:cNvPr id="17" name="图片 16" descr="立式25"/>
          <p:cNvPicPr>
            <a:picLocks noChangeAspect="1"/>
          </p:cNvPicPr>
          <p:nvPr/>
        </p:nvPicPr>
        <p:blipFill>
          <a:blip r:embed="rId8"/>
          <a:srcRect l="28824" t="12301" r="31380" b="13431"/>
          <a:stretch>
            <a:fillRect/>
          </a:stretch>
        </p:blipFill>
        <p:spPr>
          <a:xfrm>
            <a:off x="9722485" y="3898900"/>
            <a:ext cx="2026920" cy="2837180"/>
          </a:xfrm>
          <a:prstGeom prst="rect">
            <a:avLst/>
          </a:prstGeom>
        </p:spPr>
      </p:pic>
      <p:sp>
        <p:nvSpPr>
          <p:cNvPr id="19" name="文本框 18"/>
          <p:cNvSpPr txBox="1"/>
          <p:nvPr/>
        </p:nvSpPr>
        <p:spPr>
          <a:xfrm>
            <a:off x="10363200" y="3389630"/>
            <a:ext cx="609600" cy="245110"/>
          </a:xfrm>
          <a:prstGeom prst="rect">
            <a:avLst/>
          </a:prstGeom>
          <a:noFill/>
        </p:spPr>
        <p:txBody>
          <a:bodyPr wrap="square" rtlCol="0">
            <a:spAutoFit/>
          </a:bodyPr>
          <a:p>
            <a:r>
              <a:rPr lang="zh-CN" altLang="en-US" sz="1000">
                <a:latin typeface="思源黑体 CN Medium" panose="020B0600000000000000" charset="-122"/>
                <a:ea typeface="思源黑体 CN Medium" panose="020B0600000000000000" charset="-122"/>
                <a:cs typeface="思源黑体 CN Medium" panose="020B0600000000000000" charset="-122"/>
              </a:rPr>
              <a:t>卧式款</a:t>
            </a:r>
            <a:endParaRPr lang="zh-CN" altLang="en-US" sz="1000">
              <a:latin typeface="思源黑体 CN Medium" panose="020B0600000000000000" charset="-122"/>
              <a:ea typeface="思源黑体 CN Medium" panose="020B0600000000000000" charset="-122"/>
              <a:cs typeface="思源黑体 CN Medium" panose="020B0600000000000000" charset="-122"/>
            </a:endParaRPr>
          </a:p>
        </p:txBody>
      </p:sp>
      <p:sp>
        <p:nvSpPr>
          <p:cNvPr id="20" name="文本框 19"/>
          <p:cNvSpPr txBox="1"/>
          <p:nvPr>
            <p:custDataLst>
              <p:tags r:id="rId9"/>
            </p:custDataLst>
          </p:nvPr>
        </p:nvSpPr>
        <p:spPr>
          <a:xfrm>
            <a:off x="10363200" y="6571615"/>
            <a:ext cx="609600" cy="245110"/>
          </a:xfrm>
          <a:prstGeom prst="rect">
            <a:avLst/>
          </a:prstGeom>
          <a:noFill/>
        </p:spPr>
        <p:txBody>
          <a:bodyPr wrap="square" rtlCol="0">
            <a:spAutoFit/>
          </a:bodyPr>
          <a:p>
            <a:r>
              <a:rPr lang="zh-CN" altLang="en-US" sz="1000">
                <a:latin typeface="思源黑体 CN Medium" panose="020B0600000000000000" charset="-122"/>
                <a:ea typeface="思源黑体 CN Medium" panose="020B0600000000000000" charset="-122"/>
                <a:cs typeface="思源黑体 CN Medium" panose="020B0600000000000000" charset="-122"/>
              </a:rPr>
              <a:t>立式款</a:t>
            </a:r>
            <a:endParaRPr lang="zh-CN" altLang="en-US" sz="1000">
              <a:latin typeface="思源黑体 CN Medium" panose="020B0600000000000000" charset="-122"/>
              <a:ea typeface="思源黑体 CN Medium" panose="020B0600000000000000" charset="-122"/>
              <a:cs typeface="思源黑体 CN Medium" panose="020B0600000000000000" charset="-122"/>
            </a:endParaRPr>
          </a:p>
        </p:txBody>
      </p:sp>
      <p:pic>
        <p:nvPicPr>
          <p:cNvPr id="2" name="图片 1" descr="卧式50"/>
          <p:cNvPicPr>
            <a:picLocks noChangeAspect="1"/>
          </p:cNvPicPr>
          <p:nvPr/>
        </p:nvPicPr>
        <p:blipFill>
          <a:blip r:embed="rId10"/>
          <a:stretch>
            <a:fillRect/>
          </a:stretch>
        </p:blipFill>
        <p:spPr>
          <a:xfrm>
            <a:off x="9454515" y="1453515"/>
            <a:ext cx="2427605" cy="1846580"/>
          </a:xfrm>
          <a:prstGeom prst="rect">
            <a:avLst/>
          </a:prstGeom>
        </p:spPr>
      </p:pic>
    </p:spTree>
    <p:custDataLst>
      <p:tags r:id="rId1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椭圆 8"/>
          <p:cNvSpPr/>
          <p:nvPr/>
        </p:nvSpPr>
        <p:spPr>
          <a:xfrm>
            <a:off x="7520305" y="1797685"/>
            <a:ext cx="4229100" cy="4229100"/>
          </a:xfrm>
          <a:prstGeom prst="ellipse">
            <a:avLst/>
          </a:prstGeom>
          <a:solidFill>
            <a:srgbClr val="FBAB37">
              <a:alpha val="3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sp>
        <p:nvSpPr>
          <p:cNvPr id="6" name="矩形 5"/>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7" name="组合 26"/>
          <p:cNvGrpSpPr/>
          <p:nvPr/>
        </p:nvGrpSpPr>
        <p:grpSpPr>
          <a:xfrm>
            <a:off x="441960" y="673100"/>
            <a:ext cx="6391910" cy="309880"/>
            <a:chOff x="696" y="1060"/>
            <a:chExt cx="10066" cy="488"/>
          </a:xfrm>
        </p:grpSpPr>
        <p:grpSp>
          <p:nvGrpSpPr>
            <p:cNvPr id="26" name="group 16"/>
            <p:cNvGrpSpPr/>
            <p:nvPr/>
          </p:nvGrpSpPr>
          <p:grpSpPr>
            <a:xfrm rot="0">
              <a:off x="716" y="1060"/>
              <a:ext cx="5866" cy="416"/>
              <a:chOff x="0" y="0"/>
              <a:chExt cx="3725078" cy="264225"/>
            </a:xfrm>
          </p:grpSpPr>
          <p:sp>
            <p:nvSpPr>
              <p:cNvPr id="136" name="path"/>
              <p:cNvSpPr/>
              <p:nvPr>
                <p:custDataLst>
                  <p:tags r:id="rId2"/>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3"/>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4"/>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设备系列参数</a:t>
              </a:r>
              <a:r>
                <a:rPr lang="en-US" sz="14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VD</a:t>
              </a:r>
              <a:r>
                <a:rPr lang="zh-CN" altLang="en-US" sz="14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系列设备参数</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5"/>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pic>
        <p:nvPicPr>
          <p:cNvPr id="10" name="图片 9" descr="俯视角度无工件"/>
          <p:cNvPicPr>
            <a:picLocks noChangeAspect="1"/>
          </p:cNvPicPr>
          <p:nvPr/>
        </p:nvPicPr>
        <p:blipFill>
          <a:blip r:embed="rId6"/>
          <a:srcRect l="19076" r="24396" b="4343"/>
          <a:stretch>
            <a:fillRect/>
          </a:stretch>
        </p:blipFill>
        <p:spPr>
          <a:xfrm>
            <a:off x="7023100" y="297815"/>
            <a:ext cx="5168900" cy="6560185"/>
          </a:xfrm>
          <a:prstGeom prst="rect">
            <a:avLst/>
          </a:prstGeom>
        </p:spPr>
      </p:pic>
      <p:graphicFrame>
        <p:nvGraphicFramePr>
          <p:cNvPr id="790" name="table 790"/>
          <p:cNvGraphicFramePr>
            <a:graphicFrameLocks noGrp="1"/>
          </p:cNvGraphicFramePr>
          <p:nvPr>
            <p:custDataLst>
              <p:tags r:id="rId7"/>
            </p:custDataLst>
          </p:nvPr>
        </p:nvGraphicFramePr>
        <p:xfrm>
          <a:off x="454660" y="1354455"/>
          <a:ext cx="6202045" cy="249555"/>
        </p:xfrm>
        <a:graphic>
          <a:graphicData uri="http://schemas.openxmlformats.org/drawingml/2006/table">
            <a:tbl>
              <a:tblPr>
                <a:solidFill>
                  <a:srgbClr val="2E5097"/>
                </a:solidFill>
              </a:tblPr>
              <a:tblGrid>
                <a:gridCol w="3877945"/>
                <a:gridCol w="2324100"/>
              </a:tblGrid>
              <a:tr h="249555">
                <a:tc>
                  <a:txBody>
                    <a:bodyPr/>
                    <a:p>
                      <a:pPr algn="ctr" rtl="0" eaLnBrk="0">
                        <a:lnSpc>
                          <a:spcPct val="124000"/>
                        </a:lnSpc>
                      </a:pPr>
                      <a:r>
                        <a:rPr sz="1000" kern="0" spc="-1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设备型号</a:t>
                      </a:r>
                      <a:endParaRPr lang="en-US" altLang="en-US" sz="1000" kern="0" spc="-1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pPr>
                      <a:r>
                        <a:rPr 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BSY-VD25/100</a:t>
                      </a:r>
                      <a:endParaRPr 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r>
            </a:tbl>
          </a:graphicData>
        </a:graphic>
      </p:graphicFrame>
      <p:graphicFrame>
        <p:nvGraphicFramePr>
          <p:cNvPr id="792" name="table 792"/>
          <p:cNvGraphicFramePr>
            <a:graphicFrameLocks noGrp="1"/>
          </p:cNvGraphicFramePr>
          <p:nvPr>
            <p:custDataLst>
              <p:tags r:id="rId8"/>
            </p:custDataLst>
          </p:nvPr>
        </p:nvGraphicFramePr>
        <p:xfrm>
          <a:off x="454660" y="1604010"/>
          <a:ext cx="6202680" cy="4737735"/>
        </p:xfrm>
        <a:graphic>
          <a:graphicData uri="http://schemas.openxmlformats.org/drawingml/2006/table">
            <a:tbl>
              <a:tblPr/>
              <a:tblGrid>
                <a:gridCol w="1814830"/>
                <a:gridCol w="2064385"/>
                <a:gridCol w="2323465"/>
              </a:tblGrid>
              <a:tr h="172720">
                <a:tc rowSpan="4">
                  <a:txBody>
                    <a:bodyPr/>
                    <a:p>
                      <a:pPr algn="l" rtl="0" eaLnBrk="0">
                        <a:lnSpc>
                          <a:spcPct val="144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测量范围</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7000"/>
                        </a:lnSpc>
                      </a:pPr>
                      <a:r>
                        <a:rPr 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广视野模式</a:t>
                      </a:r>
                      <a:endParaRPr lang="en-US"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2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φ100</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0">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ctr" rtl="0" eaLnBrk="0">
                        <a:lnSpc>
                          <a:spcPct val="112000"/>
                        </a:lnSpc>
                        <a:buNone/>
                      </a:pPr>
                      <a:r>
                        <a:rPr lang="en-US" altLang="zh-CN"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25x18mm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145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1000"/>
                        </a:lnSpc>
                      </a:pPr>
                      <a:r>
                        <a:rPr lang="zh-CN" altLang="en-US"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高精度模式</a:t>
                      </a:r>
                      <a:endParaRPr lang="en-US"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145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9000"/>
                        </a:lnSpc>
                      </a:pPr>
                      <a:r>
                        <a:rPr lang="zh-CN"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测量高度</a:t>
                      </a:r>
                      <a:endParaRPr lang="zh-CN"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1000"/>
                        </a:lnSpc>
                      </a:pPr>
                      <a:r>
                        <a:rPr 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50</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1450">
                <a:tc rowSpan="2">
                  <a:txBody>
                    <a:bodyPr/>
                    <a:p>
                      <a:pPr algn="l" rtl="0" eaLnBrk="0">
                        <a:lnSpc>
                          <a:spcPct val="101000"/>
                        </a:lnSpc>
                      </a:pPr>
                      <a:endParaRPr lang="en-US" altLang="en-US" sz="90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l" rtl="0" eaLnBrk="0">
                        <a:lnSpc>
                          <a:spcPct val="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镜头视野范围</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4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5000"/>
                        </a:lnSpc>
                      </a:pP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25</a:t>
                      </a: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a:t>
                      </a:r>
                      <a:r>
                        <a:rPr lang="en-US" alt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18mm</a:t>
                      </a:r>
                      <a:endParaRPr lang="en-US" alt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2860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4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88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φ100</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2085">
                <a:tc rowSpan="2">
                  <a:txBody>
                    <a:bodyPr/>
                    <a:p>
                      <a:pPr algn="l" rtl="0" eaLnBrk="0">
                        <a:lnSpc>
                          <a:spcPct val="109000"/>
                        </a:lnSpc>
                      </a:pPr>
                      <a:endParaRPr lang="en-US" altLang="en-US" sz="80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l" rtl="0" eaLnBrk="0">
                        <a:lnSpc>
                          <a:spcPct val="6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重复精度</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5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1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2</a:t>
                      </a:r>
                      <a:r>
                        <a:rPr sz="800" kern="0" spc="2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μm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0447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9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68000"/>
                        </a:lnSpc>
                      </a:pP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4μm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23520">
                <a:tc gridSpan="2">
                  <a:txBody>
                    <a:bodyPr/>
                    <a:p>
                      <a:pPr algn="l" rtl="0" eaLnBrk="0">
                        <a:lnSpc>
                          <a:spcPct val="10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最小显示单位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7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0.1μm</a:t>
                      </a:r>
                      <a:endParaRPr lang="en-US"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02565">
                <a:tc rowSpan="2">
                  <a:txBody>
                    <a:bodyPr/>
                    <a:p>
                      <a:pPr algn="l" rtl="0" eaLnBrk="0">
                        <a:lnSpc>
                          <a:spcPct val="104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测量精度</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3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3000"/>
                        </a:lnSpc>
                      </a:pP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±2μm</a:t>
                      </a:r>
                      <a:endParaRPr lang="en-US" altLang="en-US"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0256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49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±4</a:t>
                      </a:r>
                      <a:r>
                        <a:rPr sz="800" kern="0" spc="2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μm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23520">
                <a:tc gridSpan="2">
                  <a:txBody>
                    <a:bodyPr/>
                    <a:p>
                      <a:pPr algn="l" rtl="0" eaLnBrk="0">
                        <a:lnSpc>
                          <a:spcPct val="113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仪器重量</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8000"/>
                        </a:lnSpc>
                      </a:pPr>
                      <a:r>
                        <a:rPr 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55</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 </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34010">
                <a:tc rowSpan="4">
                  <a:txBody>
                    <a:bodyPr/>
                    <a:p>
                      <a:pPr algn="l" rtl="0" eaLnBrk="0">
                        <a:lnSpc>
                          <a:spcPct val="11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光学系统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相机</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  2000万 黑白相机 </a:t>
                      </a:r>
                      <a:r>
                        <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 </a:t>
                      </a:r>
                      <a:r>
                        <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12</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sym typeface="+mn-ea"/>
                        </a:rPr>
                        <a:t>00万 黑白相机</a:t>
                      </a:r>
                      <a:endPar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3147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5369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表面光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5433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1000"/>
                        </a:lnSpc>
                      </a:pPr>
                      <a:endParaRPr lang="en-US" altLang="en-US" sz="900" dirty="0">
                        <a:latin typeface="思源黑体 CN Normal" panose="020B0400000000000000" charset="-122"/>
                        <a:ea typeface="思源黑体 CN Normal" panose="020B0400000000000000" charset="-122"/>
                        <a:cs typeface="思源黑体 CN Medium" panose="020B0600000000000000" charset="-122"/>
                      </a:endParaRPr>
                    </a:p>
                    <a:p>
                      <a:pPr algn="l" rtl="0" eaLnBrk="0">
                        <a:lnSpc>
                          <a:spcPct val="6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轮廓光</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8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5260">
                <a:tc gridSpan="2">
                  <a:txBody>
                    <a:bodyPr/>
                    <a:p>
                      <a:pPr algn="l" rtl="0" eaLnBrk="0">
                        <a:lnSpc>
                          <a:spcPct val="108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工作台承重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5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32410">
                <a:tc gridSpan="2">
                  <a:txBody>
                    <a:bodyPr/>
                    <a:p>
                      <a:pPr algn="l" rtl="0" eaLnBrk="0">
                        <a:lnSpc>
                          <a:spcPct val="108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量测系统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91000"/>
                        </a:lnSpc>
                      </a:pPr>
                      <a:r>
                        <a:rPr lang="en-US"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BSYMVision</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（自主研发）</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5260">
                <a:tc gridSpan="2">
                  <a:txBody>
                    <a:bodyPr/>
                    <a:p>
                      <a:pPr algn="l" rtl="0" eaLnBrk="0">
                        <a:lnSpc>
                          <a:spcPct val="107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供应电源</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459740">
                <a:tc gridSpan="2">
                  <a:txBody>
                    <a:bodyPr/>
                    <a:p>
                      <a:pPr algn="l" rtl="0" eaLnBrk="0">
                        <a:lnSpc>
                          <a:spcPct val="107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工作环境</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29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endPar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algn="ctr" rtl="0" eaLnBrk="0">
                        <a:lnSpc>
                          <a:spcPct val="129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6530">
                <a:tc gridSpan="2">
                  <a:txBody>
                    <a:bodyPr/>
                    <a:p>
                      <a:pPr algn="l" rtl="0" eaLnBrk="0">
                        <a:lnSpc>
                          <a:spcPct val="11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外型尺寸（L*W*H)mm</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ctr" rtl="0" eaLnBrk="0">
                        <a:lnSpc>
                          <a:spcPct val="110000"/>
                        </a:lnSpc>
                      </a:pPr>
                      <a:r>
                        <a:rPr 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330</a:t>
                      </a:r>
                      <a:r>
                        <a:rPr lang="zh-CN"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a:t>
                      </a:r>
                      <a:r>
                        <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480</a:t>
                      </a:r>
                      <a:r>
                        <a:rPr lang="zh-CN"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a:t>
                      </a:r>
                      <a:r>
                        <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730mm</a:t>
                      </a:r>
                      <a:endParaRPr lang="en-US" altLang="zh-CN"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bl>
          </a:graphicData>
        </a:graphic>
      </p:graphicFrame>
    </p:spTree>
    <p:custDataLst>
      <p:tags r:id="rId9"/>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设备系列参数</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V</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系列设备参数表</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22" name="矩形 21"/>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aphicFrame>
        <p:nvGraphicFramePr>
          <p:cNvPr id="7" name="表格 6"/>
          <p:cNvGraphicFramePr/>
          <p:nvPr>
            <p:custDataLst>
              <p:tags r:id="rId6"/>
            </p:custDataLst>
          </p:nvPr>
        </p:nvGraphicFramePr>
        <p:xfrm>
          <a:off x="494665" y="1081405"/>
          <a:ext cx="6022975" cy="5657850"/>
        </p:xfrm>
        <a:graphic>
          <a:graphicData uri="http://schemas.openxmlformats.org/drawingml/2006/table">
            <a:tbl>
              <a:tblPr/>
              <a:tblGrid>
                <a:gridCol w="965200"/>
                <a:gridCol w="850900"/>
                <a:gridCol w="4206875"/>
              </a:tblGrid>
              <a:tr h="301625">
                <a:tc gridSpan="2">
                  <a:txBody>
                    <a:bodyPr/>
                    <a:p>
                      <a:pPr indent="0">
                        <a:buNone/>
                      </a:pPr>
                      <a:r>
                        <a:rPr lang="en-US" sz="800" b="0">
                          <a:solidFill>
                            <a:schemeClr val="bg1"/>
                          </a:solidFill>
                          <a:latin typeface="思源黑体 CN Medium" panose="020B0600000000000000" charset="-122"/>
                          <a:ea typeface="思源黑体 CN Medium" panose="020B0600000000000000" charset="-122"/>
                          <a:cs typeface="思源黑体 CN Medium" panose="020B0600000000000000" charset="-122"/>
                        </a:rPr>
                        <a:t>仪器型号</a:t>
                      </a:r>
                      <a:endParaRPr lang="en-US" altLang="en-US" sz="800" b="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a:noFill/>
                    </a:lnL>
                    <a:lnR w="12700">
                      <a:solidFill>
                        <a:schemeClr val="bg1"/>
                      </a:solidFill>
                      <a:prstDash val="solid"/>
                    </a:lnR>
                    <a:lnT>
                      <a:noFill/>
                    </a:lnT>
                    <a:lnB>
                      <a:noFill/>
                    </a:lnB>
                    <a:lnTlToBr>
                      <a:noFill/>
                    </a:lnTlToBr>
                    <a:lnBlToTr>
                      <a:noFill/>
                    </a:lnBlToTr>
                    <a:solidFill>
                      <a:srgbClr val="FBAB37"/>
                    </a:solidFill>
                  </a:tcPr>
                </a:tc>
                <a:tc hMerge="1">
                  <a:tcPr>
                    <a:lnR w="12700">
                      <a:solidFill>
                        <a:schemeClr val="bg1"/>
                      </a:solidFill>
                      <a:prstDash val="solid"/>
                    </a:lnR>
                    <a:lnT>
                      <a:noFill/>
                    </a:lnT>
                    <a:lnB>
                      <a:noFill/>
                    </a:lnB>
                  </a:tcPr>
                </a:tc>
                <a:tc>
                  <a:txBody>
                    <a:bodyPr/>
                    <a:p>
                      <a:pPr indent="0">
                        <a:buNone/>
                      </a:pPr>
                      <a:r>
                        <a:rPr lang="en-US" sz="800" b="0">
                          <a:solidFill>
                            <a:schemeClr val="bg1"/>
                          </a:solidFill>
                          <a:latin typeface="思源黑体 CN Medium" panose="020B0600000000000000" charset="-122"/>
                          <a:ea typeface="思源黑体 CN Medium" panose="020B0600000000000000" charset="-122"/>
                          <a:cs typeface="思源黑体 CN Medium" panose="020B0600000000000000" charset="-122"/>
                        </a:rPr>
                        <a:t>BSY-V200</a:t>
                      </a:r>
                      <a:endParaRPr lang="en-US" altLang="en-US" sz="800" b="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bg1"/>
                      </a:solidFill>
                      <a:prstDash val="solid"/>
                    </a:lnL>
                    <a:lnR>
                      <a:noFill/>
                    </a:lnR>
                    <a:lnT>
                      <a:noFill/>
                    </a:lnT>
                    <a:lnB>
                      <a:noFill/>
                    </a:lnB>
                    <a:lnTlToBr>
                      <a:noFill/>
                    </a:lnTlToBr>
                    <a:lnBlToTr>
                      <a:noFill/>
                    </a:lnBlToTr>
                    <a:solidFill>
                      <a:srgbClr val="FBAB37"/>
                    </a:solidFill>
                  </a:tcPr>
                </a:tc>
              </a:tr>
              <a:tr h="234950">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外形尺寸 (mm)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a:noFill/>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a:noFill/>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675×1175×183</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a:noFill/>
                    </a:lnT>
                    <a:lnB w="3175" cap="flat" cmpd="sng">
                      <a:solidFill>
                        <a:schemeClr val="tx1"/>
                      </a:solidFill>
                      <a:prstDash val="solid"/>
                      <a:headEnd type="none" w="med" len="med"/>
                      <a:tailEnd type="none" w="med" len="med"/>
                    </a:lnB>
                    <a:lnTlToBr>
                      <a:noFill/>
                    </a:lnTlToBr>
                    <a:lnBlToTr>
                      <a:noFill/>
                    </a:lnBlToTr>
                    <a:noFill/>
                  </a:tcPr>
                </a:tc>
              </a:tr>
              <a:tr h="234315">
                <a:tc rowSpan="3">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 测量范围 (mm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X</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211</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950">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Y</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141</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950">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B w="3175" cap="flat">
                      <a:solidFill>
                        <a:schemeClr val="tx1"/>
                      </a:solidFill>
                      <a:prstDash val="solid"/>
                    </a:lnB>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Z</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70</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95910">
                <a:tc rowSpan="3">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 工作台(mm)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a:solidFill>
                        <a:schemeClr val="tx1"/>
                      </a:solidFill>
                      <a:prstDash val="solid"/>
                    </a:lnT>
                    <a:lnB w="3175" cap="flat">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工作台面 (mm)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316*300</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96545">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玻璃台面 (mm)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250*180</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6220">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B w="3175" cap="flat">
                      <a:solidFill>
                        <a:schemeClr val="tx1"/>
                      </a:solidFill>
                      <a:prstDash val="solid"/>
                    </a:lnB>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工作台承重</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小千2.5kc</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315">
                <a:tc rowSpan="4">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  影像系统及测量系统</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a:solidFill>
                        <a:schemeClr val="tx1"/>
                      </a:solidFill>
                      <a:prstDash val="solid"/>
                    </a:lnT>
                    <a:lnB w="3175" cap="flat">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CCD</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BSY-2900W相机</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5585">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镜头</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BSY远心大视野镜头</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96545">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物方视场(mm)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211x141</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95275">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B w="3175" cap="flat">
                      <a:solidFill>
                        <a:schemeClr val="tx1"/>
                      </a:solidFill>
                      <a:prstDash val="solid"/>
                    </a:lnB>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工作距离 (mm)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134</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5585">
                <a:tc rowSpan="3">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 照明系统</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a:solidFill>
                        <a:schemeClr val="tx1"/>
                      </a:solidFill>
                      <a:prstDash val="solid"/>
                    </a:lnT>
                    <a:lnB w="3175" cap="flat">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轮廓光源</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底部平行光，亮度可调</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315">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表面光源</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定制表面光，亮度可调</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75590">
                <a:tc vMerge="1">
                  <a:tcPr>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B w="3175" cap="flat">
                      <a:solidFill>
                        <a:schemeClr val="tx1"/>
                      </a:solidFill>
                      <a:prstDash val="solid"/>
                    </a:lnB>
                  </a:tcPr>
                </a:tc>
                <a:tc>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外置同轴光源</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定制尺寸，亮度可调</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310515">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测量精度(μm)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a:solidFill>
                        <a:schemeClr val="tx1"/>
                      </a:solidFill>
                      <a:prstDash val="soli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a:solidFill>
                        <a:schemeClr val="tx1"/>
                      </a:solidFill>
                      <a:prstDash val="soli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±5</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5585">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重复精度(μm)</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≤5</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315">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产品测试速度</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2秒测30-50个尺寸</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950">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仪器主体</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00级山东济南青花岗岩平台</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950">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仪器重量(kg)</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560</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34315">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电源</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rPr>
                        <a:t>220V,50/60HZ,2A</a:t>
                      </a:r>
                      <a:endParaRPr lang="en-US" altLang="en-US" sz="800" b="0">
                        <a:solidFill>
                          <a:srgbClr val="000000"/>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r h="296545">
                <a:tc gridSpan="2">
                  <a:txBody>
                    <a:bodyPr/>
                    <a:p>
                      <a:pPr indent="0">
                        <a:lnSpc>
                          <a:spcPct val="130000"/>
                        </a:lnSpc>
                        <a:buNone/>
                      </a:pPr>
                      <a:r>
                        <a:rPr 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rPr>
                        <a:t>环境</a:t>
                      </a:r>
                      <a:endParaRPr lang="en-US" altLang="en-US" sz="800" b="0">
                        <a:solidFill>
                          <a:srgbClr val="00000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solidFill>
                      <a:schemeClr val="bg1"/>
                    </a:solidFill>
                  </a:tcPr>
                </a:tc>
                <a:tc hMerge="1">
                  <a:tcPr>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tcPr>
                </a:tc>
                <a:tc>
                  <a:txBody>
                    <a:bodyPr/>
                    <a:p>
                      <a:pPr indent="0">
                        <a:lnSpc>
                          <a:spcPct val="130000"/>
                        </a:lnSpc>
                        <a:buNone/>
                      </a:pPr>
                      <a:r>
                        <a:rPr 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rPr>
                        <a:t>温度：20℃±2℃,温度变化&lt;2℃/Hr;湿度：45%-75%;震动&lt;0.002g,低于15Hz</a:t>
                      </a:r>
                      <a:endParaRPr lang="en-US" altLang="en-US" sz="800" b="0">
                        <a:solidFill>
                          <a:srgbClr val="000000"/>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solidFill>
                        <a:schemeClr val="tx1"/>
                      </a:solidFill>
                      <a:prstDash val="solid"/>
                      <a:headEnd type="none" w="med" len="med"/>
                      <a:tailEnd type="none" w="med" len="med"/>
                    </a:lnL>
                    <a:lnR w="3175" cap="flat" cmpd="sng">
                      <a:solidFill>
                        <a:schemeClr val="tx1"/>
                      </a:solidFill>
                      <a:prstDash val="solid"/>
                      <a:headEnd type="none" w="med" len="med"/>
                      <a:tailEnd type="none" w="med" len="med"/>
                    </a:lnR>
                    <a:lnT w="3175"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8" name="表格 7"/>
          <p:cNvGraphicFramePr/>
          <p:nvPr>
            <p:custDataLst>
              <p:tags r:id="rId7"/>
            </p:custDataLst>
          </p:nvPr>
        </p:nvGraphicFramePr>
        <p:xfrm>
          <a:off x="6834505" y="4312920"/>
          <a:ext cx="5172075" cy="2426335"/>
        </p:xfrm>
        <a:graphic>
          <a:graphicData uri="http://schemas.openxmlformats.org/drawingml/2006/table">
            <a:tbl>
              <a:tblPr/>
              <a:tblGrid>
                <a:gridCol w="965200"/>
                <a:gridCol w="4206875"/>
              </a:tblGrid>
              <a:tr h="301625">
                <a:tc>
                  <a:txBody>
                    <a:bodyPr/>
                    <a:p>
                      <a:pPr indent="0">
                        <a:buNone/>
                      </a:pPr>
                      <a:r>
                        <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仪器型号</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buNone/>
                      </a:pPr>
                      <a:r>
                        <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BSY-V200</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34950">
                <a:tc>
                  <a:txBody>
                    <a:bodyPr/>
                    <a:p>
                      <a:pPr indent="0">
                        <a:lnSpc>
                          <a:spcPct val="130000"/>
                        </a:lnSpc>
                        <a:buNone/>
                      </a:pPr>
                      <a:r>
                        <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CCD</a:t>
                      </a:r>
                      <a:endPar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chemeClr val="tx1"/>
                          </a:solidFill>
                          <a:latin typeface="思源黑体 CN Normal" panose="020B0400000000000000" charset="-122"/>
                          <a:ea typeface="思源黑体 CN Normal" panose="020B0400000000000000" charset="-122"/>
                          <a:cs typeface="思源黑体 CN Normal" panose="020B0400000000000000" charset="-122"/>
                        </a:rPr>
                        <a:t>2900W像素全画幅CCD黑白相机</a:t>
                      </a:r>
                      <a:endParaRPr lang="en-US" sz="800" b="0">
                        <a:solidFill>
                          <a:schemeClr val="tx1"/>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34315">
                <a:tc rowSpan="2">
                  <a:txBody>
                    <a:bodyPr/>
                    <a:p>
                      <a:pPr indent="0">
                        <a:lnSpc>
                          <a:spcPct val="130000"/>
                        </a:lnSpc>
                        <a:buNone/>
                      </a:pPr>
                      <a:r>
                        <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镜头</a:t>
                      </a:r>
                      <a:endPar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BSY 0.17XF口转角镜头</a:t>
                      </a:r>
                      <a:endPar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0">
                <a:tc vMerge="1">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rowSpan="2">
                  <a:txBody>
                    <a:bodyPr/>
                    <a:p>
                      <a:pPr indent="0">
                        <a:lnSpc>
                          <a:spcPct val="130000"/>
                        </a:lnSpc>
                        <a:buNone/>
                      </a:pPr>
                      <a:r>
                        <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BSYMVision</a:t>
                      </a:r>
                      <a:endPar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34315">
                <a:tc rowSpan="2">
                  <a:txBody>
                    <a:bodyPr/>
                    <a:p>
                      <a:pPr indent="0">
                        <a:lnSpc>
                          <a:spcPct val="130000"/>
                        </a:lnSpc>
                        <a:buNone/>
                      </a:pPr>
                      <a:r>
                        <a:rPr lang="zh-CN"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软件</a:t>
                      </a:r>
                      <a:endParaRPr lang="zh-CN"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0">
                <a:tc vMerge="1">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rowSpan="2">
                  <a:txBody>
                    <a:bodyPr/>
                    <a:p>
                      <a:pPr indent="0">
                        <a:lnSpc>
                          <a:spcPct val="130000"/>
                        </a:lnSpc>
                        <a:buNone/>
                      </a:pPr>
                      <a:r>
                        <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BSY转角平行光源</a:t>
                      </a:r>
                      <a:endPar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34950">
                <a:tc>
                  <a:txBody>
                    <a:bodyPr/>
                    <a:p>
                      <a:pPr indent="0">
                        <a:lnSpc>
                          <a:spcPct val="130000"/>
                        </a:lnSpc>
                        <a:buNone/>
                      </a:pPr>
                      <a:r>
                        <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LED平行底光源</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95910">
                <a:tc>
                  <a:txBody>
                    <a:bodyPr/>
                    <a:p>
                      <a:pPr indent="0">
                        <a:lnSpc>
                          <a:spcPct val="130000"/>
                        </a:lnSpc>
                        <a:buNone/>
                      </a:pPr>
                      <a:r>
                        <a:rPr 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 工作台(mm)</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316*300</a:t>
                      </a:r>
                      <a:endParaRPr lang="en-US" alt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96545">
                <a:tc>
                  <a:txBody>
                    <a:bodyPr/>
                    <a:p>
                      <a:pPr indent="0">
                        <a:lnSpc>
                          <a:spcPct val="130000"/>
                        </a:lnSpc>
                        <a:buNone/>
                      </a:pPr>
                      <a:r>
                        <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LED表面光源</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nSpc>
                          <a:spcPct val="130000"/>
                        </a:lnSpc>
                        <a:buNone/>
                      </a:pPr>
                      <a:r>
                        <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BSY专业定制LED环形光源，可选配POMEAS外置同轴光源</a:t>
                      </a:r>
                      <a:endParaRPr 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96545">
                <a:tc>
                  <a:txBody>
                    <a:bodyPr/>
                    <a:p>
                      <a:pPr indent="0">
                        <a:lnSpc>
                          <a:spcPct val="130000"/>
                        </a:lnSpc>
                        <a:buNone/>
                      </a:pPr>
                      <a:r>
                        <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导轨</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nSpc>
                          <a:spcPct val="130000"/>
                        </a:lnSpc>
                        <a:buNone/>
                      </a:pPr>
                      <a:r>
                        <a:rPr lang="en-US" alt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进口精密线性导轨</a:t>
                      </a:r>
                      <a:endParaRPr lang="en-US" alt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296545">
                <a:tc>
                  <a:txBody>
                    <a:bodyPr/>
                    <a:p>
                      <a:pPr indent="0">
                        <a:lnSpc>
                          <a:spcPct val="130000"/>
                        </a:lnSpc>
                        <a:buNone/>
                      </a:pPr>
                      <a:r>
                        <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rPr>
                        <a:t>基座</a:t>
                      </a:r>
                      <a:endParaRPr lang="en-US" altLang="en-US" sz="800" b="0">
                        <a:solidFill>
                          <a:schemeClr val="tx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nSpc>
                          <a:spcPct val="130000"/>
                        </a:lnSpc>
                        <a:buNone/>
                      </a:pPr>
                      <a:r>
                        <a:rPr lang="en-US" alt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rPr>
                        <a:t>高品质天然黑色花岗岩</a:t>
                      </a:r>
                      <a:endParaRPr lang="en-US" altLang="en-US" sz="800" b="0">
                        <a:solidFill>
                          <a:schemeClr val="tx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bl>
          </a:graphicData>
        </a:graphic>
      </p:graphicFrame>
      <p:sp>
        <p:nvSpPr>
          <p:cNvPr id="9" name="文本框 8"/>
          <p:cNvSpPr txBox="1"/>
          <p:nvPr/>
        </p:nvSpPr>
        <p:spPr>
          <a:xfrm>
            <a:off x="6834505" y="3792855"/>
            <a:ext cx="958850" cy="368300"/>
          </a:xfrm>
          <a:prstGeom prst="rect">
            <a:avLst/>
          </a:prstGeom>
          <a:noFill/>
        </p:spPr>
        <p:txBody>
          <a:bodyPr wrap="square" rtlCol="0" anchor="ctr" anchorCtr="1">
            <a:spAutoFit/>
          </a:bodyPr>
          <a:p>
            <a:r>
              <a:rPr lang="zh-CN" altLang="en-US">
                <a:solidFill>
                  <a:srgbClr val="FBAB37"/>
                </a:solidFill>
                <a:cs typeface="思源黑体 CN Medium" panose="020B0600000000000000" charset="-122"/>
              </a:rPr>
              <a:t>配置表</a:t>
            </a:r>
            <a:endParaRPr lang="zh-CN" altLang="en-US">
              <a:solidFill>
                <a:srgbClr val="FBAB37"/>
              </a:solidFill>
              <a:cs typeface="思源黑体 CN Medium" panose="020B0600000000000000" charset="-122"/>
            </a:endParaRPr>
          </a:p>
        </p:txBody>
      </p:sp>
      <p:pic>
        <p:nvPicPr>
          <p:cNvPr id="2" name="图片 1" descr="图片1"/>
          <p:cNvPicPr>
            <a:picLocks noChangeAspect="1"/>
          </p:cNvPicPr>
          <p:nvPr>
            <p:custDataLst>
              <p:tags r:id="rId8"/>
            </p:custDataLst>
          </p:nvPr>
        </p:nvPicPr>
        <p:blipFill>
          <a:blip r:embed="rId9"/>
          <a:srcRect l="-11609" r="-12827"/>
          <a:stretch>
            <a:fillRect/>
          </a:stretch>
        </p:blipFill>
        <p:spPr>
          <a:xfrm>
            <a:off x="8448040" y="572135"/>
            <a:ext cx="2661285" cy="3273425"/>
          </a:xfrm>
          <a:prstGeom prst="rect">
            <a:avLst/>
          </a:prstGeom>
          <a:solidFill>
            <a:srgbClr val="E6E6E6"/>
          </a:solidFill>
        </p:spPr>
      </p:pic>
    </p:spTree>
    <p:custDataLst>
      <p:tags r:id="rId10"/>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2"/>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3"/>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4"/>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设备系列参数</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VM</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系列参数表</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5"/>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6" name="文本框 5"/>
          <p:cNvSpPr txBox="1"/>
          <p:nvPr>
            <p:custDataLst>
              <p:tags r:id="rId6"/>
            </p:custDataLst>
          </p:nvPr>
        </p:nvSpPr>
        <p:spPr>
          <a:xfrm>
            <a:off x="454660" y="1353820"/>
            <a:ext cx="2807335" cy="521970"/>
          </a:xfrm>
          <a:prstGeom prst="rect">
            <a:avLst/>
          </a:prstGeom>
          <a:noFill/>
        </p:spPr>
        <p:txBody>
          <a:bodyPr wrap="square" rtlCol="0">
            <a:spAutoFit/>
          </a:bodyPr>
          <a:p>
            <a:r>
              <a:rPr lang="zh-CN" altLang="en-US" sz="2800">
                <a:solidFill>
                  <a:srgbClr val="FBAB37"/>
                </a:solidFill>
                <a:latin typeface="思源黑体 CN Medium" panose="020B0600000000000000" charset="-122"/>
                <a:ea typeface="思源黑体 CN Medium" panose="020B0600000000000000" charset="-122"/>
                <a:cs typeface="思源黑体 CN Medium" panose="020B0600000000000000" charset="-122"/>
              </a:rPr>
              <a:t>图像尺寸测量仪</a:t>
            </a:r>
            <a:endParaRPr lang="zh-CN" altLang="en-US" sz="28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graphicFrame>
        <p:nvGraphicFramePr>
          <p:cNvPr id="818" name="table 818"/>
          <p:cNvGraphicFramePr>
            <a:graphicFrameLocks noGrp="1"/>
          </p:cNvGraphicFramePr>
          <p:nvPr>
            <p:custDataLst>
              <p:tags r:id="rId7"/>
            </p:custDataLst>
          </p:nvPr>
        </p:nvGraphicFramePr>
        <p:xfrm>
          <a:off x="4803789" y="1026495"/>
          <a:ext cx="6945630" cy="250825"/>
        </p:xfrm>
        <a:graphic>
          <a:graphicData uri="http://schemas.openxmlformats.org/drawingml/2006/table">
            <a:tbl>
              <a:tblPr>
                <a:solidFill>
                  <a:srgbClr val="2E5097"/>
                </a:solidFill>
              </a:tblPr>
              <a:tblGrid>
                <a:gridCol w="3829050"/>
                <a:gridCol w="3116579"/>
              </a:tblGrid>
              <a:tr h="250825">
                <a:tc>
                  <a:txBody>
                    <a:bodyPr/>
                    <a:p>
                      <a:pPr algn="l" rtl="0" eaLnBrk="0">
                        <a:lnSpc>
                          <a:spcPct val="124000"/>
                        </a:lnSpc>
                      </a:pPr>
                      <a:r>
                        <a:rPr sz="1000" kern="0" spc="-1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设备型号</a:t>
                      </a:r>
                      <a:endParaRPr lang="en-US" altLang="en-US" sz="1000" kern="0" spc="-1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c>
                  <a:txBody>
                    <a:bodyPr/>
                    <a:p>
                      <a:pPr algn="l" rtl="0" eaLnBrk="0">
                        <a:lnSpc>
                          <a:spcPct val="112000"/>
                        </a:lnSpc>
                      </a:pPr>
                      <a:r>
                        <a:rPr 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BSY-VM200 Plus</a:t>
                      </a:r>
                      <a:endParaRPr lang="en-US" sz="10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a:noFill/>
                    </a:lnB>
                    <a:solidFill>
                      <a:srgbClr val="FBAB37"/>
                    </a:solidFill>
                  </a:tcPr>
                </a:tc>
              </a:tr>
            </a:tbl>
          </a:graphicData>
        </a:graphic>
      </p:graphicFrame>
      <p:graphicFrame>
        <p:nvGraphicFramePr>
          <p:cNvPr id="4" name="table 820"/>
          <p:cNvGraphicFramePr>
            <a:graphicFrameLocks noGrp="1"/>
          </p:cNvGraphicFramePr>
          <p:nvPr>
            <p:custDataLst>
              <p:tags r:id="rId8"/>
            </p:custDataLst>
          </p:nvPr>
        </p:nvGraphicFramePr>
        <p:xfrm>
          <a:off x="4803786" y="1276544"/>
          <a:ext cx="6945630" cy="5245083"/>
        </p:xfrm>
        <a:graphic>
          <a:graphicData uri="http://schemas.openxmlformats.org/drawingml/2006/table">
            <a:tbl>
              <a:tblPr/>
              <a:tblGrid>
                <a:gridCol w="1372235"/>
                <a:gridCol w="1128394"/>
                <a:gridCol w="664209"/>
                <a:gridCol w="664209"/>
                <a:gridCol w="3116579"/>
              </a:tblGrid>
              <a:tr h="181610">
                <a:tc gridSpan="4">
                  <a:txBody>
                    <a:bodyPr/>
                    <a:p>
                      <a:pPr algn="l" rtl="0" eaLnBrk="0">
                        <a:lnSpc>
                          <a:spcPct val="134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相机</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0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1″1200W像素 黑白 </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CMOS</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5">
                <a:tc gridSpan="4">
                  <a:txBody>
                    <a:bodyPr/>
                    <a:p>
                      <a:pPr algn="l" rtl="0" eaLnBrk="0">
                        <a:lnSpc>
                          <a:spcPct val="125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受光镜头</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gridSpan="4">
                  <a:txBody>
                    <a:bodyPr/>
                    <a:p>
                      <a:pPr algn="l" rtl="0" eaLnBrk="0">
                        <a:lnSpc>
                          <a:spcPct val="126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测高传感器</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2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8055点光谱共焦传感器</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5">
                <a:tc gridSpan="4">
                  <a:txBody>
                    <a:bodyPr/>
                    <a:p>
                      <a:pPr algn="l" rtl="0" eaLnBrk="0">
                        <a:lnSpc>
                          <a:spcPct val="136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显示器</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3000"/>
                        </a:lnSpc>
                      </a:pP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12.1″</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LCD</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显示器</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5">
                <a:tc gridSpan="4">
                  <a:txBody>
                    <a:bodyPr/>
                    <a:p>
                      <a:pPr algn="l" rtl="0" eaLnBrk="0">
                        <a:lnSpc>
                          <a:spcPct val="126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仪器重量</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6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33</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 </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5">
                <a:tc gridSpan="4">
                  <a:txBody>
                    <a:bodyPr/>
                    <a:p>
                      <a:pPr algn="l" rtl="0" eaLnBrk="0">
                        <a:lnSpc>
                          <a:spcPct val="123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Z轴行程</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4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75mm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rowSpan="11">
                  <a:txBody>
                    <a:bodyPr/>
                    <a:p>
                      <a:pPr algn="l" rtl="0" eaLnBrk="0">
                        <a:lnSpc>
                          <a:spcPct val="102000"/>
                        </a:lnSpc>
                      </a:pPr>
                      <a:r>
                        <a:rPr sz="800" kern="0" spc="-2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图像测量</a:t>
                      </a:r>
                      <a:endParaRPr lang="en-US" altLang="en-US" sz="800" kern="0" spc="-2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1000"/>
                        </a:lnSpc>
                      </a:pPr>
                      <a:endParaRPr lang="en-US" altLang="en-US" sz="9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algn="l" rtl="0" eaLnBrk="0">
                        <a:lnSpc>
                          <a:spcPct val="9000"/>
                        </a:lnSpc>
                      </a:pPr>
                      <a:r>
                        <a:rPr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测量范围</a:t>
                      </a:r>
                      <a:endParaRPr lang="en-US" altLang="en-US"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1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2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206.4×104.8</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mm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9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30000"/>
                        </a:lnSpc>
                      </a:pPr>
                      <a:r>
                        <a:rPr sz="800" kern="0" spc="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218.8×114</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mm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1000"/>
                        </a:lnSpc>
                      </a:pPr>
                      <a:r>
                        <a:rPr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镜头视野</a:t>
                      </a:r>
                      <a:endParaRPr lang="en-US" altLang="en-US"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1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5000"/>
                        </a:lnSpc>
                      </a:pPr>
                      <a:r>
                        <a:rPr sz="800" kern="0" spc="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6.4×4.8</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mm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1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1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18.8×14.1</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mm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8000"/>
                        </a:lnSpc>
                      </a:pPr>
                      <a:endParaRPr lang="en-US" altLang="en-US" sz="8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algn="l" rtl="0" eaLnBrk="0">
                        <a:lnSpc>
                          <a:spcPct val="8000"/>
                        </a:lnSpc>
                      </a:pPr>
                      <a:r>
                        <a:rPr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重复精度</a:t>
                      </a:r>
                      <a:endParaRPr lang="en-US" altLang="en-US"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1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3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±1um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11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33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±1.5um</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4">
                  <a:txBody>
                    <a:bodyPr/>
                    <a:p>
                      <a:pPr algn="l" rtl="0" eaLnBrk="0">
                        <a:lnSpc>
                          <a:spcPct val="104000"/>
                        </a:lnSpc>
                      </a:pPr>
                      <a:r>
                        <a:rPr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测量精度</a:t>
                      </a:r>
                      <a:endParaRPr lang="en-US" altLang="en-US"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5000"/>
                        </a:lnSpc>
                      </a:pP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p>
                      <a:pPr algn="l" rtl="0" eaLnBrk="0">
                        <a:lnSpc>
                          <a:spcPct val="7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3000"/>
                        </a:lnSpc>
                      </a:pP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单次</a:t>
                      </a: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成像</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7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±1um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9812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4000"/>
                        </a:lnSpc>
                      </a:pPr>
                      <a:r>
                        <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拼接</a:t>
                      </a:r>
                      <a:r>
                        <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成像</a:t>
                      </a:r>
                      <a:endPar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63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±（1.5+L/50）um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2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4000"/>
                        </a:lnSpc>
                      </a:pP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单次成像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34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±1.5um</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5000"/>
                        </a:lnSpc>
                      </a:pPr>
                      <a:r>
                        <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拼接成像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32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±（2+L/50）um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29000"/>
                        </a:lnSpc>
                      </a:pPr>
                      <a:r>
                        <a:rPr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工作距离</a:t>
                      </a:r>
                      <a:endParaRPr lang="en-US" altLang="en-US" sz="8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4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80mm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40">
                <a:tc rowSpan="4">
                  <a:txBody>
                    <a:bodyPr/>
                    <a:p>
                      <a:pPr algn="l" rtl="0" eaLnBrk="0">
                        <a:lnSpc>
                          <a:spcPct val="101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高度测量</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2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重复精度</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5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±2um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3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测量精度</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86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±（3.5+L/25）um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3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工作距离</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6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55mm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46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量程</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25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±3mm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40">
                <a:tc rowSpan="3">
                  <a:txBody>
                    <a:bodyPr/>
                    <a:p>
                      <a:pPr algn="l" rtl="0" eaLnBrk="0">
                        <a:lnSpc>
                          <a:spcPct val="144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灯光控制</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31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底光</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89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绿色透过光源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31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表面光</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37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可升降四驱白色环形光源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39">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32000"/>
                        </a:lnSpc>
                      </a:pPr>
                      <a:r>
                        <a:rPr sz="800" kern="0" spc="-2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同轴光</a:t>
                      </a:r>
                      <a:endParaRPr lang="en-US" altLang="en-US" sz="800" kern="0" spc="-2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7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内置同轴光源</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4">
                <a:tc gridSpan="4">
                  <a:txBody>
                    <a:bodyPr/>
                    <a:p>
                      <a:pPr algn="l" rtl="0" eaLnBrk="0">
                        <a:lnSpc>
                          <a:spcPct val="128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工作台承重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8000"/>
                        </a:lnSpc>
                      </a:pP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5">
                <a:tc gridSpan="4">
                  <a:txBody>
                    <a:bodyPr/>
                    <a:p>
                      <a:pPr algn="l" rtl="0" eaLnBrk="0">
                        <a:lnSpc>
                          <a:spcPct val="129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软件系统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6000"/>
                        </a:lnSpc>
                      </a:pPr>
                      <a:r>
                        <a:rPr 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BSYMVision</a:t>
                      </a:r>
                      <a:endParaRPr 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340">
                <a:tc gridSpan="4">
                  <a:txBody>
                    <a:bodyPr/>
                    <a:p>
                      <a:pPr algn="l" rtl="0" eaLnBrk="0">
                        <a:lnSpc>
                          <a:spcPct val="13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供应电源</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5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endParaRPr lang="en-US" altLang="en-US"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9705">
                <a:tc gridSpan="4">
                  <a:txBody>
                    <a:bodyPr/>
                    <a:p>
                      <a:pPr algn="l" rtl="0" eaLnBrk="0">
                        <a:lnSpc>
                          <a:spcPct val="124000"/>
                        </a:lnSpc>
                      </a:pPr>
                      <a:r>
                        <a:rPr lang="zh-CN" altLang="en-US" sz="80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工作环境</a:t>
                      </a:r>
                      <a:endParaRPr lang="zh-CN" altLang="en-US" sz="80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14000"/>
                        </a:lnSpc>
                      </a:pPr>
                      <a:r>
                        <a:rPr sz="800" kern="0" spc="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温度：20±3℃、湿度</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：30%-80%、振动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0.002G，15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0975">
                <a:tc gridSpan="4">
                  <a:txBody>
                    <a:bodyPr/>
                    <a:p>
                      <a:pPr algn="l" rtl="0" eaLnBrk="0">
                        <a:lnSpc>
                          <a:spcPct val="127000"/>
                        </a:lnSpc>
                      </a:pPr>
                      <a:r>
                        <a:rPr sz="800" kern="0" spc="-4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外形尺寸（L×W×</a:t>
                      </a:r>
                      <a:r>
                        <a:rPr sz="800" kern="0" spc="-50" dirty="0">
                          <a:solidFill>
                            <a:srgbClr val="FBAB37"/>
                          </a:solidFill>
                          <a:latin typeface="思源黑体 CN Medium" panose="020B0600000000000000" charset="-122"/>
                          <a:ea typeface="思源黑体 CN Medium" panose="020B0600000000000000" charset="-122"/>
                          <a:cs typeface="思源黑体 CN Medium" panose="020B0600000000000000" charset="-122"/>
                        </a:rPr>
                        <a:t>H）</a:t>
                      </a:r>
                      <a:endParaRPr lang="en-US" altLang="en-US" sz="800" kern="0" spc="-5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5000"/>
                        </a:lnSpc>
                      </a:pP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600×510×70</a:t>
                      </a:r>
                      <a:r>
                        <a:rPr sz="800" kern="0" spc="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mm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bl>
          </a:graphicData>
        </a:graphic>
      </p:graphicFrame>
      <p:pic>
        <p:nvPicPr>
          <p:cNvPr id="9" name="图片 8" descr="图片11"/>
          <p:cNvPicPr>
            <a:picLocks noChangeAspect="1"/>
          </p:cNvPicPr>
          <p:nvPr/>
        </p:nvPicPr>
        <p:blipFill>
          <a:blip r:embed="rId9"/>
          <a:stretch>
            <a:fillRect/>
          </a:stretch>
        </p:blipFill>
        <p:spPr>
          <a:xfrm>
            <a:off x="441960" y="1986915"/>
            <a:ext cx="4105910" cy="4716780"/>
          </a:xfrm>
          <a:prstGeom prst="rect">
            <a:avLst/>
          </a:prstGeom>
        </p:spPr>
      </p:pic>
    </p:spTree>
    <p:custDataLst>
      <p:tags r:id="rId10"/>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图片9"/>
          <p:cNvPicPr>
            <a:picLocks noChangeAspect="1"/>
          </p:cNvPicPr>
          <p:nvPr/>
        </p:nvPicPr>
        <p:blipFill>
          <a:blip r:embed="rId1"/>
          <a:srcRect l="19089" r="13433"/>
          <a:stretch>
            <a:fillRect/>
          </a:stretch>
        </p:blipFill>
        <p:spPr>
          <a:xfrm>
            <a:off x="441960" y="2246630"/>
            <a:ext cx="4139565" cy="4344035"/>
          </a:xfrm>
          <a:prstGeom prst="rect">
            <a:avLst/>
          </a:prstGeom>
        </p:spPr>
      </p:pic>
      <p:sp>
        <p:nvSpPr>
          <p:cNvPr id="5" name="矩形 4"/>
          <p:cNvSpPr/>
          <p:nvPr userDrawn="1">
            <p:custDataLst>
              <p:tags r:id="rId2"/>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3"/>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4"/>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5"/>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设备系列参数</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VM</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系列参数表</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6"/>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6" name="文本框 5"/>
          <p:cNvSpPr txBox="1"/>
          <p:nvPr/>
        </p:nvSpPr>
        <p:spPr>
          <a:xfrm>
            <a:off x="454660" y="1353820"/>
            <a:ext cx="2807335" cy="521970"/>
          </a:xfrm>
          <a:prstGeom prst="rect">
            <a:avLst/>
          </a:prstGeom>
          <a:noFill/>
        </p:spPr>
        <p:txBody>
          <a:bodyPr wrap="square" rtlCol="0">
            <a:spAutoFit/>
          </a:bodyPr>
          <a:p>
            <a:r>
              <a:rPr lang="zh-CN" altLang="en-US" sz="2800">
                <a:solidFill>
                  <a:srgbClr val="FBAB37"/>
                </a:solidFill>
                <a:latin typeface="思源黑体 CN Medium" panose="020B0600000000000000" charset="-122"/>
                <a:ea typeface="思源黑体 CN Medium" panose="020B0600000000000000" charset="-122"/>
                <a:cs typeface="思源黑体 CN Medium" panose="020B0600000000000000" charset="-122"/>
              </a:rPr>
              <a:t>图像尺寸测量仪</a:t>
            </a:r>
            <a:endParaRPr lang="zh-CN" altLang="en-US" sz="28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graphicFrame>
        <p:nvGraphicFramePr>
          <p:cNvPr id="792" name="table 792"/>
          <p:cNvGraphicFramePr>
            <a:graphicFrameLocks noGrp="1"/>
          </p:cNvGraphicFramePr>
          <p:nvPr>
            <p:custDataLst>
              <p:tags r:id="rId7"/>
            </p:custDataLst>
          </p:nvPr>
        </p:nvGraphicFramePr>
        <p:xfrm>
          <a:off x="4834255" y="983615"/>
          <a:ext cx="6915785" cy="5615940"/>
        </p:xfrm>
        <a:graphic>
          <a:graphicData uri="http://schemas.openxmlformats.org/drawingml/2006/table">
            <a:tbl>
              <a:tblPr/>
              <a:tblGrid>
                <a:gridCol w="1470660"/>
                <a:gridCol w="971550"/>
                <a:gridCol w="868045"/>
                <a:gridCol w="1076325"/>
                <a:gridCol w="1298575"/>
                <a:gridCol w="1230630"/>
              </a:tblGrid>
              <a:tr h="219710">
                <a:tc gridSpan="4">
                  <a:txBody>
                    <a:bodyPr/>
                    <a:p>
                      <a:pPr algn="l" rtl="0" eaLnBrk="0">
                        <a:lnSpc>
                          <a:spcPct val="100000"/>
                        </a:lnSpc>
                        <a:buNone/>
                      </a:pPr>
                      <a:r>
                        <a:rPr lang="zh-CN" altLang="en-US" sz="800" kern="0" spc="-10" dirty="0">
                          <a:solidFill>
                            <a:schemeClr val="bg1"/>
                          </a:solidFill>
                          <a:latin typeface="思源黑体 CN Medium" panose="020B0600000000000000" charset="-122"/>
                          <a:ea typeface="思源黑体 CN Medium" panose="020B0600000000000000" charset="-122"/>
                          <a:cs typeface="思源黑体 CN Medium" panose="020B0600000000000000" charset="-122"/>
                        </a:rPr>
                        <a:t>设备型号</a:t>
                      </a:r>
                      <a:endParaRPr lang="zh-CN" altLang="en-US" sz="800" kern="0" spc="-10"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FCA530"/>
                    </a:solidFill>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12700">
                      <a:solidFill>
                        <a:schemeClr val="bg1"/>
                      </a:solidFill>
                      <a:prstDash val="solid"/>
                    </a:lnB>
                  </a:tcPr>
                </a:tc>
                <a:tc hMerge="1">
                  <a:tcPr marL="0" marR="0" marT="0" marB="0" vert="horz" anchor="ctr" anchorCtr="1">
                    <a:lnL w="3175" cap="flat" cmpd="sng" algn="ctr">
                      <a:solidFill>
                        <a:srgbClr val="717171"/>
                      </a:solidFill>
                      <a:prstDash val="solid"/>
                      <a:round/>
                      <a:headEnd type="none" w="med" len="med"/>
                      <a:tailEnd type="none" w="med" len="med"/>
                    </a:lnL>
                    <a:lnR w="12700">
                      <a:solidFill>
                        <a:schemeClr val="bg1"/>
                      </a:solidFill>
                      <a:prstDash val="solid"/>
                    </a:lnR>
                    <a:lnT w="12700">
                      <a:solidFill>
                        <a:schemeClr val="bg1"/>
                      </a:solidFill>
                      <a:prstDash val="solid"/>
                    </a:lnT>
                    <a:lnB w="12700">
                      <a:solidFill>
                        <a:schemeClr val="bg1"/>
                      </a:solidFill>
                      <a:prstDash val="solid"/>
                    </a:lnB>
                  </a:tcPr>
                </a:tc>
                <a:tc hMerge="1">
                  <a:tcPr marL="0" marR="0" marT="0" marB="0" vert="horz" anchor="ctr" anchorCtr="1">
                    <a:lnL w="3175" cap="flat" cmpd="sng" algn="ctr">
                      <a:solidFill>
                        <a:srgbClr val="717171"/>
                      </a:solidFill>
                      <a:prstDash val="solid"/>
                      <a:round/>
                      <a:headEnd type="none" w="med" len="med"/>
                      <a:tailEnd type="none" w="med" len="med"/>
                    </a:lnL>
                    <a:lnR w="12700">
                      <a:solidFill>
                        <a:schemeClr val="bg1"/>
                      </a:solidFill>
                      <a:prstDash val="solid"/>
                    </a:lnR>
                    <a:lnT w="12700">
                      <a:solidFill>
                        <a:schemeClr val="bg1"/>
                      </a:solidFill>
                      <a:prstDash val="solid"/>
                    </a:lnT>
                    <a:lnB w="12700">
                      <a:solidFill>
                        <a:schemeClr val="bg1"/>
                      </a:solidFill>
                      <a:prstDash val="solid"/>
                    </a:lnB>
                  </a:tcPr>
                </a:tc>
                <a:tc>
                  <a:txBody>
                    <a:bodyPr/>
                    <a:p>
                      <a:pPr algn="l" rtl="0" eaLnBrk="0">
                        <a:lnSpc>
                          <a:spcPct val="104000"/>
                        </a:lnSpc>
                        <a:buNone/>
                      </a:pPr>
                      <a:r>
                        <a:rPr lang="en-US" altLang="en-US" sz="800" kern="0" spc="-10" dirty="0">
                          <a:solidFill>
                            <a:schemeClr val="bg1"/>
                          </a:solidFill>
                          <a:latin typeface="思源黑体 CN Normal" panose="020B0400000000000000" charset="-122"/>
                          <a:ea typeface="思源黑体 CN Normal" panose="020B0400000000000000" charset="-122"/>
                          <a:cs typeface="思源黑体 CN Medium" panose="020B0600000000000000" charset="-122"/>
                        </a:rPr>
                        <a:t>BSY-VM200</a:t>
                      </a:r>
                      <a:endParaRPr lang="en-US" altLang="en-US" sz="800" kern="0" spc="-10" dirty="0">
                        <a:solidFill>
                          <a:schemeClr val="bg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FCA530"/>
                    </a:solidFill>
                  </a:tcPr>
                </a:tc>
                <a:tc>
                  <a:txBody>
                    <a:bodyPr/>
                    <a:p>
                      <a:pPr algn="l" rtl="0" eaLnBrk="0">
                        <a:lnSpc>
                          <a:spcPct val="104000"/>
                        </a:lnSpc>
                        <a:buNone/>
                      </a:pPr>
                      <a:r>
                        <a:rPr lang="en-US" altLang="en-US" sz="800" kern="0" spc="-10" dirty="0">
                          <a:solidFill>
                            <a:schemeClr val="bg1"/>
                          </a:solidFill>
                          <a:latin typeface="思源黑体 CN Normal" panose="020B0400000000000000" charset="-122"/>
                          <a:ea typeface="思源黑体 CN Normal" panose="020B0400000000000000" charset="-122"/>
                          <a:cs typeface="思源黑体 CN Medium" panose="020B0600000000000000" charset="-122"/>
                        </a:rPr>
                        <a:t>BSY-VM300</a:t>
                      </a:r>
                      <a:endParaRPr lang="en-US" altLang="en-US" sz="800" kern="0" spc="-10" dirty="0">
                        <a:solidFill>
                          <a:schemeClr val="bg1"/>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FCA530"/>
                    </a:solidFill>
                  </a:tcPr>
                </a:tc>
              </a:tr>
              <a:tr h="249555">
                <a:tc rowSpan="7">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测量范围</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3175" cap="flat" cmpd="sng" algn="ctr">
                      <a:solidFill>
                        <a:srgbClr val="717171"/>
                      </a:solidFill>
                      <a:prstDash val="solid"/>
                      <a:round/>
                      <a:headEnd type="none" w="med" len="med"/>
                      <a:tailEnd type="none" w="med" len="med"/>
                    </a:lnB>
                  </a:tcPr>
                </a:tc>
                <a:tc rowSpan="2" gridSpan="2">
                  <a:txBody>
                    <a:bodyPr/>
                    <a:p>
                      <a:pPr algn="l" rtl="0" eaLnBrk="0">
                        <a:lnSpc>
                          <a:spcPct val="107000"/>
                        </a:lnSpc>
                        <a:buNone/>
                      </a:pPr>
                      <a:r>
                        <a:rPr lang="zh-CN"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zh-CN"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3175" cap="flat" cmpd="sng" algn="ctr">
                      <a:solidFill>
                        <a:srgbClr val="717171"/>
                      </a:solidFill>
                      <a:prstDash val="solid"/>
                      <a:round/>
                      <a:headEnd type="none" w="med" len="med"/>
                      <a:tailEnd type="none" w="med" len="med"/>
                    </a:lnB>
                  </a:tcPr>
                </a:tc>
                <a:tc rowSpan="2"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3175" cap="flat" cmpd="sng" algn="ctr">
                      <a:solidFill>
                        <a:srgbClr val="717171"/>
                      </a:solidFill>
                      <a:prstDash val="solid"/>
                      <a:round/>
                      <a:headEnd type="none" w="med" len="med"/>
                      <a:tailEnd type="none" w="med" len="med"/>
                    </a:lnB>
                  </a:tcPr>
                </a:tc>
                <a:tc>
                  <a:txBody>
                    <a:bodyPr/>
                    <a:p>
                      <a:pPr algn="l" rtl="0" eaLnBrk="0">
                        <a:lnSpc>
                          <a:spcPct val="107000"/>
                        </a:lnSpc>
                        <a:buNone/>
                      </a:pPr>
                      <a:r>
                        <a:rPr lang="zh-CN"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单次成像</a:t>
                      </a:r>
                      <a:endParaRPr lang="zh-CN"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3175" cap="flat" cmpd="sng" algn="ctr">
                      <a:solidFill>
                        <a:srgbClr val="717171"/>
                      </a:solidFill>
                      <a:prstDash val="solid"/>
                      <a:round/>
                      <a:headEnd type="none" w="med" len="med"/>
                      <a:tailEnd type="none" w="med" len="med"/>
                    </a:lnB>
                  </a:tcPr>
                </a:tc>
                <a:tc gridSpan="2">
                  <a:txBody>
                    <a:bodyPr/>
                    <a:p>
                      <a:pPr algn="l" rtl="0" eaLnBrk="0">
                        <a:lnSpc>
                          <a:spcPct val="104000"/>
                        </a:lnSpc>
                      </a:pPr>
                      <a:r>
                        <a:rPr lang="en-US" altLang="zh-CN" sz="800" kern="0" spc="-10" dirty="0">
                          <a:latin typeface="思源黑体 CN Normal" panose="020B0400000000000000" charset="-122"/>
                          <a:ea typeface="思源黑体 CN Normal" panose="020B0400000000000000" charset="-122"/>
                          <a:cs typeface="思源黑体 CN Medium" panose="020B0600000000000000" charset="-122"/>
                          <a:sym typeface="+mn-ea"/>
                        </a:rPr>
                        <a:t>26*18mm</a:t>
                      </a:r>
                      <a:endPar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12700">
                      <a:solidFill>
                        <a:schemeClr val="bg1"/>
                      </a:solidFill>
                      <a:prstDash val="solid"/>
                    </a:lnT>
                    <a:lnB w="3175" cap="flat" cmpd="sng" algn="ctr">
                      <a:solidFill>
                        <a:srgbClr val="717171"/>
                      </a:solidFill>
                      <a:prstDash val="solid"/>
                      <a:round/>
                      <a:headEnd type="none" w="med" len="med"/>
                      <a:tailEnd type="none" w="med" len="med"/>
                    </a:lnB>
                  </a:tcPr>
                </a:tc>
              </a:tr>
              <a:tr h="219075">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gridSpan="2">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7000"/>
                        </a:lnSpc>
                        <a:buNone/>
                      </a:pPr>
                      <a:r>
                        <a:rPr lang="zh-CN"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拼接成像</a:t>
                      </a:r>
                      <a:endParaRPr lang="zh-CN"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4000"/>
                        </a:lnSpc>
                        <a:buNone/>
                      </a:pPr>
                      <a:r>
                        <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100*100mm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4000"/>
                        </a:lnSpc>
                        <a:buNone/>
                      </a:pPr>
                      <a:r>
                        <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200*120mm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9939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4" gridSpan="2">
                  <a:txBody>
                    <a:bodyPr/>
                    <a:p>
                      <a:pPr algn="l" rtl="0" eaLnBrk="0">
                        <a:lnSpc>
                          <a:spcPct val="100000"/>
                        </a:lnSpc>
                        <a:buNone/>
                      </a:pPr>
                      <a:r>
                        <a:rPr lang="zh-CN"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zh-CN"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4"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3">
                  <a:txBody>
                    <a:bodyPr/>
                    <a:p>
                      <a:pPr algn="l" rtl="0" eaLnBrk="0">
                        <a:lnSpc>
                          <a:spcPct val="100000"/>
                        </a:lnSpc>
                        <a:buNone/>
                      </a:pPr>
                      <a:r>
                        <a:rPr lang="zh-CN"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单次成像</a:t>
                      </a:r>
                      <a:endParaRPr lang="zh-CN"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0000"/>
                        </a:lnSpc>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altLang="en-US" sz="800" kern="0" dirty="0">
                          <a:latin typeface="思源黑体 CN Normal" panose="020B0400000000000000" charset="-122"/>
                          <a:ea typeface="思源黑体 CN Normal" panose="020B0400000000000000" charset="-122"/>
                          <a:cs typeface="思源黑体 CN Medium" panose="020B0600000000000000" charset="-122"/>
                          <a:sym typeface="+mn-ea"/>
                        </a:rPr>
                        <a:t>100</a:t>
                      </a:r>
                      <a:endPar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φ</a:t>
                      </a:r>
                      <a:r>
                        <a:rPr lang="en-US" altLang="en-US" sz="800" kern="0" dirty="0">
                          <a:latin typeface="思源黑体 CN Normal" panose="020B0400000000000000" charset="-122"/>
                          <a:ea typeface="思源黑体 CN Normal" panose="020B0400000000000000" charset="-122"/>
                          <a:cs typeface="思源黑体 CN Medium" panose="020B0600000000000000" charset="-122"/>
                          <a:sym typeface="+mn-ea"/>
                        </a:rPr>
                        <a:t>100</a:t>
                      </a:r>
                      <a:endParaRPr 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gridSpan="2">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3">
                  <a:txBody>
                    <a:bodyPr/>
                    <a:p>
                      <a:pPr algn="l" rtl="0" eaLnBrk="0">
                        <a:lnSpc>
                          <a:spcPct val="100000"/>
                        </a:lnSpc>
                        <a:buNone/>
                      </a:pPr>
                      <a:r>
                        <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300*200mm</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gridSpan="2">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0000"/>
                        </a:lnSpc>
                        <a:buNone/>
                      </a:pPr>
                      <a:r>
                        <a:rPr lang="en-US" alt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200*200mm</a:t>
                      </a:r>
                      <a:endPar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9939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gridSpan="2">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buNone/>
                      </a:pPr>
                      <a:r>
                        <a:rPr lang="zh-CN"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拼接成像</a:t>
                      </a:r>
                      <a:endParaRPr lang="zh-CN" altLang="en-US"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161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buNone/>
                      </a:pPr>
                      <a:r>
                        <a:rPr lang="zh-CN"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测量高度</a:t>
                      </a:r>
                      <a:endParaRPr lang="zh-CN"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75mm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75mm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0180">
                <a:tc rowSpan="2">
                  <a:txBody>
                    <a:bodyPr/>
                    <a:p>
                      <a:pPr algn="l" rtl="0" eaLnBrk="0">
                        <a:lnSpc>
                          <a:spcPct val="100000"/>
                        </a:lnSpc>
                      </a:pPr>
                      <a:endParaRPr lang="en-US" altLang="en-US" sz="90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镜头视野范围</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26mm X</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18mm</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8257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φ100</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10185">
                <a:tc rowSpan="2">
                  <a:txBody>
                    <a:bodyPr/>
                    <a:p>
                      <a:pPr algn="l" rtl="0" eaLnBrk="0">
                        <a:lnSpc>
                          <a:spcPct val="100000"/>
                        </a:lnSpc>
                      </a:pPr>
                      <a:endParaRPr lang="en-US" altLang="en-US" sz="80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重复精度</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2</a:t>
                      </a:r>
                      <a:r>
                        <a:rPr sz="800" kern="0" spc="2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μm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5273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4μm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03835">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最小显示单位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0.1μm</a:t>
                      </a:r>
                      <a:endParaRPr lang="en-US" altLang="en-US" sz="800" kern="0" spc="5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69545">
                <a:tc row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测量精度</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高精度测量模式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单次成像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±2μm</a:t>
                      </a:r>
                      <a:endParaRPr lang="en-US" altLang="en-US"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859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拼接成像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±2+L/50μm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±2+L/50μm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2542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row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广视野测量模式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单次成像</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±4</a:t>
                      </a:r>
                      <a:r>
                        <a:rPr sz="800" kern="0" spc="2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μm</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9939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lang="zh-CN"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sym typeface="+mn-ea"/>
                        </a:rPr>
                        <a:t>拼接</a:t>
                      </a:r>
                      <a:r>
                        <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成像</a:t>
                      </a:r>
                      <a:endParaRPr lang="zh-CN"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±4+L/50μm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±4+L/50μm</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27330">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仪器重量</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45</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kg</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50kg</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32410">
                <a:tc row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光学系统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相机</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  2000万 黑白相机 *</a:t>
                      </a:r>
                      <a:r>
                        <a:rPr sz="800" kern="0" spc="-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2</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33045">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双倍率双侧远心光学镜头</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0099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表面光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两环可升降光源</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17500">
                <a:tc v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3">
                  <a:txBody>
                    <a:bodyPr/>
                    <a:p>
                      <a:pPr algn="l" rtl="0" eaLnBrk="0">
                        <a:lnSpc>
                          <a:spcPct val="100000"/>
                        </a:lnSpc>
                      </a:pPr>
                      <a:endParaRPr lang="en-US" altLang="en-US" sz="900" dirty="0">
                        <a:latin typeface="思源黑体 CN Normal" panose="020B0400000000000000" charset="-122"/>
                        <a:ea typeface="思源黑体 CN Normal" panose="020B0400000000000000" charset="-122"/>
                        <a:cs typeface="思源黑体 CN Medium" panose="020B0600000000000000" charset="-122"/>
                      </a:endParaRPr>
                    </a:p>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轮廓光</a:t>
                      </a:r>
                      <a:endParaRPr lang="en-US" altLang="en-US" sz="800" dirty="0">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绿色平行底光</a:t>
                      </a:r>
                      <a:endParaRPr lang="en-US" altLang="en-US" sz="800" kern="0" spc="-1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87325">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工作台承重</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5kg</a:t>
                      </a:r>
                      <a:endParaRPr lang="en-US" altLang="en-US" sz="800" kern="0" spc="-2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287020">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量测系统</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lang="en-US"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BSYMVision</a:t>
                      </a:r>
                      <a:endParaRPr 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60655">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供应电源</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220V±10%</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8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,5</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320040">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工作环境</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gridSpan="2">
                  <a:txBody>
                    <a:bodyPr/>
                    <a:p>
                      <a:pPr algn="l" rtl="0" eaLnBrk="0">
                        <a:lnSpc>
                          <a:spcPct val="100000"/>
                        </a:lnSpc>
                      </a:pPr>
                      <a:endParaRPr lang="en-US" altLang="en-US" sz="100" dirty="0">
                        <a:latin typeface="思源黑体 CN Normal" panose="020B0400000000000000" charset="-122"/>
                        <a:ea typeface="思源黑体 CN Normal" panose="020B0400000000000000" charset="-122"/>
                        <a:cs typeface="思源黑体 CN Normal" panose="020B0400000000000000" charset="-122"/>
                      </a:endParaRPr>
                    </a:p>
                    <a:p>
                      <a:pPr marL="448310" algn="l" rtl="0" eaLnBrk="0">
                        <a:lnSpc>
                          <a:spcPct val="100000"/>
                        </a:lnSpc>
                      </a:pP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温度：20±3</a:t>
                      </a:r>
                      <a:r>
                        <a:rPr sz="800" kern="0" spc="-12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°C；  湿度：30</a:t>
                      </a:r>
                      <a:r>
                        <a:rPr sz="800" kern="0" spc="-13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5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-80%（无</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结凝</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振动</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1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1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a:t>
                      </a:r>
                      <a:r>
                        <a:rPr sz="800" kern="0" spc="-7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.002g</a:t>
                      </a:r>
                      <a:r>
                        <a:rPr sz="800" kern="0" spc="1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800" kern="0" spc="4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15</a:t>
                      </a:r>
                      <a:r>
                        <a:rPr sz="800" kern="0" spc="0" dirty="0">
                          <a:solidFill>
                            <a:srgbClr val="231916">
                              <a:alpha val="100000"/>
                            </a:srgbClr>
                          </a:solidFill>
                          <a:latin typeface="思源黑体 CN Normal" panose="020B0400000000000000" charset="-122"/>
                          <a:ea typeface="思源黑体 CN Normal" panose="020B0400000000000000" charset="-122"/>
                          <a:cs typeface="思源黑体 CN Normal" panose="020B0400000000000000" charset="-122"/>
                        </a:rPr>
                        <a:t>HZ</a:t>
                      </a:r>
                      <a:endParaRPr lang="en-US" altLang="en-US" sz="800" dirty="0">
                        <a:latin typeface="思源黑体 CN Normal" panose="020B0400000000000000" charset="-122"/>
                        <a:ea typeface="思源黑体 CN Normal" panose="020B0400000000000000" charset="-122"/>
                        <a:cs typeface="思源黑体 CN Normal" panose="020B04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r h="178435">
                <a:tc gridSpan="4">
                  <a:txBody>
                    <a:bodyPr/>
                    <a:p>
                      <a:pPr algn="l" rtl="0" eaLnBrk="0">
                        <a:lnSpc>
                          <a:spcPct val="100000"/>
                        </a:lnSpc>
                      </a:pPr>
                      <a:r>
                        <a:rPr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外型尺寸（L*W*H)mm</a:t>
                      </a:r>
                      <a:endParaRPr lang="en-US" altLang="en-US" sz="800" kern="0" spc="-1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hMerge="1">
                  <a:tcPr marL="0" marR="0" marT="0" marB="0" vert="horz">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600*410*650mm</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c>
                  <a:txBody>
                    <a:bodyPr/>
                    <a:p>
                      <a:pPr algn="l" rtl="0" eaLnBrk="0">
                        <a:lnSpc>
                          <a:spcPct val="100000"/>
                        </a:lnSpc>
                      </a:pPr>
                      <a:r>
                        <a:rPr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rPr>
                        <a:t>600*510*650mm</a:t>
                      </a:r>
                      <a:endParaRPr lang="en-US" altLang="en-US" sz="800" kern="0" spc="0" dirty="0">
                        <a:solidFill>
                          <a:srgbClr val="231916">
                            <a:alpha val="100000"/>
                          </a:srgbClr>
                        </a:solidFill>
                        <a:latin typeface="思源黑体 CN Normal" panose="020B0400000000000000" charset="-122"/>
                        <a:ea typeface="思源黑体 CN Normal" panose="020B0400000000000000" charset="-122"/>
                        <a:cs typeface="思源黑体 CN Medium" panose="020B0600000000000000" charset="-122"/>
                      </a:endParaRPr>
                    </a:p>
                  </a:txBody>
                  <a:tcPr marL="0" marR="0" marT="0" marB="0" vert="horz" anchor="ctr" anchorCtr="1">
                    <a:lnL w="3175" cap="flat" cmpd="sng" algn="ctr">
                      <a:solidFill>
                        <a:srgbClr val="717171"/>
                      </a:solidFill>
                      <a:prstDash val="solid"/>
                      <a:round/>
                      <a:headEnd type="none" w="med" len="med"/>
                      <a:tailEnd type="none" w="med" len="med"/>
                    </a:lnL>
                    <a:lnR w="3175" cap="flat" cmpd="sng" algn="ctr">
                      <a:solidFill>
                        <a:srgbClr val="717171"/>
                      </a:solidFill>
                      <a:prstDash val="solid"/>
                      <a:round/>
                      <a:headEnd type="none" w="med" len="med"/>
                      <a:tailEnd type="none" w="med" len="med"/>
                    </a:lnR>
                    <a:lnT w="3175" cap="flat" cmpd="sng" algn="ctr">
                      <a:solidFill>
                        <a:srgbClr val="717171"/>
                      </a:solidFill>
                      <a:prstDash val="solid"/>
                      <a:round/>
                      <a:headEnd type="none" w="med" len="med"/>
                      <a:tailEnd type="none" w="med" len="med"/>
                    </a:lnT>
                    <a:lnB w="3175" cap="flat" cmpd="sng" algn="ctr">
                      <a:solidFill>
                        <a:srgbClr val="717171"/>
                      </a:solidFill>
                      <a:prstDash val="solid"/>
                      <a:round/>
                      <a:headEnd type="none" w="med" len="med"/>
                      <a:tailEnd type="none" w="med" len="med"/>
                    </a:lnB>
                  </a:tcPr>
                </a:tc>
              </a:tr>
            </a:tbl>
          </a:graphicData>
        </a:graphic>
      </p:graphicFrame>
      <p:pic>
        <p:nvPicPr>
          <p:cNvPr id="8" name="图片 7" descr="图片10"/>
          <p:cNvPicPr>
            <a:picLocks noChangeAspect="1"/>
          </p:cNvPicPr>
          <p:nvPr/>
        </p:nvPicPr>
        <p:blipFill>
          <a:blip r:embed="rId8"/>
          <a:stretch>
            <a:fillRect/>
          </a:stretch>
        </p:blipFill>
        <p:spPr>
          <a:xfrm>
            <a:off x="2348230" y="3783965"/>
            <a:ext cx="768985" cy="784860"/>
          </a:xfrm>
          <a:prstGeom prst="rect">
            <a:avLst/>
          </a:prstGeom>
        </p:spPr>
      </p:pic>
    </p:spTree>
    <p:custDataLst>
      <p:tags r:id="rId9"/>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一键闪测仪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闪测仪应用案例</a:t>
              </a:r>
              <a:endParaRPr lang="zh-CN"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grpSp>
        <p:nvGrpSpPr>
          <p:cNvPr id="4" name="组合 3"/>
          <p:cNvGrpSpPr/>
          <p:nvPr/>
        </p:nvGrpSpPr>
        <p:grpSpPr>
          <a:xfrm>
            <a:off x="452755" y="1243330"/>
            <a:ext cx="10814050" cy="4911090"/>
            <a:chOff x="714" y="2411"/>
            <a:chExt cx="9306" cy="5108"/>
          </a:xfrm>
        </p:grpSpPr>
        <p:sp>
          <p:nvSpPr>
            <p:cNvPr id="710" name="textbox 710"/>
            <p:cNvSpPr/>
            <p:nvPr>
              <p:custDataLst>
                <p:tags r:id="rId5"/>
              </p:custDataLst>
            </p:nvPr>
          </p:nvSpPr>
          <p:spPr>
            <a:xfrm>
              <a:off x="714" y="2411"/>
              <a:ext cx="2990" cy="1436"/>
            </a:xfrm>
            <a:prstGeom prst="rect">
              <a:avLst/>
            </a:prstGeom>
            <a:solidFill>
              <a:srgbClr val="C9C9CA">
                <a:alpha val="20000"/>
              </a:srgbClr>
            </a:solidFill>
          </p:spPr>
          <p:txBody>
            <a:bodyPr vert="horz" wrap="square" lIns="0" tIns="0" rIns="0" bIns="0" anchor="ctr" anchorCtr="1"/>
            <a:p>
              <a:pPr algn="ctr" rtl="0" eaLnBrk="0">
                <a:lnSpc>
                  <a:spcPct val="115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适用于各种</a:t>
              </a:r>
              <a:endPar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rtl="0" eaLnBrk="0">
                <a:lnSpc>
                  <a:spcPct val="115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检查工序</a:t>
              </a:r>
              <a:endParaRPr lang="en-US" altLang="en-US"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12" name="textbox 712"/>
            <p:cNvSpPr/>
            <p:nvPr>
              <p:custDataLst>
                <p:tags r:id="rId6"/>
              </p:custDataLst>
            </p:nvPr>
          </p:nvSpPr>
          <p:spPr>
            <a:xfrm>
              <a:off x="714" y="4235"/>
              <a:ext cx="2990" cy="1436"/>
            </a:xfrm>
            <a:prstGeom prst="rect">
              <a:avLst/>
            </a:prstGeom>
            <a:solidFill>
              <a:srgbClr val="C9C9CA">
                <a:alpha val="20000"/>
              </a:srgbClr>
            </a:solidFill>
          </p:spPr>
          <p:txBody>
            <a:bodyPr vert="horz" wrap="square" lIns="0" tIns="0" rIns="0" bIns="0" anchor="ctr" anchorCtr="1"/>
            <a:p>
              <a:pPr algn="l" rtl="0" eaLnBrk="0">
                <a:lnSpc>
                  <a:spcPct val="116000"/>
                </a:lnSpc>
              </a:pPr>
              <a:r>
                <a:rPr sz="2000" b="1" kern="0" spc="5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出货前检查</a:t>
              </a:r>
              <a:endParaRPr lang="en-US" altLang="en-US" sz="2000" b="1" kern="0" spc="5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14" name="textbox 714"/>
            <p:cNvSpPr/>
            <p:nvPr>
              <p:custDataLst>
                <p:tags r:id="rId7"/>
              </p:custDataLst>
            </p:nvPr>
          </p:nvSpPr>
          <p:spPr>
            <a:xfrm>
              <a:off x="7030" y="2411"/>
              <a:ext cx="2990" cy="1436"/>
            </a:xfrm>
            <a:prstGeom prst="rect">
              <a:avLst/>
            </a:prstGeom>
            <a:solidFill>
              <a:srgbClr val="C9C9CA">
                <a:alpha val="20000"/>
              </a:srgbClr>
            </a:solidFill>
          </p:spPr>
          <p:txBody>
            <a:bodyPr vert="horz" wrap="square" lIns="0" tIns="0" rIns="0" bIns="0" anchor="ctr" anchorCtr="1"/>
            <a:p>
              <a:pPr algn="ctr" rtl="0" eaLnBrk="0">
                <a:lnSpc>
                  <a:spcPct val="153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工序内抽样</a:t>
              </a:r>
              <a:r>
                <a:rPr sz="2000" b="1" kern="0" spc="30" dirty="0">
                  <a:solidFill>
                    <a:srgbClr val="FBAB37"/>
                  </a:solidFill>
                  <a:latin typeface="思源黑体 CN Medium" panose="020B0600000000000000" charset="-122"/>
                  <a:ea typeface="思源黑体 CN Medium" panose="020B0600000000000000" charset="-122"/>
                  <a:cs typeface="思源黑体 CN Medium" panose="020B0600000000000000" charset="-122"/>
                </a:rPr>
                <a:t>检查</a:t>
              </a:r>
              <a:endParaRPr lang="en-US" altLang="en-US" sz="2000" b="1" kern="0" spc="3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16" name="textbox 716"/>
            <p:cNvSpPr/>
            <p:nvPr>
              <p:custDataLst>
                <p:tags r:id="rId8"/>
              </p:custDataLst>
            </p:nvPr>
          </p:nvSpPr>
          <p:spPr>
            <a:xfrm>
              <a:off x="7030" y="4235"/>
              <a:ext cx="2990" cy="1436"/>
            </a:xfrm>
            <a:prstGeom prst="rect">
              <a:avLst/>
            </a:prstGeom>
            <a:solidFill>
              <a:srgbClr val="C9C9CA">
                <a:alpha val="20000"/>
              </a:srgbClr>
            </a:solidFill>
          </p:spPr>
          <p:txBody>
            <a:bodyPr vert="horz" wrap="square" lIns="0" tIns="0" rIns="0" bIns="0" anchor="ctr" anchorCtr="1"/>
            <a:p>
              <a:pPr algn="ctr" rtl="0" eaLnBrk="0">
                <a:lnSpc>
                  <a:spcPct val="145000"/>
                </a:lnSpc>
              </a:pPr>
              <a:r>
                <a:rPr sz="2000" b="1" kern="0" spc="70" dirty="0">
                  <a:solidFill>
                    <a:srgbClr val="FBAB37"/>
                  </a:solidFill>
                  <a:latin typeface="思源黑体 CN Medium" panose="020B0600000000000000" charset="-122"/>
                  <a:ea typeface="思源黑体 CN Medium" panose="020B0600000000000000" charset="-122"/>
                  <a:cs typeface="思源黑体 CN Medium" panose="020B0600000000000000" charset="-122"/>
                </a:rPr>
                <a:t>生产线上自动</a:t>
              </a:r>
              <a:endParaRPr sz="2000" b="1" kern="0" spc="7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rtl="0" eaLnBrk="0">
                <a:lnSpc>
                  <a:spcPct val="145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尺寸测量</a:t>
              </a:r>
              <a:endParaRPr lang="en-US" altLang="en-US"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18" name="textbox 718"/>
            <p:cNvSpPr/>
            <p:nvPr>
              <p:custDataLst>
                <p:tags r:id="rId9"/>
              </p:custDataLst>
            </p:nvPr>
          </p:nvSpPr>
          <p:spPr>
            <a:xfrm>
              <a:off x="3872" y="2411"/>
              <a:ext cx="2990" cy="1436"/>
            </a:xfrm>
            <a:prstGeom prst="rect">
              <a:avLst/>
            </a:prstGeom>
            <a:solidFill>
              <a:srgbClr val="C9C9CA">
                <a:alpha val="20000"/>
              </a:srgbClr>
            </a:solidFill>
          </p:spPr>
          <p:txBody>
            <a:bodyPr vert="horz" wrap="square" lIns="0" tIns="0" rIns="0" bIns="0" anchor="ctr" anchorCtr="1"/>
            <a:p>
              <a:pPr algn="ctr" rtl="0" eaLnBrk="0">
                <a:lnSpc>
                  <a:spcPct val="116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初样检查</a:t>
              </a:r>
              <a:endParaRPr lang="en-US" altLang="en-US"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20" name="textbox 720"/>
            <p:cNvSpPr/>
            <p:nvPr>
              <p:custDataLst>
                <p:tags r:id="rId10"/>
              </p:custDataLst>
            </p:nvPr>
          </p:nvSpPr>
          <p:spPr>
            <a:xfrm>
              <a:off x="3872" y="4235"/>
              <a:ext cx="2990" cy="1436"/>
            </a:xfrm>
            <a:prstGeom prst="rect">
              <a:avLst/>
            </a:prstGeom>
            <a:solidFill>
              <a:srgbClr val="C9C9CA">
                <a:alpha val="20000"/>
              </a:srgbClr>
            </a:solidFill>
          </p:spPr>
          <p:txBody>
            <a:bodyPr vert="horz" wrap="square" lIns="0" tIns="0" rIns="0" bIns="0" anchor="ctr" anchorCtr="1"/>
            <a:p>
              <a:pPr algn="ctr" rtl="0" eaLnBrk="0">
                <a:lnSpc>
                  <a:spcPct val="116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入库检查</a:t>
              </a:r>
              <a:endParaRPr lang="en-US" altLang="en-US"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22" name="textbox 722"/>
            <p:cNvSpPr/>
            <p:nvPr>
              <p:custDataLst>
                <p:tags r:id="rId11"/>
              </p:custDataLst>
            </p:nvPr>
          </p:nvSpPr>
          <p:spPr>
            <a:xfrm>
              <a:off x="714" y="6083"/>
              <a:ext cx="2990" cy="1436"/>
            </a:xfrm>
            <a:prstGeom prst="rect">
              <a:avLst/>
            </a:prstGeom>
            <a:solidFill>
              <a:srgbClr val="C9C9CA">
                <a:alpha val="20000"/>
              </a:srgbClr>
            </a:solidFill>
          </p:spPr>
          <p:txBody>
            <a:bodyPr vert="horz" wrap="square" lIns="0" tIns="0" rIns="0" bIns="0" anchor="ctr" anchorCtr="1"/>
            <a:p>
              <a:pPr algn="ctr" rtl="0" eaLnBrk="0">
                <a:lnSpc>
                  <a:spcPct val="145000"/>
                </a:lnSpc>
              </a:pPr>
              <a:r>
                <a:rPr sz="2000" b="1" kern="0" spc="70" dirty="0">
                  <a:solidFill>
                    <a:srgbClr val="FBAB37"/>
                  </a:solidFill>
                  <a:latin typeface="思源黑体 CN Medium" panose="020B0600000000000000" charset="-122"/>
                  <a:ea typeface="思源黑体 CN Medium" panose="020B0600000000000000" charset="-122"/>
                  <a:cs typeface="思源黑体 CN Medium" panose="020B0600000000000000" charset="-122"/>
                </a:rPr>
                <a:t>生产线旁自动</a:t>
              </a:r>
              <a:endParaRPr sz="2000" b="1" kern="0" spc="7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rtl="0" eaLnBrk="0">
                <a:lnSpc>
                  <a:spcPct val="145000"/>
                </a:lnSpc>
              </a:pP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尺寸测量</a:t>
              </a:r>
              <a:endParaRPr lang="en-US" altLang="en-US"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24" name="textbox 724"/>
            <p:cNvSpPr/>
            <p:nvPr>
              <p:custDataLst>
                <p:tags r:id="rId12"/>
              </p:custDataLst>
            </p:nvPr>
          </p:nvSpPr>
          <p:spPr>
            <a:xfrm>
              <a:off x="3872" y="6083"/>
              <a:ext cx="2990" cy="1436"/>
            </a:xfrm>
            <a:prstGeom prst="rect">
              <a:avLst/>
            </a:prstGeom>
            <a:solidFill>
              <a:srgbClr val="C9C9CA">
                <a:alpha val="20000"/>
              </a:srgbClr>
            </a:solidFill>
          </p:spPr>
          <p:txBody>
            <a:bodyPr vert="horz" wrap="square" lIns="0" tIns="0" rIns="0" bIns="0" anchor="ctr" anchorCtr="1"/>
            <a:p>
              <a:pPr algn="ctr" rtl="0" eaLnBrk="0">
                <a:lnSpc>
                  <a:spcPct val="144000"/>
                </a:lnSpc>
              </a:pPr>
              <a:r>
                <a:rPr sz="2000" b="1" kern="0" spc="5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实验室高</a:t>
              </a:r>
              <a:r>
                <a:rPr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精度测量</a:t>
              </a:r>
              <a:endParaRPr lang="en-US" altLang="en-US" sz="2000" b="1"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5" name="矩形 4"/>
          <p:cNvSpPr/>
          <p:nvPr userDrawn="1">
            <p:custDataLst>
              <p:tags r:id="rId1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ustDataLst>
      <p:tags r:id="rId1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设备应用</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应用实例</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5" name="矩形 4"/>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790" name="picture 790"/>
          <p:cNvPicPr>
            <a:picLocks noChangeAspect="1"/>
          </p:cNvPicPr>
          <p:nvPr/>
        </p:nvPicPr>
        <p:blipFill>
          <a:blip r:embed="rId6"/>
          <a:stretch>
            <a:fillRect/>
          </a:stretch>
        </p:blipFill>
        <p:spPr>
          <a:xfrm rot="21600000">
            <a:off x="454660" y="2308860"/>
            <a:ext cx="1856740" cy="1778000"/>
          </a:xfrm>
          <a:prstGeom prst="rect">
            <a:avLst/>
          </a:prstGeom>
        </p:spPr>
      </p:pic>
      <p:sp>
        <p:nvSpPr>
          <p:cNvPr id="2" name="文本框 1"/>
          <p:cNvSpPr txBox="1"/>
          <p:nvPr/>
        </p:nvSpPr>
        <p:spPr>
          <a:xfrm>
            <a:off x="454660" y="1135380"/>
            <a:ext cx="2366645" cy="368300"/>
          </a:xfrm>
          <a:prstGeom prst="rect">
            <a:avLst/>
          </a:prstGeom>
          <a:noFill/>
        </p:spPr>
        <p:txBody>
          <a:bodyPr wrap="square" rtlCol="0">
            <a:spAutoFit/>
          </a:bodyPr>
          <a:p>
            <a:r>
              <a:rPr b="1" kern="0" spc="7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适用于各种检查工序</a:t>
            </a:r>
            <a:endParaRPr lang="zh-CN" altLang="en-US"/>
          </a:p>
        </p:txBody>
      </p:sp>
      <p:pic>
        <p:nvPicPr>
          <p:cNvPr id="792" name="picture 792"/>
          <p:cNvPicPr>
            <a:picLocks noChangeAspect="1"/>
          </p:cNvPicPr>
          <p:nvPr/>
        </p:nvPicPr>
        <p:blipFill>
          <a:blip r:embed="rId7"/>
          <a:stretch>
            <a:fillRect/>
          </a:stretch>
        </p:blipFill>
        <p:spPr>
          <a:xfrm rot="21600000">
            <a:off x="6442710" y="2308860"/>
            <a:ext cx="1899920" cy="1777365"/>
          </a:xfrm>
          <a:prstGeom prst="rect">
            <a:avLst/>
          </a:prstGeom>
        </p:spPr>
      </p:pic>
      <p:pic>
        <p:nvPicPr>
          <p:cNvPr id="794" name="picture 794"/>
          <p:cNvPicPr>
            <a:picLocks noChangeAspect="1"/>
          </p:cNvPicPr>
          <p:nvPr/>
        </p:nvPicPr>
        <p:blipFill>
          <a:blip r:embed="rId8"/>
          <a:stretch>
            <a:fillRect/>
          </a:stretch>
        </p:blipFill>
        <p:spPr>
          <a:xfrm rot="21600000">
            <a:off x="454660" y="4374515"/>
            <a:ext cx="1856105" cy="1777365"/>
          </a:xfrm>
          <a:prstGeom prst="rect">
            <a:avLst/>
          </a:prstGeom>
        </p:spPr>
      </p:pic>
      <p:pic>
        <p:nvPicPr>
          <p:cNvPr id="788" name="picture 788"/>
          <p:cNvPicPr>
            <a:picLocks noChangeAspect="1"/>
          </p:cNvPicPr>
          <p:nvPr/>
        </p:nvPicPr>
        <p:blipFill>
          <a:blip r:embed="rId9"/>
          <a:stretch>
            <a:fillRect/>
          </a:stretch>
        </p:blipFill>
        <p:spPr>
          <a:xfrm rot="21600000">
            <a:off x="6442710" y="4374515"/>
            <a:ext cx="1899920" cy="1777365"/>
          </a:xfrm>
          <a:prstGeom prst="rect">
            <a:avLst/>
          </a:prstGeom>
        </p:spPr>
      </p:pic>
      <p:sp>
        <p:nvSpPr>
          <p:cNvPr id="3" name="文本框 2"/>
          <p:cNvSpPr txBox="1"/>
          <p:nvPr/>
        </p:nvSpPr>
        <p:spPr>
          <a:xfrm>
            <a:off x="2433320" y="2308860"/>
            <a:ext cx="3397885" cy="1502410"/>
          </a:xfrm>
          <a:prstGeom prst="rect">
            <a:avLst/>
          </a:prstGeom>
          <a:noFill/>
        </p:spPr>
        <p:txBody>
          <a:bodyPr wrap="square" rtlCol="0">
            <a:spAutoFit/>
          </a:bodyPr>
          <a:p>
            <a:pPr algn="l">
              <a:lnSpc>
                <a:spcPct val="170000"/>
              </a:lnSpc>
            </a:pPr>
            <a:r>
              <a:rPr b="1" kern="0" spc="50" dirty="0">
                <a:solidFill>
                  <a:schemeClr val="tx1"/>
                </a:solidFill>
                <a:latin typeface="微软雅黑" panose="020B0503020204020204" charset="-122"/>
                <a:ea typeface="微软雅黑" panose="020B0503020204020204" charset="-122"/>
                <a:cs typeface="微软雅黑" panose="020B0503020204020204" charset="-122"/>
                <a:sym typeface="+mn-ea"/>
              </a:rPr>
              <a:t>初样检查</a:t>
            </a:r>
            <a:endParaRPr b="1" kern="0" spc="5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通过缩短安装时间提高生产性</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不依赖检查人员的经验</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基于国家(国际) 标准可追溯性的测量</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2433320" y="4374515"/>
            <a:ext cx="3662680" cy="1502410"/>
          </a:xfrm>
          <a:prstGeom prst="rect">
            <a:avLst/>
          </a:prstGeom>
          <a:noFill/>
        </p:spPr>
        <p:txBody>
          <a:bodyPr wrap="square" rtlCol="0">
            <a:spAutoFit/>
          </a:bodyPr>
          <a:p>
            <a:pPr indent="0" algn="l">
              <a:lnSpc>
                <a:spcPct val="170000"/>
              </a:lnSpc>
              <a:buFont typeface="Wingdings" panose="05000000000000000000" charset="0"/>
              <a:buNone/>
            </a:pPr>
            <a:r>
              <a:rPr lang="zh-CN" b="1" kern="0" spc="50" dirty="0">
                <a:solidFill>
                  <a:schemeClr val="tx1"/>
                </a:solidFill>
                <a:latin typeface="微软雅黑" panose="020B0503020204020204" charset="-122"/>
                <a:ea typeface="微软雅黑" panose="020B0503020204020204" charset="-122"/>
                <a:cs typeface="微软雅黑" panose="020B0503020204020204" charset="-122"/>
                <a:sym typeface="+mn-ea"/>
              </a:rPr>
              <a:t>出货前检查</a:t>
            </a:r>
            <a:endParaRPr lang="zh-CN" b="1" kern="0" spc="5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可对交货期短的产品进行出货检查</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减少制作检测结果表所需的工时</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缩短培训检查人员所需的时间 、 降低人工费</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8437880" y="2308860"/>
            <a:ext cx="3397885" cy="1502410"/>
          </a:xfrm>
          <a:prstGeom prst="rect">
            <a:avLst/>
          </a:prstGeom>
          <a:noFill/>
        </p:spPr>
        <p:txBody>
          <a:bodyPr wrap="square" rtlCol="0">
            <a:spAutoFit/>
          </a:bodyPr>
          <a:p>
            <a:pPr indent="0" algn="l">
              <a:lnSpc>
                <a:spcPct val="170000"/>
              </a:lnSpc>
              <a:buFont typeface="Wingdings" panose="05000000000000000000" charset="0"/>
              <a:buNone/>
            </a:pPr>
            <a:r>
              <a:rPr lang="zh-CN" b="1" kern="0" spc="50" dirty="0">
                <a:solidFill>
                  <a:schemeClr val="tx1"/>
                </a:solidFill>
                <a:latin typeface="微软雅黑" panose="020B0503020204020204" charset="-122"/>
                <a:ea typeface="微软雅黑" panose="020B0503020204020204" charset="-122"/>
                <a:cs typeface="微软雅黑" panose="020B0503020204020204" charset="-122"/>
                <a:sym typeface="+mn-ea"/>
              </a:rPr>
              <a:t>工序内抽样检查</a:t>
            </a:r>
            <a:endParaRPr lang="zh-CN" b="1" kern="0" spc="5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通过缩短准备时间提高设备稼动率</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通过提高设备调整精度改善成品率</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工序内的先兆管理</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8437880" y="4374515"/>
            <a:ext cx="3635375" cy="1502410"/>
          </a:xfrm>
          <a:prstGeom prst="rect">
            <a:avLst/>
          </a:prstGeom>
          <a:noFill/>
        </p:spPr>
        <p:txBody>
          <a:bodyPr wrap="square" rtlCol="0">
            <a:spAutoFit/>
          </a:bodyPr>
          <a:p>
            <a:pPr indent="0" algn="l">
              <a:lnSpc>
                <a:spcPct val="170000"/>
              </a:lnSpc>
              <a:buFont typeface="Wingdings" panose="05000000000000000000" charset="0"/>
              <a:buNone/>
            </a:pPr>
            <a:r>
              <a:rPr lang="zh-CN" b="1" kern="0" spc="50" dirty="0">
                <a:solidFill>
                  <a:schemeClr val="tx1"/>
                </a:solidFill>
                <a:latin typeface="微软雅黑" panose="020B0503020204020204" charset="-122"/>
                <a:ea typeface="微软雅黑" panose="020B0503020204020204" charset="-122"/>
                <a:cs typeface="微软雅黑" panose="020B0503020204020204" charset="-122"/>
                <a:sym typeface="+mn-ea"/>
              </a:rPr>
              <a:t>入库检查</a:t>
            </a:r>
            <a:endParaRPr lang="zh-CN" b="1" kern="0" spc="5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按规定标准对多品种产品的入库检查进行管理</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增加检查 N数， 降低不良发生的风险</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lnSpc>
                <a:spcPct val="17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通过测量未检查部位从而提高质量</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altLang="en-US" sz="140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设备应用</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应用实例</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5" name="矩形 4"/>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4" name="图片 3" descr="1"/>
          <p:cNvPicPr>
            <a:picLocks noChangeAspect="1"/>
          </p:cNvPicPr>
          <p:nvPr/>
        </p:nvPicPr>
        <p:blipFill>
          <a:blip r:embed="rId6"/>
          <a:stretch>
            <a:fillRect/>
          </a:stretch>
        </p:blipFill>
        <p:spPr>
          <a:xfrm>
            <a:off x="454660" y="1313815"/>
            <a:ext cx="3096895" cy="2194560"/>
          </a:xfrm>
          <a:prstGeom prst="rect">
            <a:avLst/>
          </a:prstGeom>
        </p:spPr>
      </p:pic>
      <p:pic>
        <p:nvPicPr>
          <p:cNvPr id="9" name="图片 8" descr="2"/>
          <p:cNvPicPr>
            <a:picLocks noChangeAspect="1"/>
          </p:cNvPicPr>
          <p:nvPr/>
        </p:nvPicPr>
        <p:blipFill>
          <a:blip r:embed="rId7"/>
          <a:stretch>
            <a:fillRect/>
          </a:stretch>
        </p:blipFill>
        <p:spPr>
          <a:xfrm>
            <a:off x="4354195" y="1313815"/>
            <a:ext cx="3096895" cy="2194560"/>
          </a:xfrm>
          <a:prstGeom prst="rect">
            <a:avLst/>
          </a:prstGeom>
        </p:spPr>
      </p:pic>
      <p:pic>
        <p:nvPicPr>
          <p:cNvPr id="10" name="图片 9" descr="3"/>
          <p:cNvPicPr>
            <a:picLocks noChangeAspect="1"/>
          </p:cNvPicPr>
          <p:nvPr/>
        </p:nvPicPr>
        <p:blipFill>
          <a:blip r:embed="rId8"/>
          <a:stretch>
            <a:fillRect/>
          </a:stretch>
        </p:blipFill>
        <p:spPr>
          <a:xfrm>
            <a:off x="8253730" y="1313815"/>
            <a:ext cx="3096895" cy="2194560"/>
          </a:xfrm>
          <a:prstGeom prst="rect">
            <a:avLst/>
          </a:prstGeom>
        </p:spPr>
      </p:pic>
      <p:pic>
        <p:nvPicPr>
          <p:cNvPr id="11" name="图片 10" descr="4"/>
          <p:cNvPicPr>
            <a:picLocks noChangeAspect="1"/>
          </p:cNvPicPr>
          <p:nvPr/>
        </p:nvPicPr>
        <p:blipFill>
          <a:blip r:embed="rId9"/>
          <a:stretch>
            <a:fillRect/>
          </a:stretch>
        </p:blipFill>
        <p:spPr>
          <a:xfrm>
            <a:off x="441960" y="4064000"/>
            <a:ext cx="3096895" cy="2194560"/>
          </a:xfrm>
          <a:prstGeom prst="rect">
            <a:avLst/>
          </a:prstGeom>
        </p:spPr>
      </p:pic>
      <p:pic>
        <p:nvPicPr>
          <p:cNvPr id="12" name="图片 11" descr="5"/>
          <p:cNvPicPr>
            <a:picLocks noChangeAspect="1"/>
          </p:cNvPicPr>
          <p:nvPr/>
        </p:nvPicPr>
        <p:blipFill>
          <a:blip r:embed="rId10"/>
          <a:stretch>
            <a:fillRect/>
          </a:stretch>
        </p:blipFill>
        <p:spPr>
          <a:xfrm>
            <a:off x="4348480" y="4064000"/>
            <a:ext cx="3102610" cy="2188210"/>
          </a:xfrm>
          <a:prstGeom prst="rect">
            <a:avLst/>
          </a:prstGeom>
        </p:spPr>
      </p:pic>
      <p:pic>
        <p:nvPicPr>
          <p:cNvPr id="13" name="图片 12" descr="6"/>
          <p:cNvPicPr>
            <a:picLocks noChangeAspect="1"/>
          </p:cNvPicPr>
          <p:nvPr/>
        </p:nvPicPr>
        <p:blipFill>
          <a:blip r:embed="rId11"/>
          <a:stretch>
            <a:fillRect/>
          </a:stretch>
        </p:blipFill>
        <p:spPr>
          <a:xfrm>
            <a:off x="8233410" y="4064000"/>
            <a:ext cx="3102610" cy="2188210"/>
          </a:xfrm>
          <a:prstGeom prst="rect">
            <a:avLst/>
          </a:prstGeom>
        </p:spPr>
      </p:pic>
    </p:spTree>
    <p:custDataLst>
      <p:tags r:id="rId1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textbox 28"/>
          <p:cNvSpPr/>
          <p:nvPr>
            <p:custDataLst>
              <p:tags r:id="rId1"/>
            </p:custDataLst>
          </p:nvPr>
        </p:nvSpPr>
        <p:spPr>
          <a:xfrm>
            <a:off x="5848350" y="1463040"/>
            <a:ext cx="6284595" cy="1966595"/>
          </a:xfrm>
          <a:prstGeom prst="rect">
            <a:avLst/>
          </a:prstGeom>
        </p:spPr>
        <p:txBody>
          <a:bodyPr vert="horz" wrap="square" lIns="0" tIns="0" rIns="0" bIns="0" anchor="ctr" anchorCtr="1"/>
          <a:p>
            <a:pPr algn="ctr" rtl="0" eaLnBrk="0">
              <a:lnSpc>
                <a:spcPct val="130000"/>
              </a:lnSpc>
            </a:pPr>
            <a:endParaRPr lang="en-US" altLang="en-US" sz="200" dirty="0">
              <a:latin typeface="思源黑体 CN Normal" panose="020B0400000000000000" charset="-122"/>
              <a:ea typeface="思源黑体 CN Normal" panose="020B0400000000000000" charset="-122"/>
              <a:cs typeface="思源黑体 CN Normal" panose="020B0400000000000000" charset="-122"/>
            </a:endParaRPr>
          </a:p>
          <a:p>
            <a:pPr marL="12700" algn="ctr" rtl="0" eaLnBrk="0">
              <a:lnSpc>
                <a:spcPct val="130000"/>
              </a:lnSpc>
            </a:pPr>
            <a:r>
              <a:rPr sz="24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放置产品后，</a:t>
            </a:r>
            <a:r>
              <a:rPr sz="2400" kern="0" spc="-390" dirty="0">
                <a:solidFill>
                  <a:srgbClr val="FCA530"/>
                </a:solidFill>
                <a:latin typeface="思源黑体 CN Medium" panose="020B0600000000000000" charset="-122"/>
                <a:ea typeface="思源黑体 CN Medium" panose="020B0600000000000000" charset="-122"/>
                <a:cs typeface="思源黑体 CN Medium" panose="020B0600000000000000" charset="-122"/>
              </a:rPr>
              <a:t> </a:t>
            </a:r>
            <a:r>
              <a:rPr sz="24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只需按一键即可完成各种测量</a:t>
            </a:r>
            <a:endParaRPr sz="2400"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130000"/>
              </a:lnSpc>
            </a:pPr>
            <a:r>
              <a:rPr sz="10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最大支持300*2</a:t>
            </a:r>
            <a:r>
              <a:rPr sz="10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00</a:t>
            </a:r>
            <a:r>
              <a:rPr sz="1000" kern="0" spc="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mm</a:t>
            </a:r>
            <a:r>
              <a:rPr sz="10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视野量程</a:t>
            </a:r>
            <a:endParaRPr sz="2400" kern="0" spc="90" dirty="0">
              <a:solidFill>
                <a:schemeClr val="accent2"/>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130000"/>
              </a:lnSpc>
            </a:pPr>
            <a:r>
              <a:rPr sz="2400" kern="0" spc="90" dirty="0">
                <a:solidFill>
                  <a:srgbClr val="FCA530"/>
                </a:solidFill>
                <a:latin typeface="思源黑体 CN Medium" panose="020B0600000000000000" charset="-122"/>
                <a:ea typeface="思源黑体 CN Medium" panose="020B0600000000000000" charset="-122"/>
                <a:cs typeface="思源黑体 CN Medium" panose="020B0600000000000000" charset="-122"/>
              </a:rPr>
              <a:t>移动测量</a:t>
            </a:r>
            <a:r>
              <a:rPr sz="2400" kern="0" spc="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   </a:t>
            </a:r>
            <a:r>
              <a:rPr sz="2400" kern="0" spc="9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大小视野切</a:t>
            </a:r>
            <a:r>
              <a:rPr sz="2400" kern="0" spc="8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换</a:t>
            </a:r>
            <a:endParaRPr sz="2400" kern="0" spc="8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130000"/>
              </a:lnSpc>
            </a:pPr>
            <a:r>
              <a:rPr sz="10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大视野快速测量</a:t>
            </a:r>
            <a:r>
              <a:rPr sz="1000" kern="0" spc="-6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0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，小视野高精度测量</a:t>
            </a:r>
            <a:r>
              <a:rPr sz="10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0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，最高2</a:t>
            </a:r>
            <a:r>
              <a:rPr lang="en-US" sz="1000" kern="0" spc="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μ</a:t>
            </a:r>
            <a:r>
              <a:rPr sz="1000" kern="0" spc="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m</a:t>
            </a:r>
            <a:r>
              <a:rPr sz="10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测量精度</a:t>
            </a:r>
            <a:endParaRPr lang="en-US" altLang="en-US" sz="10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4" name="矩形 3"/>
          <p:cNvSpPr/>
          <p:nvPr userDrawn="1">
            <p:custDataLst>
              <p:tags r:id="rId2"/>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5" name="图片 4" descr="图片1"/>
          <p:cNvPicPr>
            <a:picLocks noChangeAspect="1"/>
          </p:cNvPicPr>
          <p:nvPr/>
        </p:nvPicPr>
        <p:blipFill>
          <a:blip r:embed="rId3"/>
          <a:stretch>
            <a:fillRect/>
          </a:stretch>
        </p:blipFill>
        <p:spPr>
          <a:xfrm>
            <a:off x="0" y="1161415"/>
            <a:ext cx="6007100" cy="5696585"/>
          </a:xfrm>
          <a:prstGeom prst="rect">
            <a:avLst/>
          </a:prstGeom>
        </p:spPr>
      </p:pic>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4"/>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5"/>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grpSp>
        <p:sp>
          <p:nvSpPr>
            <p:cNvPr id="140" name="textbox 140"/>
            <p:cNvSpPr/>
            <p:nvPr>
              <p:custDataLst>
                <p:tags r:id="rId6"/>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设备优势简介</a:t>
              </a:r>
              <a:endParaRPr lang="zh-CN"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7"/>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pic>
        <p:nvPicPr>
          <p:cNvPr id="18" name="picture 18"/>
          <p:cNvPicPr>
            <a:picLocks noChangeAspect="1"/>
          </p:cNvPicPr>
          <p:nvPr/>
        </p:nvPicPr>
        <p:blipFill>
          <a:blip r:embed="rId8"/>
          <a:stretch>
            <a:fillRect/>
          </a:stretch>
        </p:blipFill>
        <p:spPr>
          <a:xfrm rot="21600000">
            <a:off x="6562090" y="4727575"/>
            <a:ext cx="4857115" cy="1340485"/>
          </a:xfrm>
          <a:prstGeom prst="rect">
            <a:avLst/>
          </a:prstGeom>
        </p:spPr>
      </p:pic>
      <p:sp>
        <p:nvSpPr>
          <p:cNvPr id="2" name="文本框 1"/>
          <p:cNvSpPr txBox="1"/>
          <p:nvPr/>
        </p:nvSpPr>
        <p:spPr>
          <a:xfrm>
            <a:off x="6784023" y="3578860"/>
            <a:ext cx="4413250" cy="645160"/>
          </a:xfrm>
          <a:prstGeom prst="rect">
            <a:avLst/>
          </a:prstGeom>
          <a:noFill/>
        </p:spPr>
        <p:txBody>
          <a:bodyPr wrap="square" rtlCol="0">
            <a:spAutoFit/>
          </a:bodyPr>
          <a:p>
            <a:r>
              <a:rPr sz="3600" b="1" kern="0" spc="90" dirty="0">
                <a:solidFill>
                  <a:srgbClr val="595757"/>
                </a:solidFill>
                <a:effectLst/>
                <a:latin typeface="微软雅黑" panose="020B0503020204020204" charset="-122"/>
                <a:ea typeface="微软雅黑" panose="020B0503020204020204" charset="-122"/>
                <a:cs typeface="微软雅黑" panose="020B0503020204020204" charset="-122"/>
                <a:sym typeface="+mn-ea"/>
              </a:rPr>
              <a:t>出众的边缘检测能力</a:t>
            </a:r>
            <a:endParaRPr lang="zh-CN" altLang="en-US" sz="3600" b="1" kern="0" spc="90" dirty="0">
              <a:solidFill>
                <a:srgbClr val="595757"/>
              </a:solidFill>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一键闪测仪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闪测仪</a:t>
              </a:r>
              <a:r>
                <a:rPr lang="zh-CN"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应用</a:t>
              </a:r>
              <a:r>
                <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案例</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 name="五边形 24"/>
          <p:cNvSpPr/>
          <p:nvPr>
            <p:custDataLst>
              <p:tags r:id="rId6"/>
            </p:custDataLst>
          </p:nvPr>
        </p:nvSpPr>
        <p:spPr>
          <a:xfrm>
            <a:off x="8424545" y="3049905"/>
            <a:ext cx="613410" cy="584200"/>
          </a:xfrm>
          <a:prstGeom prst="pentagon">
            <a:avLst/>
          </a:prstGeom>
          <a:gradFill>
            <a:gsLst>
              <a:gs pos="15000">
                <a:srgbClr val="FAA10F">
                  <a:alpha val="53000"/>
                </a:srgbClr>
              </a:gs>
              <a:gs pos="90000">
                <a:srgbClr val="F6861E">
                  <a:alpha val="4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51" name="五边形 50"/>
          <p:cNvSpPr/>
          <p:nvPr>
            <p:custDataLst>
              <p:tags r:id="rId7"/>
            </p:custDataLst>
          </p:nvPr>
        </p:nvSpPr>
        <p:spPr>
          <a:xfrm>
            <a:off x="1553845" y="3622675"/>
            <a:ext cx="984885" cy="938530"/>
          </a:xfrm>
          <a:prstGeom prst="pentagon">
            <a:avLst/>
          </a:prstGeom>
          <a:gradFill>
            <a:gsLst>
              <a:gs pos="15000">
                <a:srgbClr val="FAA10F">
                  <a:alpha val="28000"/>
                </a:srgbClr>
              </a:gs>
              <a:gs pos="90000">
                <a:srgbClr val="F6861E">
                  <a:alpha val="2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nvGrpSpPr>
          <p:cNvPr id="69" name="组合 68"/>
          <p:cNvGrpSpPr/>
          <p:nvPr/>
        </p:nvGrpSpPr>
        <p:grpSpPr>
          <a:xfrm>
            <a:off x="9374505" y="4931410"/>
            <a:ext cx="2372995" cy="1797050"/>
            <a:chOff x="44262" y="7454"/>
            <a:chExt cx="3737" cy="2830"/>
          </a:xfrm>
        </p:grpSpPr>
        <p:pic>
          <p:nvPicPr>
            <p:cNvPr id="6" name="图片 5" descr="刀具测量+高精度拼接"/>
            <p:cNvPicPr>
              <a:picLocks noChangeAspect="1"/>
            </p:cNvPicPr>
            <p:nvPr>
              <p:custDataLst>
                <p:tags r:id="rId8"/>
              </p:custDataLst>
            </p:nvPr>
          </p:nvPicPr>
          <p:blipFill>
            <a:blip r:embed="rId9"/>
            <a:stretch>
              <a:fillRect/>
            </a:stretch>
          </p:blipFill>
          <p:spPr>
            <a:xfrm>
              <a:off x="44263" y="7454"/>
              <a:ext cx="3737" cy="2103"/>
            </a:xfrm>
            <a:prstGeom prst="rect">
              <a:avLst/>
            </a:prstGeom>
            <a:ln>
              <a:solidFill>
                <a:srgbClr val="F7891C"/>
              </a:solidFill>
            </a:ln>
          </p:spPr>
        </p:pic>
        <p:sp>
          <p:nvSpPr>
            <p:cNvPr id="8" name="矩形 7"/>
            <p:cNvSpPr/>
            <p:nvPr>
              <p:custDataLst>
                <p:tags r:id="rId10"/>
              </p:custDataLst>
            </p:nvPr>
          </p:nvSpPr>
          <p:spPr>
            <a:xfrm>
              <a:off x="44262"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硬质合金刀具</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7" name="组合 66"/>
          <p:cNvGrpSpPr/>
          <p:nvPr/>
        </p:nvGrpSpPr>
        <p:grpSpPr>
          <a:xfrm>
            <a:off x="6394450" y="4931410"/>
            <a:ext cx="2374265" cy="1798320"/>
            <a:chOff x="40137" y="7452"/>
            <a:chExt cx="3739" cy="2832"/>
          </a:xfrm>
        </p:grpSpPr>
        <p:pic>
          <p:nvPicPr>
            <p:cNvPr id="9" name="图片 8" descr="刀具-单视野"/>
            <p:cNvPicPr>
              <a:picLocks noChangeAspect="1"/>
            </p:cNvPicPr>
            <p:nvPr>
              <p:custDataLst>
                <p:tags r:id="rId11"/>
              </p:custDataLst>
            </p:nvPr>
          </p:nvPicPr>
          <p:blipFill>
            <a:blip r:embed="rId12"/>
            <a:stretch>
              <a:fillRect/>
            </a:stretch>
          </p:blipFill>
          <p:spPr>
            <a:xfrm>
              <a:off x="40138" y="7452"/>
              <a:ext cx="3739" cy="2103"/>
            </a:xfrm>
            <a:prstGeom prst="rect">
              <a:avLst/>
            </a:prstGeom>
            <a:ln>
              <a:solidFill>
                <a:srgbClr val="F78F19"/>
              </a:solidFill>
            </a:ln>
          </p:spPr>
        </p:pic>
        <p:sp>
          <p:nvSpPr>
            <p:cNvPr id="30" name="矩形 29"/>
            <p:cNvSpPr/>
            <p:nvPr>
              <p:custDataLst>
                <p:tags r:id="rId13"/>
              </p:custDataLst>
            </p:nvPr>
          </p:nvSpPr>
          <p:spPr>
            <a:xfrm>
              <a:off x="40137"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单视野款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硬质合金刀具</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2" name="组合 61"/>
          <p:cNvGrpSpPr/>
          <p:nvPr/>
        </p:nvGrpSpPr>
        <p:grpSpPr>
          <a:xfrm>
            <a:off x="6396355" y="3016250"/>
            <a:ext cx="2373630" cy="1797685"/>
            <a:chOff x="23636" y="7453"/>
            <a:chExt cx="3738" cy="2831"/>
          </a:xfrm>
        </p:grpSpPr>
        <p:pic>
          <p:nvPicPr>
            <p:cNvPr id="31" name="图片 30" descr="多产品+高精度拼接"/>
            <p:cNvPicPr>
              <a:picLocks noChangeAspect="1"/>
            </p:cNvPicPr>
            <p:nvPr>
              <p:custDataLst>
                <p:tags r:id="rId14"/>
              </p:custDataLst>
            </p:nvPr>
          </p:nvPicPr>
          <p:blipFill>
            <a:blip r:embed="rId15"/>
            <a:stretch>
              <a:fillRect/>
            </a:stretch>
          </p:blipFill>
          <p:spPr>
            <a:xfrm>
              <a:off x="23636" y="7453"/>
              <a:ext cx="3739" cy="2103"/>
            </a:xfrm>
            <a:prstGeom prst="rect">
              <a:avLst/>
            </a:prstGeom>
            <a:ln>
              <a:solidFill>
                <a:srgbClr val="F78F19"/>
              </a:solidFill>
            </a:ln>
          </p:spPr>
        </p:pic>
        <p:sp>
          <p:nvSpPr>
            <p:cNvPr id="32" name="矩形 31"/>
            <p:cNvSpPr/>
            <p:nvPr>
              <p:custDataLst>
                <p:tags r:id="rId16"/>
              </p:custDataLst>
            </p:nvPr>
          </p:nvSpPr>
          <p:spPr>
            <a:xfrm>
              <a:off x="23636"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双视野</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金属配件</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1" name="组合 60"/>
          <p:cNvGrpSpPr/>
          <p:nvPr/>
        </p:nvGrpSpPr>
        <p:grpSpPr>
          <a:xfrm>
            <a:off x="3418205" y="3016250"/>
            <a:ext cx="2374265" cy="1797685"/>
            <a:chOff x="19200" y="7453"/>
            <a:chExt cx="3739" cy="2831"/>
          </a:xfrm>
        </p:grpSpPr>
        <p:pic>
          <p:nvPicPr>
            <p:cNvPr id="33" name="图片 32" descr="高精度拼接+背光+上光"/>
            <p:cNvPicPr>
              <a:picLocks noChangeAspect="1"/>
            </p:cNvPicPr>
            <p:nvPr>
              <p:custDataLst>
                <p:tags r:id="rId17"/>
              </p:custDataLst>
            </p:nvPr>
          </p:nvPicPr>
          <p:blipFill>
            <a:blip r:embed="rId18"/>
            <a:stretch>
              <a:fillRect/>
            </a:stretch>
          </p:blipFill>
          <p:spPr>
            <a:xfrm>
              <a:off x="19200" y="7453"/>
              <a:ext cx="3739" cy="2102"/>
            </a:xfrm>
            <a:prstGeom prst="rect">
              <a:avLst/>
            </a:prstGeom>
            <a:ln>
              <a:solidFill>
                <a:srgbClr val="F78F19"/>
              </a:solidFill>
            </a:ln>
          </p:spPr>
        </p:pic>
        <p:sp>
          <p:nvSpPr>
            <p:cNvPr id="34" name="矩形 33"/>
            <p:cNvSpPr/>
            <p:nvPr>
              <p:custDataLst>
                <p:tags r:id="rId19"/>
              </p:custDataLst>
            </p:nvPr>
          </p:nvSpPr>
          <p:spPr>
            <a:xfrm>
              <a:off x="19207"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-3C</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电子配件</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0" name="组合 59"/>
          <p:cNvGrpSpPr/>
          <p:nvPr/>
        </p:nvGrpSpPr>
        <p:grpSpPr>
          <a:xfrm>
            <a:off x="435610" y="3016250"/>
            <a:ext cx="2378710" cy="1797050"/>
            <a:chOff x="14764" y="7454"/>
            <a:chExt cx="3746" cy="2830"/>
          </a:xfrm>
        </p:grpSpPr>
        <p:pic>
          <p:nvPicPr>
            <p:cNvPr id="36" name="图片 35" descr="拼接+多产品（PBC板）[00_00_43][20231117-141014]"/>
            <p:cNvPicPr>
              <a:picLocks noChangeAspect="1"/>
            </p:cNvPicPr>
            <p:nvPr>
              <p:custDataLst>
                <p:tags r:id="rId20"/>
              </p:custDataLst>
            </p:nvPr>
          </p:nvPicPr>
          <p:blipFill>
            <a:blip r:embed="rId21"/>
            <a:stretch>
              <a:fillRect/>
            </a:stretch>
          </p:blipFill>
          <p:spPr>
            <a:xfrm>
              <a:off x="14764" y="7454"/>
              <a:ext cx="3739" cy="2102"/>
            </a:xfrm>
            <a:prstGeom prst="rect">
              <a:avLst/>
            </a:prstGeom>
            <a:ln>
              <a:solidFill>
                <a:srgbClr val="F78F19"/>
              </a:solidFill>
            </a:ln>
          </p:spPr>
        </p:pic>
        <p:sp>
          <p:nvSpPr>
            <p:cNvPr id="38" name="矩形 37"/>
            <p:cNvSpPr/>
            <p:nvPr>
              <p:custDataLst>
                <p:tags r:id="rId22"/>
              </p:custDataLst>
            </p:nvPr>
          </p:nvSpPr>
          <p:spPr>
            <a:xfrm>
              <a:off x="14778"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-PBC</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面板</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6" name="组合 65"/>
          <p:cNvGrpSpPr/>
          <p:nvPr/>
        </p:nvGrpSpPr>
        <p:grpSpPr>
          <a:xfrm>
            <a:off x="3415030" y="4931410"/>
            <a:ext cx="2373630" cy="1797050"/>
            <a:chOff x="36012" y="7454"/>
            <a:chExt cx="3738" cy="2830"/>
          </a:xfrm>
        </p:grpSpPr>
        <p:pic>
          <p:nvPicPr>
            <p:cNvPr id="75" name="图片 74" descr="拼接+上光[00_01_02][20231117-141053]"/>
            <p:cNvPicPr>
              <a:picLocks noChangeAspect="1"/>
            </p:cNvPicPr>
            <p:nvPr>
              <p:custDataLst>
                <p:tags r:id="rId23"/>
              </p:custDataLst>
            </p:nvPr>
          </p:nvPicPr>
          <p:blipFill>
            <a:blip r:embed="rId24"/>
            <a:stretch>
              <a:fillRect/>
            </a:stretch>
          </p:blipFill>
          <p:spPr>
            <a:xfrm>
              <a:off x="36012" y="7454"/>
              <a:ext cx="3739" cy="2103"/>
            </a:xfrm>
            <a:prstGeom prst="rect">
              <a:avLst/>
            </a:prstGeom>
            <a:ln>
              <a:solidFill>
                <a:srgbClr val="F78F19"/>
              </a:solidFill>
            </a:ln>
          </p:spPr>
        </p:pic>
        <p:sp>
          <p:nvSpPr>
            <p:cNvPr id="48" name="矩形 47"/>
            <p:cNvSpPr/>
            <p:nvPr>
              <p:custDataLst>
                <p:tags r:id="rId25"/>
              </p:custDataLst>
            </p:nvPr>
          </p:nvSpPr>
          <p:spPr>
            <a:xfrm>
              <a:off x="36012"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塑料配件</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4" name="组合 63"/>
          <p:cNvGrpSpPr/>
          <p:nvPr/>
        </p:nvGrpSpPr>
        <p:grpSpPr>
          <a:xfrm>
            <a:off x="435610" y="4931410"/>
            <a:ext cx="2373630" cy="1797050"/>
            <a:chOff x="31887" y="7454"/>
            <a:chExt cx="3738" cy="2830"/>
          </a:xfrm>
        </p:grpSpPr>
        <p:pic>
          <p:nvPicPr>
            <p:cNvPr id="76" name="图片 75" descr="柔性板-单视野[00_02_03][20231117-141129]"/>
            <p:cNvPicPr>
              <a:picLocks noChangeAspect="1"/>
            </p:cNvPicPr>
            <p:nvPr>
              <p:custDataLst>
                <p:tags r:id="rId26"/>
              </p:custDataLst>
            </p:nvPr>
          </p:nvPicPr>
          <p:blipFill>
            <a:blip r:embed="rId27"/>
            <a:stretch>
              <a:fillRect/>
            </a:stretch>
          </p:blipFill>
          <p:spPr>
            <a:xfrm>
              <a:off x="31887" y="7454"/>
              <a:ext cx="3738" cy="2103"/>
            </a:xfrm>
            <a:prstGeom prst="rect">
              <a:avLst/>
            </a:prstGeom>
            <a:ln>
              <a:solidFill>
                <a:srgbClr val="F78F19"/>
              </a:solidFill>
            </a:ln>
          </p:spPr>
        </p:pic>
        <p:sp>
          <p:nvSpPr>
            <p:cNvPr id="57" name="矩形 56"/>
            <p:cNvSpPr/>
            <p:nvPr>
              <p:custDataLst>
                <p:tags r:id="rId28"/>
              </p:custDataLst>
            </p:nvPr>
          </p:nvSpPr>
          <p:spPr>
            <a:xfrm>
              <a:off x="31887" y="9794"/>
              <a:ext cx="3731"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单视野款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柔性板</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55" name="组合 54"/>
          <p:cNvGrpSpPr/>
          <p:nvPr/>
        </p:nvGrpSpPr>
        <p:grpSpPr>
          <a:xfrm>
            <a:off x="3414395" y="1101090"/>
            <a:ext cx="2375535" cy="1797050"/>
            <a:chOff x="773" y="7454"/>
            <a:chExt cx="3741" cy="2830"/>
          </a:xfrm>
        </p:grpSpPr>
        <p:pic>
          <p:nvPicPr>
            <p:cNvPr id="77" name="图片 76" descr="软件操作+手机中框检测[00_05_03][20231117-141210]"/>
            <p:cNvPicPr>
              <a:picLocks noChangeAspect="1"/>
            </p:cNvPicPr>
            <p:nvPr>
              <p:custDataLst>
                <p:tags r:id="rId29"/>
              </p:custDataLst>
            </p:nvPr>
          </p:nvPicPr>
          <p:blipFill>
            <a:blip r:embed="rId30"/>
            <a:stretch>
              <a:fillRect/>
            </a:stretch>
          </p:blipFill>
          <p:spPr>
            <a:xfrm>
              <a:off x="776" y="7454"/>
              <a:ext cx="3738" cy="2103"/>
            </a:xfrm>
            <a:prstGeom prst="rect">
              <a:avLst/>
            </a:prstGeom>
            <a:ln>
              <a:solidFill>
                <a:srgbClr val="F78F19"/>
              </a:solidFill>
            </a:ln>
          </p:spPr>
        </p:pic>
        <p:sp>
          <p:nvSpPr>
            <p:cNvPr id="65" name="矩形 64"/>
            <p:cNvSpPr/>
            <p:nvPr>
              <p:custDataLst>
                <p:tags r:id="rId31"/>
              </p:custDataLst>
            </p:nvPr>
          </p:nvSpPr>
          <p:spPr>
            <a:xfrm>
              <a:off x="773"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4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400">
                  <a:solidFill>
                    <a:schemeClr val="tx1"/>
                  </a:solidFill>
                  <a:latin typeface="思源黑体 CN Medium" panose="020B0600000000000000" charset="-122"/>
                  <a:ea typeface="思源黑体 CN Medium" panose="020B0600000000000000" charset="-122"/>
                  <a:cs typeface="思源黑体 CN Medium" panose="020B0600000000000000" charset="-122"/>
                </a:rPr>
                <a:t>手机中框</a:t>
              </a:r>
              <a:endParaRPr lang="zh-CN" altLang="en-US" sz="14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63" name="组合 62"/>
          <p:cNvGrpSpPr/>
          <p:nvPr/>
        </p:nvGrpSpPr>
        <p:grpSpPr>
          <a:xfrm>
            <a:off x="9373870" y="3016250"/>
            <a:ext cx="2373630" cy="1797050"/>
            <a:chOff x="27762" y="7454"/>
            <a:chExt cx="3738" cy="2830"/>
          </a:xfrm>
        </p:grpSpPr>
        <p:pic>
          <p:nvPicPr>
            <p:cNvPr id="79" name="图片 78" descr="塑料圆环-拼接[00_01_41][20231117-141305]"/>
            <p:cNvPicPr>
              <a:picLocks noChangeAspect="1"/>
            </p:cNvPicPr>
            <p:nvPr>
              <p:custDataLst>
                <p:tags r:id="rId32"/>
              </p:custDataLst>
            </p:nvPr>
          </p:nvPicPr>
          <p:blipFill>
            <a:blip r:embed="rId33"/>
            <a:stretch>
              <a:fillRect/>
            </a:stretch>
          </p:blipFill>
          <p:spPr>
            <a:xfrm>
              <a:off x="27762" y="7454"/>
              <a:ext cx="3738" cy="2103"/>
            </a:xfrm>
            <a:prstGeom prst="rect">
              <a:avLst/>
            </a:prstGeom>
            <a:ln>
              <a:solidFill>
                <a:srgbClr val="F78F19"/>
              </a:solidFill>
            </a:ln>
          </p:spPr>
        </p:pic>
        <p:sp>
          <p:nvSpPr>
            <p:cNvPr id="71" name="矩形 70"/>
            <p:cNvSpPr/>
            <p:nvPr>
              <p:custDataLst>
                <p:tags r:id="rId34"/>
              </p:custDataLst>
            </p:nvPr>
          </p:nvSpPr>
          <p:spPr>
            <a:xfrm>
              <a:off x="27762" y="9794"/>
              <a:ext cx="3731"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塑料圆环</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56" name="组合 55"/>
          <p:cNvGrpSpPr/>
          <p:nvPr/>
        </p:nvGrpSpPr>
        <p:grpSpPr>
          <a:xfrm rot="0">
            <a:off x="6395085" y="1101090"/>
            <a:ext cx="2374265" cy="1797050"/>
            <a:chOff x="5430" y="7454"/>
            <a:chExt cx="3739" cy="2830"/>
          </a:xfrm>
        </p:grpSpPr>
        <p:pic>
          <p:nvPicPr>
            <p:cNvPr id="78" name="图片 77" descr="塑料盖-拼接+上光[00_05_37][20231117-141237]"/>
            <p:cNvPicPr>
              <a:picLocks noChangeAspect="1"/>
            </p:cNvPicPr>
            <p:nvPr>
              <p:custDataLst>
                <p:tags r:id="rId35"/>
              </p:custDataLst>
            </p:nvPr>
          </p:nvPicPr>
          <p:blipFill>
            <a:blip r:embed="rId36"/>
            <a:stretch>
              <a:fillRect/>
            </a:stretch>
          </p:blipFill>
          <p:spPr>
            <a:xfrm>
              <a:off x="5431" y="7454"/>
              <a:ext cx="3739" cy="2103"/>
            </a:xfrm>
            <a:prstGeom prst="rect">
              <a:avLst/>
            </a:prstGeom>
            <a:ln>
              <a:solidFill>
                <a:srgbClr val="F78F19"/>
              </a:solidFill>
            </a:ln>
          </p:spPr>
        </p:pic>
        <p:sp>
          <p:nvSpPr>
            <p:cNvPr id="68" name="矩形 67"/>
            <p:cNvSpPr/>
            <p:nvPr>
              <p:custDataLst>
                <p:tags r:id="rId37"/>
              </p:custDataLst>
            </p:nvPr>
          </p:nvSpPr>
          <p:spPr>
            <a:xfrm>
              <a:off x="5430"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拼接款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塑料盖</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59" name="组合 58"/>
          <p:cNvGrpSpPr/>
          <p:nvPr/>
        </p:nvGrpSpPr>
        <p:grpSpPr>
          <a:xfrm>
            <a:off x="9374505" y="1101090"/>
            <a:ext cx="2373630" cy="1797685"/>
            <a:chOff x="10087" y="7454"/>
            <a:chExt cx="3738" cy="2831"/>
          </a:xfrm>
        </p:grpSpPr>
        <p:sp>
          <p:nvSpPr>
            <p:cNvPr id="74" name="矩形 73"/>
            <p:cNvSpPr/>
            <p:nvPr>
              <p:custDataLst>
                <p:tags r:id="rId38"/>
              </p:custDataLst>
            </p:nvPr>
          </p:nvSpPr>
          <p:spPr>
            <a:xfrm>
              <a:off x="10089" y="9794"/>
              <a:ext cx="3731"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单视野款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塑料配件</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80" name="图片 79" descr="无拼接+塑料件[00_04_21][20231117-141315]"/>
            <p:cNvPicPr>
              <a:picLocks noChangeAspect="1"/>
            </p:cNvPicPr>
            <p:nvPr>
              <p:custDataLst>
                <p:tags r:id="rId39"/>
              </p:custDataLst>
            </p:nvPr>
          </p:nvPicPr>
          <p:blipFill>
            <a:blip r:embed="rId40"/>
            <a:stretch>
              <a:fillRect/>
            </a:stretch>
          </p:blipFill>
          <p:spPr>
            <a:xfrm>
              <a:off x="10087" y="7454"/>
              <a:ext cx="3738" cy="2103"/>
            </a:xfrm>
            <a:prstGeom prst="rect">
              <a:avLst/>
            </a:prstGeom>
            <a:ln>
              <a:solidFill>
                <a:srgbClr val="F78F19"/>
              </a:solidFill>
            </a:ln>
          </p:spPr>
        </p:pic>
      </p:grpSp>
      <p:grpSp>
        <p:nvGrpSpPr>
          <p:cNvPr id="54" name="组合 53"/>
          <p:cNvGrpSpPr/>
          <p:nvPr/>
        </p:nvGrpSpPr>
        <p:grpSpPr>
          <a:xfrm>
            <a:off x="435610" y="1101090"/>
            <a:ext cx="2373630" cy="1794510"/>
            <a:chOff x="-3463" y="7458"/>
            <a:chExt cx="3738" cy="2826"/>
          </a:xfrm>
        </p:grpSpPr>
        <p:pic>
          <p:nvPicPr>
            <p:cNvPr id="5" name="图片 4" descr="齿轮检测-演示"/>
            <p:cNvPicPr>
              <a:picLocks noChangeAspect="1"/>
            </p:cNvPicPr>
            <p:nvPr>
              <p:custDataLst>
                <p:tags r:id="rId41"/>
              </p:custDataLst>
            </p:nvPr>
          </p:nvPicPr>
          <p:blipFill>
            <a:blip r:embed="rId42"/>
            <a:stretch>
              <a:fillRect/>
            </a:stretch>
          </p:blipFill>
          <p:spPr>
            <a:xfrm>
              <a:off x="-3453" y="7458"/>
              <a:ext cx="3729" cy="2099"/>
            </a:xfrm>
            <a:prstGeom prst="rect">
              <a:avLst/>
            </a:prstGeom>
            <a:ln>
              <a:solidFill>
                <a:srgbClr val="F7891C"/>
              </a:solidFill>
            </a:ln>
          </p:spPr>
        </p:pic>
        <p:sp>
          <p:nvSpPr>
            <p:cNvPr id="53" name="矩形 52"/>
            <p:cNvSpPr/>
            <p:nvPr>
              <p:custDataLst>
                <p:tags r:id="rId43"/>
              </p:custDataLst>
            </p:nvPr>
          </p:nvSpPr>
          <p:spPr>
            <a:xfrm>
              <a:off x="-3463" y="9794"/>
              <a:ext cx="3732" cy="49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单视野款</a:t>
              </a:r>
              <a:r>
                <a:rPr lang="en-US" altLang="zh-CN" sz="1200">
                  <a:solidFill>
                    <a:schemeClr val="tx1"/>
                  </a:solidFill>
                  <a:latin typeface="思源黑体 CN Medium" panose="020B0600000000000000" charset="-122"/>
                  <a:ea typeface="思源黑体 CN Medium" panose="020B0600000000000000" charset="-122"/>
                  <a:cs typeface="思源黑体 CN Medium" panose="020B0600000000000000" charset="-122"/>
                </a:rPr>
                <a:t>-</a:t>
              </a:r>
              <a:r>
                <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rPr>
                <a:t>齿轮零件</a:t>
              </a:r>
              <a:endParaRPr lang="zh-CN" altLang="en-US" sz="120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grpSp>
    </p:spTree>
    <p:custDataLst>
      <p:tags r:id="rId4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任意多边形 12"/>
          <p:cNvSpPr/>
          <p:nvPr>
            <p:custDataLst>
              <p:tags r:id="rId1"/>
            </p:custDataLst>
          </p:nvPr>
        </p:nvSpPr>
        <p:spPr>
          <a:xfrm rot="21046167">
            <a:off x="-184882" y="3074935"/>
            <a:ext cx="12397291" cy="1264806"/>
          </a:xfrm>
          <a:custGeom>
            <a:avLst/>
            <a:gdLst>
              <a:gd name="connsiteX0" fmla="*/ 9738888 w 12397291"/>
              <a:gd name="connsiteY0" fmla="*/ 462570 h 1264806"/>
              <a:gd name="connsiteX1" fmla="*/ 10273176 w 12397291"/>
              <a:gd name="connsiteY1" fmla="*/ 550556 h 1264806"/>
              <a:gd name="connsiteX2" fmla="*/ 11731887 w 12397291"/>
              <a:gd name="connsiteY2" fmla="*/ 833930 h 1264806"/>
              <a:gd name="connsiteX3" fmla="*/ 12397291 w 12397291"/>
              <a:gd name="connsiteY3" fmla="*/ 985778 h 1264806"/>
              <a:gd name="connsiteX4" fmla="*/ 12356648 w 12397291"/>
              <a:gd name="connsiteY4" fmla="*/ 1235875 h 1264806"/>
              <a:gd name="connsiteX5" fmla="*/ 12299675 w 12397291"/>
              <a:gd name="connsiteY5" fmla="*/ 1225979 h 1264806"/>
              <a:gd name="connsiteX6" fmla="*/ 6261220 w 12397291"/>
              <a:gd name="connsiteY6" fmla="*/ 745576 h 1264806"/>
              <a:gd name="connsiteX7" fmla="*/ 120034 w 12397291"/>
              <a:gd name="connsiteY7" fmla="*/ 1243081 h 1264806"/>
              <a:gd name="connsiteX8" fmla="*/ 0 w 12397291"/>
              <a:gd name="connsiteY8" fmla="*/ 1264806 h 1264806"/>
              <a:gd name="connsiteX9" fmla="*/ 177144 w 12397291"/>
              <a:gd name="connsiteY9" fmla="*/ 174767 h 1264806"/>
              <a:gd name="connsiteX10" fmla="*/ 506098 w 12397291"/>
              <a:gd name="connsiteY10" fmla="*/ 141453 h 1264806"/>
              <a:gd name="connsiteX11" fmla="*/ 5829476 w 12397291"/>
              <a:gd name="connsiteY11" fmla="*/ 55603 h 1264806"/>
              <a:gd name="connsiteX12" fmla="*/ 9738888 w 12397291"/>
              <a:gd name="connsiteY12" fmla="*/ 462570 h 1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97291" h="1264806">
                <a:moveTo>
                  <a:pt x="9738888" y="462570"/>
                </a:moveTo>
                <a:cubicBezTo>
                  <a:pt x="9918097" y="490710"/>
                  <a:pt x="10096207" y="520046"/>
                  <a:pt x="10273176" y="550556"/>
                </a:cubicBezTo>
                <a:cubicBezTo>
                  <a:pt x="10768690" y="635984"/>
                  <a:pt x="11255252" y="730613"/>
                  <a:pt x="11731887" y="833930"/>
                </a:cubicBezTo>
                <a:lnTo>
                  <a:pt x="12397291" y="985778"/>
                </a:lnTo>
                <a:lnTo>
                  <a:pt x="12356648" y="1235875"/>
                </a:lnTo>
                <a:lnTo>
                  <a:pt x="12299675" y="1225979"/>
                </a:lnTo>
                <a:cubicBezTo>
                  <a:pt x="10413586" y="915010"/>
                  <a:pt x="8380507" y="745575"/>
                  <a:pt x="6261220" y="745576"/>
                </a:cubicBezTo>
                <a:cubicBezTo>
                  <a:pt x="4103400" y="745575"/>
                  <a:pt x="2034953" y="921227"/>
                  <a:pt x="120034" y="1243081"/>
                </a:cubicBezTo>
                <a:lnTo>
                  <a:pt x="0" y="1264806"/>
                </a:lnTo>
                <a:lnTo>
                  <a:pt x="177144" y="174767"/>
                </a:lnTo>
                <a:lnTo>
                  <a:pt x="506098" y="141453"/>
                </a:lnTo>
                <a:cubicBezTo>
                  <a:pt x="2194294" y="-8605"/>
                  <a:pt x="3982529" y="-42680"/>
                  <a:pt x="5829476" y="55603"/>
                </a:cubicBezTo>
                <a:cubicBezTo>
                  <a:pt x="7176206" y="127268"/>
                  <a:pt x="8484432" y="265594"/>
                  <a:pt x="9738888" y="462570"/>
                </a:cubicBez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47" name="矩形 46"/>
          <p:cNvSpPr/>
          <p:nvPr>
            <p:custDataLst>
              <p:tags r:id="rId2"/>
            </p:custDataLst>
          </p:nvPr>
        </p:nvSpPr>
        <p:spPr>
          <a:xfrm>
            <a:off x="805815" y="1593850"/>
            <a:ext cx="1889760" cy="3721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rPr>
              <a:t>企业认证</a:t>
            </a:r>
            <a:endPar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 name="矩形 6"/>
          <p:cNvSpPr/>
          <p:nvPr>
            <p:custDataLst>
              <p:tags r:id="rId3"/>
            </p:custDataLst>
          </p:nvPr>
        </p:nvSpPr>
        <p:spPr>
          <a:xfrm>
            <a:off x="6514465" y="1593850"/>
            <a:ext cx="1889760" cy="3721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chemeClr val="tx1"/>
                </a:solidFill>
                <a:latin typeface="思源黑体 CN Medium" panose="020B0600000000000000" charset="-122"/>
                <a:ea typeface="思源黑体 CN Medium" panose="020B0600000000000000" charset="-122"/>
                <a:cs typeface="思源黑体 CN Medium" panose="020B0600000000000000" charset="-122"/>
              </a:rPr>
              <a:t>CNAS</a:t>
            </a:r>
            <a:r>
              <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rPr>
              <a:t>认证</a:t>
            </a:r>
            <a:endPar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CNAS认证-立式25(1)_00"/>
          <p:cNvPicPr>
            <a:picLocks noChangeAspect="1"/>
          </p:cNvPicPr>
          <p:nvPr>
            <p:custDataLst>
              <p:tags r:id="rId4"/>
            </p:custDataLst>
          </p:nvPr>
        </p:nvPicPr>
        <p:blipFill>
          <a:blip r:embed="rId5"/>
          <a:stretch>
            <a:fillRect/>
          </a:stretch>
        </p:blipFill>
        <p:spPr>
          <a:xfrm>
            <a:off x="6514465" y="2162810"/>
            <a:ext cx="1544320" cy="2184400"/>
          </a:xfrm>
          <a:prstGeom prst="rect">
            <a:avLst/>
          </a:prstGeom>
          <a:ln>
            <a:solidFill>
              <a:srgbClr val="404040"/>
            </a:solidFill>
          </a:ln>
        </p:spPr>
      </p:pic>
      <p:pic>
        <p:nvPicPr>
          <p:cNvPr id="9" name="图片 8" descr="CNAS认证-立式100_00"/>
          <p:cNvPicPr>
            <a:picLocks noChangeAspect="1"/>
          </p:cNvPicPr>
          <p:nvPr>
            <p:custDataLst>
              <p:tags r:id="rId6"/>
            </p:custDataLst>
          </p:nvPr>
        </p:nvPicPr>
        <p:blipFill>
          <a:blip r:embed="rId7"/>
          <a:stretch>
            <a:fillRect/>
          </a:stretch>
        </p:blipFill>
        <p:spPr>
          <a:xfrm>
            <a:off x="8270875" y="2162810"/>
            <a:ext cx="1543685" cy="2185035"/>
          </a:xfrm>
          <a:prstGeom prst="rect">
            <a:avLst/>
          </a:prstGeom>
          <a:ln w="9525">
            <a:solidFill>
              <a:srgbClr val="404040"/>
            </a:solidFill>
          </a:ln>
        </p:spPr>
      </p:pic>
      <p:pic>
        <p:nvPicPr>
          <p:cNvPr id="10" name="图片 9" descr="卧式25_00"/>
          <p:cNvPicPr>
            <a:picLocks noChangeAspect="1"/>
          </p:cNvPicPr>
          <p:nvPr>
            <p:custDataLst>
              <p:tags r:id="rId8"/>
            </p:custDataLst>
          </p:nvPr>
        </p:nvPicPr>
        <p:blipFill>
          <a:blip r:embed="rId9"/>
          <a:stretch>
            <a:fillRect/>
          </a:stretch>
        </p:blipFill>
        <p:spPr>
          <a:xfrm>
            <a:off x="10026650" y="2162810"/>
            <a:ext cx="1543685" cy="2185035"/>
          </a:xfrm>
          <a:prstGeom prst="rect">
            <a:avLst/>
          </a:prstGeom>
          <a:ln>
            <a:solidFill>
              <a:srgbClr val="404040"/>
            </a:solidFill>
          </a:ln>
        </p:spPr>
      </p:pic>
      <p:pic>
        <p:nvPicPr>
          <p:cNvPr id="11" name="图片 10" descr="卧式50_00"/>
          <p:cNvPicPr>
            <a:picLocks noChangeAspect="1"/>
          </p:cNvPicPr>
          <p:nvPr>
            <p:custDataLst>
              <p:tags r:id="rId10"/>
            </p:custDataLst>
          </p:nvPr>
        </p:nvPicPr>
        <p:blipFill>
          <a:blip r:embed="rId11"/>
          <a:stretch>
            <a:fillRect/>
          </a:stretch>
        </p:blipFill>
        <p:spPr>
          <a:xfrm>
            <a:off x="6514465" y="4526915"/>
            <a:ext cx="1544320" cy="2184400"/>
          </a:xfrm>
          <a:prstGeom prst="rect">
            <a:avLst/>
          </a:prstGeom>
          <a:ln>
            <a:solidFill>
              <a:srgbClr val="404040"/>
            </a:solidFill>
          </a:ln>
        </p:spPr>
      </p:pic>
      <p:pic>
        <p:nvPicPr>
          <p:cNvPr id="12" name="图片 11" descr="立式150_00"/>
          <p:cNvPicPr>
            <a:picLocks noChangeAspect="1"/>
          </p:cNvPicPr>
          <p:nvPr>
            <p:custDataLst>
              <p:tags r:id="rId12"/>
            </p:custDataLst>
          </p:nvPr>
        </p:nvPicPr>
        <p:blipFill>
          <a:blip r:embed="rId13"/>
          <a:stretch>
            <a:fillRect/>
          </a:stretch>
        </p:blipFill>
        <p:spPr>
          <a:xfrm>
            <a:off x="8270875" y="4520565"/>
            <a:ext cx="1544320" cy="2185035"/>
          </a:xfrm>
          <a:prstGeom prst="rect">
            <a:avLst/>
          </a:prstGeom>
          <a:ln>
            <a:solidFill>
              <a:srgbClr val="404040"/>
            </a:solidFill>
          </a:ln>
        </p:spPr>
      </p:pic>
      <p:sp>
        <p:nvSpPr>
          <p:cNvPr id="22" name="矩形 21"/>
          <p:cNvSpPr/>
          <p:nvPr userDrawn="1">
            <p:custDataLst>
              <p:tags r:id="rId1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4" name="组合 13"/>
          <p:cNvGrpSpPr/>
          <p:nvPr/>
        </p:nvGrpSpPr>
        <p:grpSpPr>
          <a:xfrm>
            <a:off x="454660" y="673100"/>
            <a:ext cx="6379845" cy="309880"/>
            <a:chOff x="716" y="1060"/>
            <a:chExt cx="10047" cy="488"/>
          </a:xfrm>
        </p:grpSpPr>
        <p:grpSp>
          <p:nvGrpSpPr>
            <p:cNvPr id="16" name="group 16"/>
            <p:cNvGrpSpPr/>
            <p:nvPr/>
          </p:nvGrpSpPr>
          <p:grpSpPr>
            <a:xfrm rot="0">
              <a:off x="716" y="1060"/>
              <a:ext cx="5866" cy="416"/>
              <a:chOff x="0" y="0"/>
              <a:chExt cx="3725078" cy="264225"/>
            </a:xfrm>
          </p:grpSpPr>
          <p:sp>
            <p:nvSpPr>
              <p:cNvPr id="136" name="path"/>
              <p:cNvSpPr/>
              <p:nvPr>
                <p:custDataLst>
                  <p:tags r:id="rId15"/>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16"/>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17"/>
              </p:custDataLst>
            </p:nvPr>
          </p:nvSpPr>
          <p:spPr>
            <a:xfrm>
              <a:off x="756" y="1060"/>
              <a:ext cx="5907" cy="488"/>
            </a:xfrm>
            <a:prstGeom prst="rect">
              <a:avLst/>
            </a:prstGeom>
          </p:spPr>
          <p:txBody>
            <a:bodyPr vert="horz" wrap="square" lIns="0" tIns="0" rIns="0" bIns="0"/>
            <a:p>
              <a:pPr algn="l" rtl="0" eaLnBrk="0">
                <a:lnSpc>
                  <a:spcPct val="110000"/>
                </a:lnSpc>
              </a:pPr>
              <a:r>
                <a:rPr lang="en-US" altLang="zh-CN" sz="14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zh-CN" altLang="en-US" sz="14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专利认证</a:t>
              </a:r>
              <a:endParaRPr lang="zh-CN" altLang="en-US" sz="14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18"/>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pic>
        <p:nvPicPr>
          <p:cNvPr id="2" name="图片 1" descr="高新技术企业2021"/>
          <p:cNvPicPr>
            <a:picLocks noChangeAspect="1"/>
          </p:cNvPicPr>
          <p:nvPr/>
        </p:nvPicPr>
        <p:blipFill>
          <a:blip r:embed="rId19"/>
          <a:stretch>
            <a:fillRect/>
          </a:stretch>
        </p:blipFill>
        <p:spPr>
          <a:xfrm>
            <a:off x="795020" y="2302193"/>
            <a:ext cx="1633220" cy="1048385"/>
          </a:xfrm>
          <a:prstGeom prst="rect">
            <a:avLst/>
          </a:prstGeom>
          <a:effectLst>
            <a:outerShdw blurRad="101600" dist="50800" dir="5400000" sx="96000" sy="96000" algn="ctr" rotWithShape="0">
              <a:schemeClr val="tx1">
                <a:alpha val="71000"/>
              </a:schemeClr>
            </a:outerShdw>
          </a:effectLst>
        </p:spPr>
      </p:pic>
      <p:pic>
        <p:nvPicPr>
          <p:cNvPr id="3" name="图片 2" descr="华侨大学联合实验室"/>
          <p:cNvPicPr>
            <a:picLocks noChangeAspect="1"/>
          </p:cNvPicPr>
          <p:nvPr/>
        </p:nvPicPr>
        <p:blipFill>
          <a:blip r:embed="rId20"/>
          <a:stretch>
            <a:fillRect/>
          </a:stretch>
        </p:blipFill>
        <p:spPr>
          <a:xfrm>
            <a:off x="2540000" y="2294255"/>
            <a:ext cx="1599565" cy="1064260"/>
          </a:xfrm>
          <a:prstGeom prst="rect">
            <a:avLst/>
          </a:prstGeom>
          <a:effectLst>
            <a:outerShdw blurRad="101600" dist="50800" dir="5400000" sx="96000" sy="96000" algn="ctr" rotWithShape="0">
              <a:schemeClr val="tx1">
                <a:alpha val="71000"/>
              </a:schemeClr>
            </a:outerShdw>
          </a:effectLst>
        </p:spPr>
      </p:pic>
      <p:pic>
        <p:nvPicPr>
          <p:cNvPr id="15" name="图片 14" descr="华侨大学研究生工作站"/>
          <p:cNvPicPr>
            <a:picLocks noChangeAspect="1"/>
          </p:cNvPicPr>
          <p:nvPr/>
        </p:nvPicPr>
        <p:blipFill>
          <a:blip r:embed="rId21"/>
          <a:stretch>
            <a:fillRect/>
          </a:stretch>
        </p:blipFill>
        <p:spPr>
          <a:xfrm>
            <a:off x="4251325" y="2297748"/>
            <a:ext cx="1594485" cy="1057275"/>
          </a:xfrm>
          <a:prstGeom prst="rect">
            <a:avLst/>
          </a:prstGeom>
          <a:effectLst>
            <a:outerShdw blurRad="101600" dist="50800" dir="5400000" sx="96000" sy="96000" algn="ctr" rotWithShape="0">
              <a:schemeClr val="tx1">
                <a:alpha val="71000"/>
              </a:schemeClr>
            </a:outerShdw>
          </a:effectLst>
        </p:spPr>
      </p:pic>
      <p:pic>
        <p:nvPicPr>
          <p:cNvPr id="18" name="图片 17" descr="科技小巨人领军企业2019"/>
          <p:cNvPicPr>
            <a:picLocks noChangeAspect="1"/>
          </p:cNvPicPr>
          <p:nvPr/>
        </p:nvPicPr>
        <p:blipFill>
          <a:blip r:embed="rId22"/>
          <a:stretch>
            <a:fillRect/>
          </a:stretch>
        </p:blipFill>
        <p:spPr>
          <a:xfrm>
            <a:off x="805815" y="3488373"/>
            <a:ext cx="1621790" cy="1198880"/>
          </a:xfrm>
          <a:prstGeom prst="rect">
            <a:avLst/>
          </a:prstGeom>
          <a:effectLst>
            <a:outerShdw blurRad="101600" dist="50800" dir="5400000" sx="96000" sy="96000" algn="ctr" rotWithShape="0">
              <a:schemeClr val="tx1">
                <a:alpha val="71000"/>
              </a:schemeClr>
            </a:outerShdw>
          </a:effectLst>
        </p:spPr>
      </p:pic>
      <p:pic>
        <p:nvPicPr>
          <p:cNvPr id="19" name="图片 18" descr="厦门市专精特新小微企业2022-2024"/>
          <p:cNvPicPr>
            <a:picLocks noChangeAspect="1"/>
          </p:cNvPicPr>
          <p:nvPr/>
        </p:nvPicPr>
        <p:blipFill>
          <a:blip r:embed="rId23"/>
          <a:stretch>
            <a:fillRect/>
          </a:stretch>
        </p:blipFill>
        <p:spPr>
          <a:xfrm>
            <a:off x="2540000" y="3488373"/>
            <a:ext cx="1598930" cy="1198245"/>
          </a:xfrm>
          <a:prstGeom prst="rect">
            <a:avLst/>
          </a:prstGeom>
          <a:effectLst>
            <a:outerShdw blurRad="101600" dist="50800" dir="5400000" sx="96000" sy="96000" algn="ctr" rotWithShape="0">
              <a:schemeClr val="tx1">
                <a:alpha val="71000"/>
              </a:schemeClr>
            </a:outerShdw>
          </a:effectLst>
        </p:spPr>
      </p:pic>
      <p:pic>
        <p:nvPicPr>
          <p:cNvPr id="20" name="图片 19" descr="质量管理体系认证2021-2024"/>
          <p:cNvPicPr>
            <a:picLocks noChangeAspect="1"/>
          </p:cNvPicPr>
          <p:nvPr/>
        </p:nvPicPr>
        <p:blipFill>
          <a:blip r:embed="rId24"/>
          <a:stretch>
            <a:fillRect/>
          </a:stretch>
        </p:blipFill>
        <p:spPr>
          <a:xfrm>
            <a:off x="4251325" y="3488373"/>
            <a:ext cx="1593215" cy="1198245"/>
          </a:xfrm>
          <a:prstGeom prst="rect">
            <a:avLst/>
          </a:prstGeom>
          <a:effectLst>
            <a:outerShdw blurRad="101600" dist="50800" dir="5400000" sx="96000" sy="96000" algn="ctr" rotWithShape="0">
              <a:schemeClr val="tx1">
                <a:alpha val="71000"/>
              </a:schemeClr>
            </a:outerShdw>
          </a:effectLst>
        </p:spPr>
      </p:pic>
      <p:pic>
        <p:nvPicPr>
          <p:cNvPr id="21" name="图片 20" descr="未来产业骨干企业"/>
          <p:cNvPicPr>
            <a:picLocks noChangeAspect="1"/>
          </p:cNvPicPr>
          <p:nvPr/>
        </p:nvPicPr>
        <p:blipFill>
          <a:blip r:embed="rId25"/>
          <a:stretch>
            <a:fillRect/>
          </a:stretch>
        </p:blipFill>
        <p:spPr>
          <a:xfrm>
            <a:off x="805815" y="4819650"/>
            <a:ext cx="1622425" cy="1080770"/>
          </a:xfrm>
          <a:prstGeom prst="rect">
            <a:avLst/>
          </a:prstGeom>
          <a:effectLst>
            <a:outerShdw blurRad="101600" dist="50800" dir="5400000" sx="96000" sy="96000" algn="ctr" rotWithShape="0">
              <a:srgbClr val="000000">
                <a:alpha val="71000"/>
              </a:srgbClr>
            </a:outerShdw>
          </a:effectLst>
        </p:spPr>
      </p:pic>
      <p:pic>
        <p:nvPicPr>
          <p:cNvPr id="23" name="图片 22" descr="智能制造产业协会会员证书"/>
          <p:cNvPicPr>
            <a:picLocks noChangeAspect="1"/>
          </p:cNvPicPr>
          <p:nvPr/>
        </p:nvPicPr>
        <p:blipFill>
          <a:blip r:embed="rId26"/>
          <a:stretch>
            <a:fillRect/>
          </a:stretch>
        </p:blipFill>
        <p:spPr>
          <a:xfrm>
            <a:off x="2540000" y="4824095"/>
            <a:ext cx="1599565" cy="1071880"/>
          </a:xfrm>
          <a:prstGeom prst="rect">
            <a:avLst/>
          </a:prstGeom>
          <a:effectLst>
            <a:outerShdw blurRad="101600" dist="50800" dir="5400000" sx="96000" sy="96000" algn="ctr" rotWithShape="0">
              <a:srgbClr val="000000">
                <a:alpha val="71000"/>
              </a:srgbClr>
            </a:outerShdw>
          </a:effectLst>
        </p:spPr>
      </p:pic>
      <p:pic>
        <p:nvPicPr>
          <p:cNvPr id="24" name="图片 23" descr="中科厦门数据智能研究院合作伙伴"/>
          <p:cNvPicPr>
            <a:picLocks noChangeAspect="1"/>
          </p:cNvPicPr>
          <p:nvPr/>
        </p:nvPicPr>
        <p:blipFill>
          <a:blip r:embed="rId27"/>
          <a:stretch>
            <a:fillRect/>
          </a:stretch>
        </p:blipFill>
        <p:spPr>
          <a:xfrm>
            <a:off x="4251325" y="4819968"/>
            <a:ext cx="1593215" cy="1076960"/>
          </a:xfrm>
          <a:prstGeom prst="rect">
            <a:avLst/>
          </a:prstGeom>
          <a:effectLst>
            <a:outerShdw blurRad="101600" dist="50800" dir="5400000" sx="96000" sy="96000" algn="ctr" rotWithShape="0">
              <a:srgbClr val="000000">
                <a:alpha val="71000"/>
              </a:srgbClr>
            </a:outerShdw>
          </a:effectLst>
        </p:spPr>
      </p:pic>
    </p:spTree>
    <p:custDataLst>
      <p:tags r:id="rId28"/>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任意多边形 6"/>
          <p:cNvSpPr/>
          <p:nvPr userDrawn="1">
            <p:custDataLst>
              <p:tags r:id="rId1"/>
            </p:custDataLst>
          </p:nvPr>
        </p:nvSpPr>
        <p:spPr>
          <a:xfrm flipH="1" flipV="1">
            <a:off x="2580005" y="0"/>
            <a:ext cx="9611995" cy="68580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8" name="直角三角形 7"/>
          <p:cNvSpPr/>
          <p:nvPr userDrawn="1">
            <p:custDataLst>
              <p:tags r:id="rId2"/>
            </p:custDataLst>
          </p:nvPr>
        </p:nvSpPr>
        <p:spPr>
          <a:xfrm flipH="1" flipV="1">
            <a:off x="5239385" y="-5715"/>
            <a:ext cx="6952615" cy="6863715"/>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思源黑体 CN Medium" panose="020B0600000000000000" charset="-122"/>
            </a:endParaRPr>
          </a:p>
        </p:txBody>
      </p:sp>
      <p:grpSp>
        <p:nvGrpSpPr>
          <p:cNvPr id="27" name="组合 26"/>
          <p:cNvGrpSpPr/>
          <p:nvPr/>
        </p:nvGrpSpPr>
        <p:grpSpPr>
          <a:xfrm>
            <a:off x="841375" y="1939925"/>
            <a:ext cx="10647680" cy="834390"/>
            <a:chOff x="1325" y="3055"/>
            <a:chExt cx="16768" cy="1314"/>
          </a:xfrm>
        </p:grpSpPr>
        <p:sp>
          <p:nvSpPr>
            <p:cNvPr id="10" name="矩形 9"/>
            <p:cNvSpPr/>
            <p:nvPr>
              <p:custDataLst>
                <p:tags r:id="rId3"/>
              </p:custDataLst>
            </p:nvPr>
          </p:nvSpPr>
          <p:spPr>
            <a:xfrm>
              <a:off x="1325" y="3055"/>
              <a:ext cx="2409" cy="1315"/>
            </a:xfrm>
            <a:prstGeom prst="rect">
              <a:avLst/>
            </a:prstGeom>
            <a:blipFill rotWithShape="1">
              <a:blip r:embed="rId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11" name="矩形 10"/>
            <p:cNvSpPr/>
            <p:nvPr>
              <p:custDataLst>
                <p:tags r:id="rId5"/>
              </p:custDataLst>
            </p:nvPr>
          </p:nvSpPr>
          <p:spPr>
            <a:xfrm>
              <a:off x="4197" y="3055"/>
              <a:ext cx="2409" cy="1315"/>
            </a:xfrm>
            <a:prstGeom prst="rect">
              <a:avLst/>
            </a:prstGeom>
            <a:blipFill rotWithShape="1">
              <a:blip r:embed="rId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12" name="矩形 11"/>
            <p:cNvSpPr/>
            <p:nvPr>
              <p:custDataLst>
                <p:tags r:id="rId7"/>
              </p:custDataLst>
            </p:nvPr>
          </p:nvSpPr>
          <p:spPr>
            <a:xfrm>
              <a:off x="7069" y="3055"/>
              <a:ext cx="2409" cy="1315"/>
            </a:xfrm>
            <a:prstGeom prst="rect">
              <a:avLst/>
            </a:prstGeom>
            <a:blipFill rotWithShape="1">
              <a:blip r:embed="rId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13" name="矩形 12"/>
            <p:cNvSpPr/>
            <p:nvPr>
              <p:custDataLst>
                <p:tags r:id="rId9"/>
              </p:custDataLst>
            </p:nvPr>
          </p:nvSpPr>
          <p:spPr>
            <a:xfrm>
              <a:off x="9941" y="3055"/>
              <a:ext cx="2409" cy="1315"/>
            </a:xfrm>
            <a:prstGeom prst="rect">
              <a:avLst/>
            </a:prstGeom>
            <a:blipFill rotWithShape="1">
              <a:blip r:embed="rId1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25" name="矩形 24"/>
            <p:cNvSpPr/>
            <p:nvPr>
              <p:custDataLst>
                <p:tags r:id="rId11"/>
              </p:custDataLst>
            </p:nvPr>
          </p:nvSpPr>
          <p:spPr>
            <a:xfrm>
              <a:off x="12813" y="3055"/>
              <a:ext cx="2409" cy="1315"/>
            </a:xfrm>
            <a:prstGeom prst="rect">
              <a:avLst/>
            </a:prstGeom>
            <a:blipFill rotWithShape="1">
              <a:blip r:embed="rId1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26" name="矩形 25"/>
            <p:cNvSpPr/>
            <p:nvPr>
              <p:custDataLst>
                <p:tags r:id="rId13"/>
              </p:custDataLst>
            </p:nvPr>
          </p:nvSpPr>
          <p:spPr>
            <a:xfrm>
              <a:off x="15685" y="3055"/>
              <a:ext cx="2409" cy="1315"/>
            </a:xfrm>
            <a:prstGeom prst="rect">
              <a:avLst/>
            </a:prstGeom>
            <a:blipFill rotWithShape="1">
              <a:blip r:embed="rId1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29" name="组合 28"/>
          <p:cNvGrpSpPr/>
          <p:nvPr/>
        </p:nvGrpSpPr>
        <p:grpSpPr>
          <a:xfrm>
            <a:off x="841375" y="3188335"/>
            <a:ext cx="10647680" cy="834390"/>
            <a:chOff x="1325" y="3055"/>
            <a:chExt cx="16768" cy="1314"/>
          </a:xfrm>
        </p:grpSpPr>
        <p:sp>
          <p:nvSpPr>
            <p:cNvPr id="30" name="矩形 29"/>
            <p:cNvSpPr/>
            <p:nvPr>
              <p:custDataLst>
                <p:tags r:id="rId15"/>
              </p:custDataLst>
            </p:nvPr>
          </p:nvSpPr>
          <p:spPr>
            <a:xfrm>
              <a:off x="1325" y="3055"/>
              <a:ext cx="2409" cy="1315"/>
            </a:xfrm>
            <a:prstGeom prst="rect">
              <a:avLst/>
            </a:prstGeom>
            <a:blipFill rotWithShape="1">
              <a:blip r:embed="rId1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31" name="矩形 30"/>
            <p:cNvSpPr/>
            <p:nvPr>
              <p:custDataLst>
                <p:tags r:id="rId17"/>
              </p:custDataLst>
            </p:nvPr>
          </p:nvSpPr>
          <p:spPr>
            <a:xfrm>
              <a:off x="4197" y="3055"/>
              <a:ext cx="2409" cy="1315"/>
            </a:xfrm>
            <a:prstGeom prst="rect">
              <a:avLst/>
            </a:prstGeom>
            <a:blipFill rotWithShape="1">
              <a:blip r:embed="rId1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32" name="矩形 31"/>
            <p:cNvSpPr/>
            <p:nvPr>
              <p:custDataLst>
                <p:tags r:id="rId19"/>
              </p:custDataLst>
            </p:nvPr>
          </p:nvSpPr>
          <p:spPr>
            <a:xfrm>
              <a:off x="7069" y="3055"/>
              <a:ext cx="2409" cy="1315"/>
            </a:xfrm>
            <a:prstGeom prst="rect">
              <a:avLst/>
            </a:prstGeom>
            <a:blipFill rotWithShape="1">
              <a:blip r:embed="rId2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33" name="矩形 32"/>
            <p:cNvSpPr/>
            <p:nvPr>
              <p:custDataLst>
                <p:tags r:id="rId21"/>
              </p:custDataLst>
            </p:nvPr>
          </p:nvSpPr>
          <p:spPr>
            <a:xfrm>
              <a:off x="9941" y="3055"/>
              <a:ext cx="2409" cy="1315"/>
            </a:xfrm>
            <a:prstGeom prst="rect">
              <a:avLst/>
            </a:prstGeom>
            <a:blipFill rotWithShape="1">
              <a:blip r:embed="rId2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34" name="矩形 33"/>
            <p:cNvSpPr/>
            <p:nvPr>
              <p:custDataLst>
                <p:tags r:id="rId23"/>
              </p:custDataLst>
            </p:nvPr>
          </p:nvSpPr>
          <p:spPr>
            <a:xfrm>
              <a:off x="12813" y="3055"/>
              <a:ext cx="2409" cy="1315"/>
            </a:xfrm>
            <a:prstGeom prst="rect">
              <a:avLst/>
            </a:prstGeom>
            <a:blipFill rotWithShape="1">
              <a:blip r:embed="rId2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38" name="矩形 37"/>
            <p:cNvSpPr/>
            <p:nvPr>
              <p:custDataLst>
                <p:tags r:id="rId25"/>
              </p:custDataLst>
            </p:nvPr>
          </p:nvSpPr>
          <p:spPr>
            <a:xfrm>
              <a:off x="15685" y="3055"/>
              <a:ext cx="2409" cy="1315"/>
            </a:xfrm>
            <a:prstGeom prst="rect">
              <a:avLst/>
            </a:prstGeom>
            <a:blipFill rotWithShape="1">
              <a:blip r:embed="rId2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grpSp>
      <p:grpSp>
        <p:nvGrpSpPr>
          <p:cNvPr id="39" name="组合 38"/>
          <p:cNvGrpSpPr/>
          <p:nvPr/>
        </p:nvGrpSpPr>
        <p:grpSpPr>
          <a:xfrm>
            <a:off x="841375" y="4436745"/>
            <a:ext cx="10647680" cy="834390"/>
            <a:chOff x="1325" y="3055"/>
            <a:chExt cx="16768" cy="1314"/>
          </a:xfrm>
        </p:grpSpPr>
        <p:sp>
          <p:nvSpPr>
            <p:cNvPr id="40" name="矩形 39"/>
            <p:cNvSpPr/>
            <p:nvPr>
              <p:custDataLst>
                <p:tags r:id="rId27"/>
              </p:custDataLst>
            </p:nvPr>
          </p:nvSpPr>
          <p:spPr>
            <a:xfrm>
              <a:off x="1325" y="3055"/>
              <a:ext cx="2409" cy="1315"/>
            </a:xfrm>
            <a:prstGeom prst="rect">
              <a:avLst/>
            </a:prstGeom>
            <a:blipFill rotWithShape="1">
              <a:blip r:embed="rId2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41" name="矩形 40"/>
            <p:cNvSpPr/>
            <p:nvPr>
              <p:custDataLst>
                <p:tags r:id="rId29"/>
              </p:custDataLst>
            </p:nvPr>
          </p:nvSpPr>
          <p:spPr>
            <a:xfrm>
              <a:off x="4197" y="3055"/>
              <a:ext cx="2409" cy="1315"/>
            </a:xfrm>
            <a:prstGeom prst="rect">
              <a:avLst/>
            </a:prstGeom>
            <a:blipFill rotWithShape="1">
              <a:blip r:embed="rId3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42" name="矩形 41"/>
            <p:cNvSpPr/>
            <p:nvPr>
              <p:custDataLst>
                <p:tags r:id="rId31"/>
              </p:custDataLst>
            </p:nvPr>
          </p:nvSpPr>
          <p:spPr>
            <a:xfrm>
              <a:off x="7069" y="3055"/>
              <a:ext cx="2409" cy="1315"/>
            </a:xfrm>
            <a:prstGeom prst="rect">
              <a:avLst/>
            </a:prstGeom>
            <a:blipFill rotWithShape="1">
              <a:blip r:embed="rId3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43" name="矩形 42"/>
            <p:cNvSpPr/>
            <p:nvPr>
              <p:custDataLst>
                <p:tags r:id="rId33"/>
              </p:custDataLst>
            </p:nvPr>
          </p:nvSpPr>
          <p:spPr>
            <a:xfrm>
              <a:off x="9941" y="3055"/>
              <a:ext cx="2409" cy="1315"/>
            </a:xfrm>
            <a:prstGeom prst="rect">
              <a:avLst/>
            </a:prstGeom>
            <a:blipFill rotWithShape="1">
              <a:blip r:embed="rId3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44" name="矩形 43"/>
            <p:cNvSpPr/>
            <p:nvPr>
              <p:custDataLst>
                <p:tags r:id="rId35"/>
              </p:custDataLst>
            </p:nvPr>
          </p:nvSpPr>
          <p:spPr>
            <a:xfrm>
              <a:off x="12813" y="3055"/>
              <a:ext cx="2409" cy="1315"/>
            </a:xfrm>
            <a:prstGeom prst="rect">
              <a:avLst/>
            </a:prstGeom>
            <a:blipFill rotWithShape="1">
              <a:blip r:embed="rId3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sp>
          <p:nvSpPr>
            <p:cNvPr id="45" name="矩形 44"/>
            <p:cNvSpPr/>
            <p:nvPr>
              <p:custDataLst>
                <p:tags r:id="rId37"/>
              </p:custDataLst>
            </p:nvPr>
          </p:nvSpPr>
          <p:spPr>
            <a:xfrm>
              <a:off x="15685" y="3055"/>
              <a:ext cx="2409" cy="1315"/>
            </a:xfrm>
            <a:prstGeom prst="rect">
              <a:avLst/>
            </a:prstGeom>
            <a:blipFill rotWithShape="1">
              <a:blip r:embed="rId3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grpSp>
      <p:sp>
        <p:nvSpPr>
          <p:cNvPr id="22" name="矩形 21"/>
          <p:cNvSpPr/>
          <p:nvPr userDrawn="1">
            <p:custDataLst>
              <p:tags r:id="rId39"/>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4" name="组合 3"/>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40"/>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41"/>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42"/>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合作客户</a:t>
              </a:r>
              <a:endParaRPr lang="zh-CN"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3"/>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Tree>
    <p:custDataLst>
      <p:tags r:id="rId4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矩形 21"/>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4" name="矩形 3"/>
          <p:cNvSpPr/>
          <p:nvPr/>
        </p:nvSpPr>
        <p:spPr>
          <a:xfrm>
            <a:off x="459105" y="1181735"/>
            <a:ext cx="11133455" cy="5511165"/>
          </a:xfrm>
          <a:prstGeom prst="rect">
            <a:avLst/>
          </a:prstGeom>
          <a:solidFill>
            <a:srgbClr val="E6E6E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pic>
        <p:nvPicPr>
          <p:cNvPr id="5" name="图片 4" descr="GMS07470-2"/>
          <p:cNvPicPr>
            <a:picLocks noChangeAspect="1"/>
          </p:cNvPicPr>
          <p:nvPr>
            <p:custDataLst>
              <p:tags r:id="rId2"/>
            </p:custDataLst>
          </p:nvPr>
        </p:nvPicPr>
        <p:blipFill>
          <a:blip r:embed="rId3"/>
          <a:srcRect l="15417" r="18333"/>
          <a:stretch>
            <a:fillRect/>
          </a:stretch>
        </p:blipFill>
        <p:spPr>
          <a:xfrm>
            <a:off x="5951220" y="1468120"/>
            <a:ext cx="5516880" cy="4685030"/>
          </a:xfrm>
          <a:prstGeom prst="rect">
            <a:avLst/>
          </a:prstGeom>
        </p:spPr>
      </p:pic>
      <p:grpSp>
        <p:nvGrpSpPr>
          <p:cNvPr id="7" name="组合 6"/>
          <p:cNvGrpSpPr/>
          <p:nvPr/>
        </p:nvGrpSpPr>
        <p:grpSpPr>
          <a:xfrm>
            <a:off x="722630" y="1468120"/>
            <a:ext cx="5081270" cy="1290320"/>
            <a:chOff x="1298" y="3217"/>
            <a:chExt cx="8002" cy="2032"/>
          </a:xfrm>
        </p:grpSpPr>
        <p:sp>
          <p:nvSpPr>
            <p:cNvPr id="6" name="文本框 5"/>
            <p:cNvSpPr txBox="1"/>
            <p:nvPr>
              <p:custDataLst>
                <p:tags r:id="rId4"/>
              </p:custDataLst>
            </p:nvPr>
          </p:nvSpPr>
          <p:spPr>
            <a:xfrm>
              <a:off x="2570" y="3217"/>
              <a:ext cx="6730" cy="2032"/>
            </a:xfrm>
            <a:prstGeom prst="rect">
              <a:avLst/>
            </a:prstGeom>
            <a:noFill/>
          </p:spPr>
          <p:txBody>
            <a:bodyPr wrap="square" rtlCol="0">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厦门博视源机器视觉技术有限公司是一家</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工业AI</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高新技术企业，成立于2010年，</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专注于机器视觉、AI深度学习技术产品研发</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，致力于用</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机器视觉 + AI赋能高端工业制造</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。依托于多年在</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医疗、3C电子、硬质合金</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等应用领域解决方案经验，博视源目前聚焦并重点布局</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光电显示和半导体</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等新领域。</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椭圆 7"/>
            <p:cNvSpPr/>
            <p:nvPr>
              <p:custDataLst>
                <p:tags r:id="rId5"/>
              </p:custDataLst>
            </p:nvPr>
          </p:nvSpPr>
          <p:spPr>
            <a:xfrm>
              <a:off x="1298" y="3392"/>
              <a:ext cx="1180" cy="1180"/>
            </a:xfrm>
            <a:prstGeom prst="ellipse">
              <a:avLst/>
            </a:prstGeom>
            <a:solidFill>
              <a:srgbClr val="FF8B03"/>
            </a:solidFill>
            <a:ln>
              <a:noFill/>
            </a:ln>
            <a:effectLst>
              <a:reflection blurRad="254000" stA="45000" endPos="18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pic>
          <p:nvPicPr>
            <p:cNvPr id="9" name="图片 8" descr="FPS游戏瞄准镜"/>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447" y="3541"/>
              <a:ext cx="882" cy="882"/>
            </a:xfrm>
            <a:prstGeom prst="rect">
              <a:avLst/>
            </a:prstGeom>
          </p:spPr>
        </p:pic>
      </p:grpSp>
      <p:grpSp>
        <p:nvGrpSpPr>
          <p:cNvPr id="18" name="组合 17"/>
          <p:cNvGrpSpPr/>
          <p:nvPr/>
        </p:nvGrpSpPr>
        <p:grpSpPr>
          <a:xfrm>
            <a:off x="718820" y="3166110"/>
            <a:ext cx="5085080" cy="1529715"/>
            <a:chOff x="1292" y="5249"/>
            <a:chExt cx="8008" cy="2409"/>
          </a:xfrm>
        </p:grpSpPr>
        <p:sp>
          <p:nvSpPr>
            <p:cNvPr id="10" name="文本框 9"/>
            <p:cNvSpPr txBox="1"/>
            <p:nvPr>
              <p:custDataLst>
                <p:tags r:id="rId9"/>
              </p:custDataLst>
            </p:nvPr>
          </p:nvSpPr>
          <p:spPr>
            <a:xfrm>
              <a:off x="2570" y="5249"/>
              <a:ext cx="6730" cy="2409"/>
            </a:xfrm>
            <a:prstGeom prst="rect">
              <a:avLst/>
            </a:prstGeom>
            <a:noFill/>
          </p:spPr>
          <p:txBody>
            <a:bodyPr wrap="square" rtlCol="0">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博视源现有团队</a:t>
              </a:r>
              <a:r>
                <a:rPr lang="en-US" altLang="zh-CN" sz="1200">
                  <a:solidFill>
                    <a:srgbClr val="FF8B03"/>
                  </a:solidFill>
                  <a:latin typeface="思源黑体 CN Medium" panose="020B0600000000000000" charset="-122"/>
                  <a:ea typeface="思源黑体 CN Medium" panose="020B0600000000000000" charset="-122"/>
                  <a:cs typeface="思源黑体 CN Normal" panose="020B0400000000000000" charset="-122"/>
                </a:rPr>
                <a:t>100+</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人，其中研发技术团队</a:t>
              </a:r>
              <a:r>
                <a:rPr lang="en-US" altLang="zh-CN" sz="1200">
                  <a:solidFill>
                    <a:srgbClr val="FF8B03"/>
                  </a:solidFill>
                  <a:latin typeface="思源黑体 CN Medium" panose="020B0600000000000000" charset="-122"/>
                  <a:ea typeface="思源黑体 CN Medium" panose="020B0600000000000000" charset="-122"/>
                  <a:cs typeface="思源黑体 CN Normal" panose="020B0400000000000000" charset="-122"/>
                </a:rPr>
                <a:t>30+</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人。研发核心成员基本为国内外重点</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大学硕士及以上学历</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，来自</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华为、美亚柏科、星网锐捷、哈工大技术研究院</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等知名企业，在</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2D/3D机器视觉、AI深度学习、精密机械控制、高精密光学</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等有一定经验积累，拥有机器视觉领域相关经验</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8年以上</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，整体团队配置在同领域中处于偏上水平。</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1" name="椭圆 10"/>
            <p:cNvSpPr/>
            <p:nvPr>
              <p:custDataLst>
                <p:tags r:id="rId10"/>
              </p:custDataLst>
            </p:nvPr>
          </p:nvSpPr>
          <p:spPr>
            <a:xfrm>
              <a:off x="1292" y="5492"/>
              <a:ext cx="1180" cy="1180"/>
            </a:xfrm>
            <a:prstGeom prst="ellipse">
              <a:avLst/>
            </a:prstGeom>
            <a:solidFill>
              <a:srgbClr val="FF8B03"/>
            </a:solidFill>
            <a:ln>
              <a:noFill/>
            </a:ln>
            <a:effectLst>
              <a:reflection blurRad="254000" stA="45000" endPos="18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pic>
          <p:nvPicPr>
            <p:cNvPr id="16" name="图片 15" descr="团队"/>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385" y="5586"/>
              <a:ext cx="993" cy="993"/>
            </a:xfrm>
            <a:prstGeom prst="rect">
              <a:avLst/>
            </a:prstGeom>
          </p:spPr>
        </p:pic>
      </p:grpSp>
      <p:grpSp>
        <p:nvGrpSpPr>
          <p:cNvPr id="20" name="组合 19"/>
          <p:cNvGrpSpPr/>
          <p:nvPr/>
        </p:nvGrpSpPr>
        <p:grpSpPr>
          <a:xfrm>
            <a:off x="722630" y="5102860"/>
            <a:ext cx="5081270" cy="1050290"/>
            <a:chOff x="1298" y="7927"/>
            <a:chExt cx="8002" cy="1654"/>
          </a:xfrm>
        </p:grpSpPr>
        <p:sp>
          <p:nvSpPr>
            <p:cNvPr id="13" name="文本框 12"/>
            <p:cNvSpPr txBox="1"/>
            <p:nvPr>
              <p:custDataLst>
                <p:tags r:id="rId14"/>
              </p:custDataLst>
            </p:nvPr>
          </p:nvSpPr>
          <p:spPr>
            <a:xfrm>
              <a:off x="2570" y="7927"/>
              <a:ext cx="6730" cy="1654"/>
            </a:xfrm>
            <a:prstGeom prst="rect">
              <a:avLst/>
            </a:prstGeom>
            <a:noFill/>
          </p:spPr>
          <p:txBody>
            <a:bodyPr wrap="square" rtlCol="0">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博视源以</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标准化产品+行业解决方案服务</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为经营策略，依托公司现有用户群体结合自主研发的</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AI工业智能平台</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的大数据技术，利用现有营销渠道及业务布局，拓展新业务，实现新突破。现已实现</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100%全国覆盖</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和</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海外30%国家区域覆盖</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4" name="椭圆 13"/>
            <p:cNvSpPr/>
            <p:nvPr>
              <p:custDataLst>
                <p:tags r:id="rId15"/>
              </p:custDataLst>
            </p:nvPr>
          </p:nvSpPr>
          <p:spPr>
            <a:xfrm>
              <a:off x="1298" y="8191"/>
              <a:ext cx="1180" cy="1180"/>
            </a:xfrm>
            <a:prstGeom prst="ellipse">
              <a:avLst/>
            </a:prstGeom>
            <a:solidFill>
              <a:srgbClr val="FF8B03"/>
            </a:solidFill>
            <a:ln>
              <a:noFill/>
            </a:ln>
            <a:effectLst>
              <a:reflection blurRad="254000" stA="45000" endPos="18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Medium" panose="020B0600000000000000" charset="-122"/>
              </a:endParaRPr>
            </a:p>
          </p:txBody>
        </p:sp>
        <p:pic>
          <p:nvPicPr>
            <p:cNvPr id="19" name="图片 18" descr="网络"/>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438" y="8331"/>
              <a:ext cx="900" cy="900"/>
            </a:xfrm>
            <a:prstGeom prst="rect">
              <a:avLst/>
            </a:prstGeom>
          </p:spPr>
        </p:pic>
      </p:grpSp>
      <p:grpSp>
        <p:nvGrpSpPr>
          <p:cNvPr id="27" name="组合 26"/>
          <p:cNvGrpSpPr/>
          <p:nvPr/>
        </p:nvGrpSpPr>
        <p:grpSpPr>
          <a:xfrm>
            <a:off x="441960" y="673100"/>
            <a:ext cx="6391910" cy="309880"/>
            <a:chOff x="696" y="1060"/>
            <a:chExt cx="10066" cy="488"/>
          </a:xfrm>
        </p:grpSpPr>
        <p:grpSp>
          <p:nvGrpSpPr>
            <p:cNvPr id="12" name="group 16"/>
            <p:cNvGrpSpPr/>
            <p:nvPr/>
          </p:nvGrpSpPr>
          <p:grpSpPr>
            <a:xfrm rot="0">
              <a:off x="716" y="1060"/>
              <a:ext cx="5866" cy="416"/>
              <a:chOff x="0" y="0"/>
              <a:chExt cx="3725078" cy="264225"/>
            </a:xfrm>
          </p:grpSpPr>
          <p:sp>
            <p:nvSpPr>
              <p:cNvPr id="136" name="path"/>
              <p:cNvSpPr/>
              <p:nvPr>
                <p:custDataLst>
                  <p:tags r:id="rId19"/>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0"/>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21"/>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公司介绍</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endParaRPr lang="zh-CN" alt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22"/>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Tree>
    <p:custDataLst>
      <p:tags r:id="rId2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 name="组合 25"/>
          <p:cNvGrpSpPr/>
          <p:nvPr/>
        </p:nvGrpSpPr>
        <p:grpSpPr>
          <a:xfrm>
            <a:off x="0" y="0"/>
            <a:ext cx="12192000" cy="6858000"/>
            <a:chOff x="4800" y="2700"/>
            <a:chExt cx="14400" cy="8100"/>
          </a:xfrm>
        </p:grpSpPr>
        <p:sp>
          <p:nvSpPr>
            <p:cNvPr id="16" name="矩形 15"/>
            <p:cNvSpPr/>
            <p:nvPr userDrawn="1">
              <p:custDataLst>
                <p:tags r:id="rId1"/>
              </p:custDataLst>
            </p:nvPr>
          </p:nvSpPr>
          <p:spPr>
            <a:xfrm>
              <a:off x="4800" y="2700"/>
              <a:ext cx="14400" cy="81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pic>
          <p:nvPicPr>
            <p:cNvPr id="17" name="图片 16"/>
            <p:cNvPicPr>
              <a:picLocks noChangeAspect="1"/>
            </p:cNvPicPr>
            <p:nvPr userDrawn="1">
              <p:custDataLst>
                <p:tags r:id="rId2"/>
              </p:custDataLst>
            </p:nvPr>
          </p:nvPicPr>
          <p:blipFill>
            <a:blip r:embed="rId3">
              <a:clrChange>
                <a:clrFrom>
                  <a:srgbClr val="FFFFFF"/>
                </a:clrFrom>
                <a:clrTo>
                  <a:srgbClr val="FFFFFF">
                    <a:alpha val="0"/>
                  </a:srgbClr>
                </a:clrTo>
              </a:clrChange>
            </a:blip>
            <a:stretch>
              <a:fillRect/>
            </a:stretch>
          </p:blipFill>
          <p:spPr>
            <a:xfrm>
              <a:off x="9797" y="2700"/>
              <a:ext cx="9403" cy="8100"/>
            </a:xfrm>
            <a:prstGeom prst="rect">
              <a:avLst/>
            </a:prstGeom>
          </p:spPr>
        </p:pic>
        <p:grpSp>
          <p:nvGrpSpPr>
            <p:cNvPr id="18" name="组合 17"/>
            <p:cNvGrpSpPr/>
            <p:nvPr userDrawn="1"/>
          </p:nvGrpSpPr>
          <p:grpSpPr>
            <a:xfrm>
              <a:off x="5621" y="9980"/>
              <a:ext cx="655" cy="327"/>
              <a:chOff x="11442293" y="304920"/>
              <a:chExt cx="427532" cy="152280"/>
            </a:xfrm>
            <a:solidFill>
              <a:srgbClr val="D9D9D9"/>
            </a:solidFill>
          </p:grpSpPr>
          <p:sp>
            <p:nvSpPr>
              <p:cNvPr id="19" name="箭头: V 形 3"/>
              <p:cNvSpPr/>
              <p:nvPr>
                <p:custDataLst>
                  <p:tags r:id="rId4"/>
                </p:custDataLst>
              </p:nvPr>
            </p:nvSpPr>
            <p:spPr>
              <a:xfrm flipH="1">
                <a:off x="11583979"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0" name="箭头: V 形 4"/>
              <p:cNvSpPr/>
              <p:nvPr>
                <p:custDataLst>
                  <p:tags r:id="rId5"/>
                </p:custDataLst>
              </p:nvPr>
            </p:nvSpPr>
            <p:spPr>
              <a:xfrm flipH="1">
                <a:off x="11726902"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1" name="箭头: V 形 5"/>
              <p:cNvSpPr/>
              <p:nvPr>
                <p:custDataLst>
                  <p:tags r:id="rId6"/>
                </p:custDataLst>
              </p:nvPr>
            </p:nvSpPr>
            <p:spPr>
              <a:xfrm flipH="1">
                <a:off x="11442293"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grpSp>
      <p:sp>
        <p:nvSpPr>
          <p:cNvPr id="5" name="矩形: 圆角 1"/>
          <p:cNvSpPr/>
          <p:nvPr>
            <p:custDataLst>
              <p:tags r:id="rId7"/>
            </p:custDataLst>
          </p:nvPr>
        </p:nvSpPr>
        <p:spPr>
          <a:xfrm>
            <a:off x="873903" y="3352811"/>
            <a:ext cx="1244948" cy="71991"/>
          </a:xfrm>
          <a:prstGeom prst="roundRect">
            <a:avLst>
              <a:gd name="adj"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Normal" panose="020B0400000000000000" charset="-122"/>
            </a:endParaRPr>
          </a:p>
        </p:txBody>
      </p:sp>
      <p:sp>
        <p:nvSpPr>
          <p:cNvPr id="6" name="文本框 5"/>
          <p:cNvSpPr txBox="1"/>
          <p:nvPr>
            <p:custDataLst>
              <p:tags r:id="rId8"/>
            </p:custDataLst>
          </p:nvPr>
        </p:nvSpPr>
        <p:spPr>
          <a:xfrm>
            <a:off x="780836" y="3627168"/>
            <a:ext cx="2418080" cy="768350"/>
          </a:xfrm>
          <a:prstGeom prst="rect">
            <a:avLst/>
          </a:prstGeom>
          <a:noFill/>
        </p:spPr>
        <p:txBody>
          <a:bodyPr wrap="none" rtlCol="0">
            <a:spAutoFit/>
          </a:bodyPr>
          <a:p>
            <a:r>
              <a:rPr lang="zh-CN" altLang="en-US" sz="4400" b="1" dirty="0">
                <a:latin typeface="思源黑体 CN Medium" panose="020B0600000000000000" charset="-122"/>
                <a:ea typeface="思源黑体 CN Medium" panose="020B0600000000000000" charset="-122"/>
                <a:cs typeface="思源黑体 CN Normal" panose="020B0400000000000000" charset="-122"/>
              </a:rPr>
              <a:t>谢谢大家</a:t>
            </a:r>
            <a:endParaRPr lang="zh-CN" altLang="en-US" sz="4400" b="1" dirty="0">
              <a:latin typeface="思源黑体 CN Medium" panose="020B0600000000000000" charset="-122"/>
              <a:ea typeface="思源黑体 CN Medium" panose="020B0600000000000000" charset="-122"/>
              <a:cs typeface="思源黑体 CN Normal" panose="020B0400000000000000" charset="-122"/>
            </a:endParaRPr>
          </a:p>
        </p:txBody>
      </p:sp>
      <p:sp>
        <p:nvSpPr>
          <p:cNvPr id="7" name="文本框 6"/>
          <p:cNvSpPr txBox="1"/>
          <p:nvPr>
            <p:custDataLst>
              <p:tags r:id="rId9"/>
            </p:custDataLst>
          </p:nvPr>
        </p:nvSpPr>
        <p:spPr>
          <a:xfrm>
            <a:off x="780836" y="1033211"/>
            <a:ext cx="5669280" cy="1863725"/>
          </a:xfrm>
          <a:prstGeom prst="rect">
            <a:avLst/>
          </a:prstGeom>
          <a:noFill/>
        </p:spPr>
        <p:txBody>
          <a:bodyPr wrap="none" rtlCol="0">
            <a:spAutoFit/>
          </a:bodyPr>
          <a:p>
            <a:pPr>
              <a:lnSpc>
                <a:spcPct val="120000"/>
              </a:lnSpc>
            </a:pPr>
            <a:r>
              <a:rPr lang="zh-CN" altLang="en-US" sz="4800" dirty="0">
                <a:latin typeface="思源黑体 CN Medium" panose="020B0600000000000000" charset="-122"/>
                <a:ea typeface="思源黑体 CN Medium" panose="020B0600000000000000" charset="-122"/>
                <a:cs typeface="思源黑体 CN Normal" panose="020B0400000000000000" charset="-122"/>
              </a:rPr>
              <a:t>厦门博视源机器视觉</a:t>
            </a:r>
            <a:endParaRPr lang="zh-CN" altLang="en-US" sz="4800" dirty="0">
              <a:latin typeface="思源黑体 CN Medium" panose="020B0600000000000000" charset="-122"/>
              <a:ea typeface="思源黑体 CN Medium" panose="020B0600000000000000" charset="-122"/>
              <a:cs typeface="思源黑体 CN Normal" panose="020B0400000000000000" charset="-122"/>
            </a:endParaRPr>
          </a:p>
          <a:p>
            <a:pPr>
              <a:lnSpc>
                <a:spcPct val="120000"/>
              </a:lnSpc>
            </a:pPr>
            <a:r>
              <a:rPr lang="zh-CN" altLang="en-US" sz="4800" dirty="0">
                <a:latin typeface="思源黑体 CN Medium" panose="020B0600000000000000" charset="-122"/>
                <a:ea typeface="思源黑体 CN Medium" panose="020B0600000000000000" charset="-122"/>
                <a:cs typeface="思源黑体 CN Normal" panose="020B0400000000000000" charset="-122"/>
              </a:rPr>
              <a:t>技术有限公司</a:t>
            </a:r>
            <a:endParaRPr lang="zh-CN" altLang="en-US" sz="4800" dirty="0">
              <a:latin typeface="思源黑体 CN Medium" panose="020B0600000000000000" charset="-122"/>
              <a:ea typeface="思源黑体 CN Medium" panose="020B0600000000000000" charset="-122"/>
              <a:cs typeface="思源黑体 CN Normal" panose="020B0400000000000000" charset="-122"/>
            </a:endParaRPr>
          </a:p>
        </p:txBody>
      </p:sp>
      <p:sp>
        <p:nvSpPr>
          <p:cNvPr id="8" name="flowers_150031"/>
          <p:cNvSpPr/>
          <p:nvPr>
            <p:custDataLst>
              <p:tags r:id="rId10"/>
            </p:custDataLst>
          </p:nvPr>
        </p:nvSpPr>
        <p:spPr>
          <a:xfrm>
            <a:off x="3461968" y="3681639"/>
            <a:ext cx="593257" cy="6096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5934" h="602084">
                <a:moveTo>
                  <a:pt x="420103" y="473047"/>
                </a:moveTo>
                <a:cubicBezTo>
                  <a:pt x="474962" y="473854"/>
                  <a:pt x="522560" y="506116"/>
                  <a:pt x="542729" y="554509"/>
                </a:cubicBezTo>
                <a:cubicBezTo>
                  <a:pt x="543535" y="556122"/>
                  <a:pt x="544342" y="557735"/>
                  <a:pt x="544342" y="560155"/>
                </a:cubicBezTo>
                <a:cubicBezTo>
                  <a:pt x="544342" y="564187"/>
                  <a:pt x="541922" y="568220"/>
                  <a:pt x="537888" y="569833"/>
                </a:cubicBezTo>
                <a:cubicBezTo>
                  <a:pt x="520947" y="577092"/>
                  <a:pt x="503198" y="580318"/>
                  <a:pt x="485450" y="580318"/>
                </a:cubicBezTo>
                <a:cubicBezTo>
                  <a:pt x="430591" y="580318"/>
                  <a:pt x="382186" y="548863"/>
                  <a:pt x="361211" y="499663"/>
                </a:cubicBezTo>
                <a:cubicBezTo>
                  <a:pt x="360404" y="497244"/>
                  <a:pt x="359597" y="495631"/>
                  <a:pt x="359597" y="492404"/>
                </a:cubicBezTo>
                <a:cubicBezTo>
                  <a:pt x="359597" y="488372"/>
                  <a:pt x="362824" y="484339"/>
                  <a:pt x="366858" y="483532"/>
                </a:cubicBezTo>
                <a:cubicBezTo>
                  <a:pt x="368471" y="482726"/>
                  <a:pt x="369278" y="482726"/>
                  <a:pt x="370085" y="482726"/>
                </a:cubicBezTo>
                <a:cubicBezTo>
                  <a:pt x="370892" y="482726"/>
                  <a:pt x="370892" y="482726"/>
                  <a:pt x="370892" y="482726"/>
                </a:cubicBezTo>
                <a:cubicBezTo>
                  <a:pt x="371698" y="482726"/>
                  <a:pt x="371698" y="482726"/>
                  <a:pt x="371698" y="482726"/>
                </a:cubicBezTo>
                <a:cubicBezTo>
                  <a:pt x="387027" y="482726"/>
                  <a:pt x="402355" y="479500"/>
                  <a:pt x="416070" y="473854"/>
                </a:cubicBezTo>
                <a:cubicBezTo>
                  <a:pt x="417683" y="473854"/>
                  <a:pt x="419297" y="473047"/>
                  <a:pt x="420103" y="473047"/>
                </a:cubicBezTo>
                <a:close/>
                <a:moveTo>
                  <a:pt x="507990" y="307894"/>
                </a:moveTo>
                <a:cubicBezTo>
                  <a:pt x="510409" y="307088"/>
                  <a:pt x="512022" y="307894"/>
                  <a:pt x="513635" y="308700"/>
                </a:cubicBezTo>
                <a:cubicBezTo>
                  <a:pt x="517667" y="310311"/>
                  <a:pt x="520893" y="313534"/>
                  <a:pt x="520893" y="318369"/>
                </a:cubicBezTo>
                <a:cubicBezTo>
                  <a:pt x="520087" y="402974"/>
                  <a:pt x="453955" y="471464"/>
                  <a:pt x="371694" y="472270"/>
                </a:cubicBezTo>
                <a:cubicBezTo>
                  <a:pt x="371694" y="472270"/>
                  <a:pt x="370888" y="472270"/>
                  <a:pt x="370081" y="472270"/>
                </a:cubicBezTo>
                <a:cubicBezTo>
                  <a:pt x="369275" y="472270"/>
                  <a:pt x="367662" y="472270"/>
                  <a:pt x="366049" y="471464"/>
                </a:cubicBezTo>
                <a:cubicBezTo>
                  <a:pt x="362017" y="469853"/>
                  <a:pt x="359597" y="466630"/>
                  <a:pt x="359597" y="461795"/>
                </a:cubicBezTo>
                <a:cubicBezTo>
                  <a:pt x="359597" y="377190"/>
                  <a:pt x="426535" y="307894"/>
                  <a:pt x="507990" y="307894"/>
                </a:cubicBezTo>
                <a:close/>
                <a:moveTo>
                  <a:pt x="100641" y="149692"/>
                </a:moveTo>
                <a:cubicBezTo>
                  <a:pt x="110119" y="149692"/>
                  <a:pt x="120202" y="151908"/>
                  <a:pt x="130285" y="156340"/>
                </a:cubicBezTo>
                <a:cubicBezTo>
                  <a:pt x="117379" y="174069"/>
                  <a:pt x="108505" y="199049"/>
                  <a:pt x="106085" y="228059"/>
                </a:cubicBezTo>
                <a:cubicBezTo>
                  <a:pt x="97212" y="226448"/>
                  <a:pt x="87532" y="225642"/>
                  <a:pt x="78659" y="225642"/>
                </a:cubicBezTo>
                <a:cubicBezTo>
                  <a:pt x="67366" y="225642"/>
                  <a:pt x="57686" y="226448"/>
                  <a:pt x="48006" y="228059"/>
                </a:cubicBezTo>
                <a:cubicBezTo>
                  <a:pt x="44779" y="195826"/>
                  <a:pt x="53653" y="169234"/>
                  <a:pt x="74626" y="156340"/>
                </a:cubicBezTo>
                <a:cubicBezTo>
                  <a:pt x="82289" y="151908"/>
                  <a:pt x="91162" y="149692"/>
                  <a:pt x="100641" y="149692"/>
                </a:cubicBezTo>
                <a:close/>
                <a:moveTo>
                  <a:pt x="518531" y="90343"/>
                </a:moveTo>
                <a:cubicBezTo>
                  <a:pt x="543551" y="90343"/>
                  <a:pt x="563729" y="99208"/>
                  <a:pt x="575836" y="115325"/>
                </a:cubicBezTo>
                <a:cubicBezTo>
                  <a:pt x="588750" y="133861"/>
                  <a:pt x="589557" y="158844"/>
                  <a:pt x="576643" y="186244"/>
                </a:cubicBezTo>
                <a:cubicBezTo>
                  <a:pt x="565344" y="212033"/>
                  <a:pt x="544359" y="236210"/>
                  <a:pt x="516917" y="256357"/>
                </a:cubicBezTo>
                <a:cubicBezTo>
                  <a:pt x="486246" y="277310"/>
                  <a:pt x="451540" y="290204"/>
                  <a:pt x="421676" y="290204"/>
                </a:cubicBezTo>
                <a:cubicBezTo>
                  <a:pt x="396656" y="290204"/>
                  <a:pt x="376478" y="281339"/>
                  <a:pt x="365178" y="265222"/>
                </a:cubicBezTo>
                <a:cubicBezTo>
                  <a:pt x="364371" y="264416"/>
                  <a:pt x="364371" y="263610"/>
                  <a:pt x="363564" y="262804"/>
                </a:cubicBezTo>
                <a:cubicBezTo>
                  <a:pt x="338543" y="286175"/>
                  <a:pt x="338543" y="374823"/>
                  <a:pt x="338543" y="440906"/>
                </a:cubicBezTo>
                <a:cubicBezTo>
                  <a:pt x="338543" y="441712"/>
                  <a:pt x="337736" y="442518"/>
                  <a:pt x="337736" y="444130"/>
                </a:cubicBezTo>
                <a:cubicBezTo>
                  <a:pt x="353878" y="494901"/>
                  <a:pt x="357107" y="555343"/>
                  <a:pt x="357107" y="590802"/>
                </a:cubicBezTo>
                <a:cubicBezTo>
                  <a:pt x="357107" y="597249"/>
                  <a:pt x="352264" y="602084"/>
                  <a:pt x="346614" y="602084"/>
                </a:cubicBezTo>
                <a:cubicBezTo>
                  <a:pt x="340157" y="602084"/>
                  <a:pt x="335315" y="597249"/>
                  <a:pt x="335315" y="590802"/>
                </a:cubicBezTo>
                <a:cubicBezTo>
                  <a:pt x="335315" y="540836"/>
                  <a:pt x="328858" y="378852"/>
                  <a:pt x="243303" y="376435"/>
                </a:cubicBezTo>
                <a:cubicBezTo>
                  <a:pt x="242496" y="382076"/>
                  <a:pt x="240882" y="387717"/>
                  <a:pt x="238460" y="393358"/>
                </a:cubicBezTo>
                <a:cubicBezTo>
                  <a:pt x="227968" y="416729"/>
                  <a:pt x="201333" y="429623"/>
                  <a:pt x="165013" y="429623"/>
                </a:cubicBezTo>
                <a:cubicBezTo>
                  <a:pt x="139992" y="429623"/>
                  <a:pt x="113357" y="423176"/>
                  <a:pt x="87529" y="411088"/>
                </a:cubicBezTo>
                <a:cubicBezTo>
                  <a:pt x="22152" y="380464"/>
                  <a:pt x="-14168" y="324052"/>
                  <a:pt x="5203" y="283757"/>
                </a:cubicBezTo>
                <a:cubicBezTo>
                  <a:pt x="15695" y="260386"/>
                  <a:pt x="43137" y="246686"/>
                  <a:pt x="78651" y="246686"/>
                </a:cubicBezTo>
                <a:cubicBezTo>
                  <a:pt x="103672" y="246686"/>
                  <a:pt x="130307" y="253133"/>
                  <a:pt x="156134" y="265222"/>
                </a:cubicBezTo>
                <a:cubicBezTo>
                  <a:pt x="202947" y="286981"/>
                  <a:pt x="234425" y="321634"/>
                  <a:pt x="241689" y="354676"/>
                </a:cubicBezTo>
                <a:cubicBezTo>
                  <a:pt x="249760" y="354676"/>
                  <a:pt x="257831" y="356287"/>
                  <a:pt x="264288" y="357899"/>
                </a:cubicBezTo>
                <a:cubicBezTo>
                  <a:pt x="258638" y="315993"/>
                  <a:pt x="222318" y="272475"/>
                  <a:pt x="165013" y="245880"/>
                </a:cubicBezTo>
                <a:cubicBezTo>
                  <a:pt x="152906" y="240239"/>
                  <a:pt x="139992" y="235404"/>
                  <a:pt x="127078" y="232180"/>
                </a:cubicBezTo>
                <a:cubicBezTo>
                  <a:pt x="130307" y="185438"/>
                  <a:pt x="151292" y="150785"/>
                  <a:pt x="182769" y="145143"/>
                </a:cubicBezTo>
                <a:cubicBezTo>
                  <a:pt x="185191" y="144337"/>
                  <a:pt x="188419" y="144337"/>
                  <a:pt x="190840" y="144337"/>
                </a:cubicBezTo>
                <a:cubicBezTo>
                  <a:pt x="229582" y="144337"/>
                  <a:pt x="267517" y="191080"/>
                  <a:pt x="278816" y="253133"/>
                </a:cubicBezTo>
                <a:cubicBezTo>
                  <a:pt x="286080" y="294234"/>
                  <a:pt x="280431" y="332917"/>
                  <a:pt x="265095" y="357899"/>
                </a:cubicBezTo>
                <a:cubicBezTo>
                  <a:pt x="287695" y="364346"/>
                  <a:pt x="303837" y="379658"/>
                  <a:pt x="316751" y="399000"/>
                </a:cubicBezTo>
                <a:cubicBezTo>
                  <a:pt x="318365" y="318410"/>
                  <a:pt x="324822" y="260386"/>
                  <a:pt x="355493" y="241045"/>
                </a:cubicBezTo>
                <a:cubicBezTo>
                  <a:pt x="353071" y="227345"/>
                  <a:pt x="356300" y="211227"/>
                  <a:pt x="363564" y="194303"/>
                </a:cubicBezTo>
                <a:cubicBezTo>
                  <a:pt x="374864" y="168515"/>
                  <a:pt x="396656" y="144337"/>
                  <a:pt x="423291" y="124190"/>
                </a:cubicBezTo>
                <a:cubicBezTo>
                  <a:pt x="453961" y="103237"/>
                  <a:pt x="488667" y="90343"/>
                  <a:pt x="518531" y="90343"/>
                </a:cubicBezTo>
                <a:close/>
                <a:moveTo>
                  <a:pt x="376479" y="10537"/>
                </a:moveTo>
                <a:cubicBezTo>
                  <a:pt x="407952" y="10537"/>
                  <a:pt x="434583" y="41971"/>
                  <a:pt x="445881" y="87108"/>
                </a:cubicBezTo>
                <a:cubicBezTo>
                  <a:pt x="433776" y="92750"/>
                  <a:pt x="422478" y="99198"/>
                  <a:pt x="411180" y="107258"/>
                </a:cubicBezTo>
                <a:cubicBezTo>
                  <a:pt x="380514" y="129021"/>
                  <a:pt x="357111" y="156426"/>
                  <a:pt x="344199" y="185442"/>
                </a:cubicBezTo>
                <a:cubicBezTo>
                  <a:pt x="336128" y="203175"/>
                  <a:pt x="332900" y="220101"/>
                  <a:pt x="333707" y="236221"/>
                </a:cubicBezTo>
                <a:cubicBezTo>
                  <a:pt x="313532" y="213653"/>
                  <a:pt x="301427" y="176576"/>
                  <a:pt x="301427" y="134663"/>
                </a:cubicBezTo>
                <a:cubicBezTo>
                  <a:pt x="301427" y="65346"/>
                  <a:pt x="334514" y="10537"/>
                  <a:pt x="376479" y="10537"/>
                </a:cubicBezTo>
                <a:close/>
                <a:moveTo>
                  <a:pt x="457838" y="736"/>
                </a:moveTo>
                <a:cubicBezTo>
                  <a:pt x="467111" y="-777"/>
                  <a:pt x="476182" y="30"/>
                  <a:pt x="484649" y="3256"/>
                </a:cubicBezTo>
                <a:cubicBezTo>
                  <a:pt x="507228" y="12128"/>
                  <a:pt x="520936" y="36324"/>
                  <a:pt x="523355" y="69392"/>
                </a:cubicBezTo>
                <a:cubicBezTo>
                  <a:pt x="521743" y="69392"/>
                  <a:pt x="520130" y="69392"/>
                  <a:pt x="518517" y="69392"/>
                </a:cubicBezTo>
                <a:cubicBezTo>
                  <a:pt x="501583" y="69392"/>
                  <a:pt x="483843" y="72618"/>
                  <a:pt x="466103" y="79071"/>
                </a:cubicBezTo>
                <a:cubicBezTo>
                  <a:pt x="458846" y="50842"/>
                  <a:pt x="445944" y="28259"/>
                  <a:pt x="429816" y="12128"/>
                </a:cubicBezTo>
                <a:cubicBezTo>
                  <a:pt x="439089" y="6079"/>
                  <a:pt x="448564" y="2248"/>
                  <a:pt x="457838" y="736"/>
                </a:cubicBez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ea typeface="思源黑体 CN Normal" panose="020B0400000000000000" charset="-122"/>
              <a:cs typeface="思源黑体 CN Normal" panose="020B0400000000000000" charset="-122"/>
            </a:endParaRPr>
          </a:p>
        </p:txBody>
      </p:sp>
      <p:sp>
        <p:nvSpPr>
          <p:cNvPr id="10" name="文本框 9"/>
          <p:cNvSpPr txBox="1"/>
          <p:nvPr>
            <p:custDataLst>
              <p:tags r:id="rId11"/>
            </p:custDataLst>
          </p:nvPr>
        </p:nvSpPr>
        <p:spPr>
          <a:xfrm>
            <a:off x="873558" y="4519795"/>
            <a:ext cx="6120644" cy="337185"/>
          </a:xfrm>
          <a:prstGeom prst="rect">
            <a:avLst/>
          </a:prstGeom>
          <a:noFill/>
        </p:spPr>
        <p:txBody>
          <a:bodyPr wrap="square" rtlCol="0">
            <a:spAutoFit/>
          </a:bodyPr>
          <a:p>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厦门工厂：福建省厦门市集美区杏林瑶山路</a:t>
            </a:r>
            <a:r>
              <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13-17</a:t>
            </a:r>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号</a:t>
            </a:r>
            <a:endPar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11" name="文本框 10"/>
          <p:cNvSpPr txBox="1"/>
          <p:nvPr>
            <p:custDataLst>
              <p:tags r:id="rId12"/>
            </p:custDataLst>
          </p:nvPr>
        </p:nvSpPr>
        <p:spPr>
          <a:xfrm>
            <a:off x="873558" y="4911754"/>
            <a:ext cx="5893766" cy="337185"/>
          </a:xfrm>
          <a:prstGeom prst="rect">
            <a:avLst/>
          </a:prstGeom>
          <a:noFill/>
        </p:spPr>
        <p:txBody>
          <a:bodyPr wrap="square" rtlCol="0">
            <a:spAutoFit/>
          </a:bodyPr>
          <a:p>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无锡工厂：江苏省无锡市锡山区吼山南路</a:t>
            </a:r>
            <a:r>
              <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15</a:t>
            </a:r>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号</a:t>
            </a:r>
            <a:r>
              <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4</a:t>
            </a:r>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号楼</a:t>
            </a:r>
            <a:endPar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13" name="文本框 12"/>
          <p:cNvSpPr txBox="1"/>
          <p:nvPr>
            <p:custDataLst>
              <p:tags r:id="rId13"/>
            </p:custDataLst>
          </p:nvPr>
        </p:nvSpPr>
        <p:spPr>
          <a:xfrm>
            <a:off x="873558" y="5303712"/>
            <a:ext cx="5719374" cy="337185"/>
          </a:xfrm>
          <a:prstGeom prst="rect">
            <a:avLst/>
          </a:prstGeom>
          <a:noFill/>
        </p:spPr>
        <p:txBody>
          <a:bodyPr wrap="square" rtlCol="0">
            <a:spAutoFit/>
          </a:bodyPr>
          <a:p>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销售热线：</a:t>
            </a:r>
            <a:r>
              <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0086-592-6077810</a:t>
            </a:r>
            <a:endPar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14" name="文本框 13"/>
          <p:cNvSpPr txBox="1"/>
          <p:nvPr>
            <p:custDataLst>
              <p:tags r:id="rId14"/>
            </p:custDataLst>
          </p:nvPr>
        </p:nvSpPr>
        <p:spPr>
          <a:xfrm>
            <a:off x="873558" y="5695670"/>
            <a:ext cx="5624559" cy="337185"/>
          </a:xfrm>
          <a:prstGeom prst="rect">
            <a:avLst/>
          </a:prstGeom>
          <a:noFill/>
        </p:spPr>
        <p:txBody>
          <a:bodyPr wrap="square" rtlCol="0">
            <a:spAutoFit/>
          </a:bodyPr>
          <a:p>
            <a:r>
              <a:rPr lang="zh-CN" altLang="en-US"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企业官网：</a:t>
            </a:r>
            <a:r>
              <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rPr>
              <a:t>www.xmbsy.net</a:t>
            </a:r>
            <a:endParaRPr lang="en-US" altLang="zh-CN" sz="1600">
              <a:solidFill>
                <a:schemeClr val="bg1">
                  <a:lumMod val="50000"/>
                </a:schemeClr>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22" name="矩形 21"/>
          <p:cNvSpPr/>
          <p:nvPr userDrawn="1">
            <p:custDataLst>
              <p:tags r:id="rId1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 name="textbox 46"/>
          <p:cNvSpPr/>
          <p:nvPr>
            <p:custDataLst>
              <p:tags r:id="rId1"/>
            </p:custDataLst>
          </p:nvPr>
        </p:nvSpPr>
        <p:spPr>
          <a:xfrm>
            <a:off x="3665220" y="711200"/>
            <a:ext cx="4861560" cy="1088390"/>
          </a:xfrm>
          <a:prstGeom prst="rect">
            <a:avLst/>
          </a:prstGeom>
        </p:spPr>
        <p:txBody>
          <a:bodyPr vert="horz" wrap="square" lIns="0" tIns="0" rIns="0" bIns="0"/>
          <a:p>
            <a:pPr algn="ctr" rtl="0" eaLnBrk="0">
              <a:lnSpc>
                <a:spcPct val="110000"/>
              </a:lnSpc>
            </a:pPr>
            <a:endParaRPr lang="en-US" altLang="en-US" sz="100" dirty="0">
              <a:latin typeface="思源黑体 CN Medium" panose="020B0600000000000000" charset="-122"/>
              <a:ea typeface="思源黑体 CN Medium" panose="020B0600000000000000" charset="-122"/>
              <a:cs typeface="思源黑体 CN Medium" panose="020B0600000000000000" charset="-122"/>
            </a:endParaRPr>
          </a:p>
          <a:p>
            <a:pPr marL="12700" algn="ctr" rtl="0" eaLnBrk="0">
              <a:lnSpc>
                <a:spcPct val="110000"/>
              </a:lnSpc>
            </a:pPr>
            <a:r>
              <a:rPr lang="en-US" sz="2400" kern="0" spc="0" dirty="0">
                <a:solidFill>
                  <a:srgbClr val="717171">
                    <a:alpha val="100000"/>
                  </a:srgbClr>
                </a:solidFill>
                <a:latin typeface="思源黑体 CN Medium" panose="020B0600000000000000" charset="-122"/>
                <a:ea typeface="思源黑体 CN Medium" panose="020B0600000000000000" charset="-122"/>
                <a:cs typeface="思源黑体 CN Medium" panose="020B0600000000000000" charset="-122"/>
              </a:rPr>
              <a:t>BSY</a:t>
            </a:r>
            <a:r>
              <a:rPr sz="2400" kern="0" spc="130" dirty="0">
                <a:solidFill>
                  <a:srgbClr val="717171">
                    <a:alpha val="100000"/>
                  </a:srgbClr>
                </a:solidFill>
                <a:latin typeface="思源黑体 CN Medium" panose="020B0600000000000000" charset="-122"/>
                <a:ea typeface="思源黑体 CN Medium" panose="020B0600000000000000" charset="-122"/>
                <a:cs typeface="思源黑体 CN Medium" panose="020B0600000000000000" charset="-122"/>
              </a:rPr>
              <a:t>系列产品导入自动化产</a:t>
            </a:r>
            <a:r>
              <a:rPr sz="2400" kern="0" spc="120" dirty="0">
                <a:solidFill>
                  <a:srgbClr val="717171">
                    <a:alpha val="100000"/>
                  </a:srgbClr>
                </a:solidFill>
                <a:latin typeface="思源黑体 CN Medium" panose="020B0600000000000000" charset="-122"/>
                <a:ea typeface="思源黑体 CN Medium" panose="020B0600000000000000" charset="-122"/>
                <a:cs typeface="思源黑体 CN Medium" panose="020B0600000000000000" charset="-122"/>
              </a:rPr>
              <a:t>线</a:t>
            </a:r>
            <a:endParaRPr lang="en-US" altLang="en-US" sz="2400" dirty="0">
              <a:latin typeface="思源黑体 CN Medium" panose="020B0600000000000000" charset="-122"/>
              <a:ea typeface="思源黑体 CN Medium" panose="020B0600000000000000" charset="-122"/>
              <a:cs typeface="思源黑体 CN Medium" panose="020B0600000000000000" charset="-122"/>
            </a:endParaRPr>
          </a:p>
          <a:p>
            <a:pPr algn="ctr" rtl="0" eaLnBrk="0">
              <a:lnSpc>
                <a:spcPct val="110000"/>
              </a:lnSpc>
            </a:pPr>
            <a:endParaRPr lang="en-US" altLang="en-US" sz="1400" dirty="0">
              <a:latin typeface="思源黑体 CN Medium" panose="020B0600000000000000" charset="-122"/>
              <a:ea typeface="思源黑体 CN Medium" panose="020B0600000000000000" charset="-122"/>
              <a:cs typeface="思源黑体 CN Medium" panose="020B0600000000000000" charset="-122"/>
            </a:endParaRPr>
          </a:p>
          <a:p>
            <a:pPr algn="ctr" rtl="0" eaLnBrk="0">
              <a:lnSpc>
                <a:spcPct val="110000"/>
              </a:lnSpc>
            </a:pPr>
            <a:r>
              <a:rPr sz="2000" b="1" kern="0" spc="10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可解决尺寸检测方面固有的难题</a:t>
            </a:r>
            <a:endParaRPr lang="en-US" altLang="en-US" sz="2000" b="1" kern="0" spc="100" dirty="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矩形 3"/>
          <p:cNvSpPr/>
          <p:nvPr userDrawn="1">
            <p:custDataLst>
              <p:tags r:id="rId2"/>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5" name="组合 14"/>
          <p:cNvGrpSpPr/>
          <p:nvPr/>
        </p:nvGrpSpPr>
        <p:grpSpPr>
          <a:xfrm>
            <a:off x="386080" y="2002929"/>
            <a:ext cx="11419840" cy="2065020"/>
            <a:chOff x="1084" y="3674"/>
            <a:chExt cx="17984" cy="3252"/>
          </a:xfrm>
        </p:grpSpPr>
        <p:grpSp>
          <p:nvGrpSpPr>
            <p:cNvPr id="14" name="组合 13"/>
            <p:cNvGrpSpPr/>
            <p:nvPr/>
          </p:nvGrpSpPr>
          <p:grpSpPr>
            <a:xfrm>
              <a:off x="1084" y="3674"/>
              <a:ext cx="8024" cy="3111"/>
              <a:chOff x="1084" y="3674"/>
              <a:chExt cx="8024" cy="3111"/>
            </a:xfrm>
          </p:grpSpPr>
          <p:sp>
            <p:nvSpPr>
              <p:cNvPr id="42" name="textbox 42"/>
              <p:cNvSpPr/>
              <p:nvPr>
                <p:custDataLst>
                  <p:tags r:id="rId3"/>
                </p:custDataLst>
              </p:nvPr>
            </p:nvSpPr>
            <p:spPr>
              <a:xfrm>
                <a:off x="1084" y="3995"/>
                <a:ext cx="8024" cy="2791"/>
              </a:xfrm>
              <a:prstGeom prst="rect">
                <a:avLst/>
              </a:prstGeom>
            </p:spPr>
            <p:txBody>
              <a:bodyPr vert="horz" wrap="square" lIns="0" tIns="0" rIns="0" bIns="0" anchor="ctr" anchorCtr="1"/>
              <a:p>
                <a:pPr algn="l" rtl="0" eaLnBrk="0">
                  <a:lnSpc>
                    <a:spcPct val="159000"/>
                  </a:lnSpc>
                </a:pPr>
                <a:endParaRPr lang="en-US" altLang="en-US" sz="100" dirty="0">
                  <a:latin typeface="思源黑体 CN Medium" panose="020B0600000000000000" charset="-122"/>
                  <a:ea typeface="思源黑体 CN Medium" panose="020B0600000000000000" charset="-122"/>
                  <a:cs typeface="思源黑体 CN Medium" panose="020B0600000000000000" charset="-122"/>
                </a:endParaRPr>
              </a:p>
              <a:p>
                <a:pPr marL="12700" algn="l" rtl="0" eaLnBrk="0">
                  <a:lnSpc>
                    <a:spcPct val="159000"/>
                  </a:lnSpc>
                </a:pPr>
                <a:r>
                  <a:rPr sz="1800" b="1" kern="0" spc="8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桌上型快速测量系统</a:t>
                </a:r>
                <a:r>
                  <a:rPr sz="1800" b="1" kern="0" spc="-2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 </a:t>
                </a:r>
                <a:r>
                  <a:rPr sz="1800" b="1" kern="0" spc="80" dirty="0">
                    <a:solidFill>
                      <a:srgbClr val="FCA530"/>
                    </a:solidFill>
                    <a:latin typeface="思源黑体 CN Medium" panose="020B0600000000000000" charset="-122"/>
                    <a:ea typeface="思源黑体 CN Medium" panose="020B0600000000000000" charset="-122"/>
                    <a:cs typeface="思源黑体 CN Medium" panose="020B0600000000000000" charset="-122"/>
                  </a:rPr>
                  <a:t>，</a:t>
                </a:r>
                <a:r>
                  <a:rPr sz="1800" b="1" kern="0" spc="-410" dirty="0">
                    <a:solidFill>
                      <a:srgbClr val="FCA530"/>
                    </a:solidFill>
                    <a:latin typeface="思源黑体 CN Medium" panose="020B0600000000000000" charset="-122"/>
                    <a:ea typeface="思源黑体 CN Medium" panose="020B0600000000000000" charset="-122"/>
                    <a:cs typeface="思源黑体 CN Medium" panose="020B0600000000000000" charset="-122"/>
                  </a:rPr>
                  <a:t> </a:t>
                </a:r>
                <a:r>
                  <a:rPr sz="1800" b="1" kern="0" spc="8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放置后仅需一</a:t>
                </a:r>
                <a:r>
                  <a:rPr sz="1800" b="1" kern="0" spc="70" dirty="0">
                    <a:solidFill>
                      <a:srgbClr val="FCA530"/>
                    </a:solidFill>
                    <a:latin typeface="思源黑体 CN Medium" panose="020B0600000000000000" charset="-122"/>
                    <a:ea typeface="思源黑体 CN Medium" panose="020B0600000000000000" charset="-122"/>
                    <a:cs typeface="思源黑体 CN Medium" panose="020B0600000000000000" charset="-122"/>
                  </a:rPr>
                  <a:t>键即可测</a:t>
                </a:r>
                <a:endParaRPr sz="1800" b="1" kern="0" spc="7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84150" indent="-171450" algn="l" rtl="0" eaLnBrk="0">
                  <a:lnSpc>
                    <a:spcPct val="159000"/>
                  </a:lnSpc>
                  <a:buClr>
                    <a:srgbClr val="FCA530"/>
                  </a:buClr>
                  <a:buFont typeface="思源黑体 CN Medium" panose="020B0600000000000000" charset="-122"/>
                  <a:buChar char="l"/>
                </a:pPr>
                <a:r>
                  <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桌上型架构</a:t>
                </a: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，体积小巧</a:t>
                </a: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，搬运方便</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，适合产线线上</a:t>
                </a:r>
                <a:r>
                  <a:rPr sz="1200" kern="0" spc="-8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、线边尺寸快速</a:t>
                </a:r>
                <a:endPar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marL="12700" indent="0" algn="l" rtl="0" eaLnBrk="0">
                  <a:lnSpc>
                    <a:spcPct val="159000"/>
                  </a:lnSpc>
                  <a:buClr>
                    <a:srgbClr val="FCA530"/>
                  </a:buClr>
                  <a:buFont typeface="思源黑体 CN Medium" panose="020B0600000000000000" charset="-122"/>
                  <a:buNone/>
                </a:pPr>
                <a:r>
                  <a:rPr sz="1200" kern="0" spc="1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测量</a:t>
                </a:r>
                <a:endParaRPr sz="1200" kern="0" spc="1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marL="184150" indent="-171450" algn="l" rtl="0" eaLnBrk="0">
                  <a:lnSpc>
                    <a:spcPct val="159000"/>
                  </a:lnSpc>
                  <a:buClr>
                    <a:srgbClr val="FCA530"/>
                  </a:buClr>
                  <a:buFont typeface="思源黑体 CN Medium" panose="020B0600000000000000" charset="-122"/>
                  <a:buChar char="l"/>
                </a:pP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放置后仅按一键即可测量</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，也可搭配客户</a:t>
                </a:r>
                <a:r>
                  <a:rPr sz="1200" kern="0" spc="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IO</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信号</a:t>
                </a: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实现全自动测量</a:t>
                </a:r>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a:p>
                <a:pPr marL="171450" indent="-171450" algn="l" rtl="0" eaLnBrk="0">
                  <a:lnSpc>
                    <a:spcPct val="159000"/>
                  </a:lnSpc>
                  <a:buClr>
                    <a:srgbClr val="FCA530"/>
                  </a:buClr>
                  <a:buFont typeface="思源黑体 CN Medium" panose="020B0600000000000000" charset="-122"/>
                  <a:buChar char="l"/>
                </a:pP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报告可自动上传客户数据管理系统</a:t>
                </a:r>
                <a:endParaRPr lang="en-US" altLang="en-US"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5" name="直接连接符 4"/>
              <p:cNvCxnSpPr/>
              <p:nvPr/>
            </p:nvCxnSpPr>
            <p:spPr>
              <a:xfrm>
                <a:off x="3297" y="3674"/>
                <a:ext cx="315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nvGrpSpPr>
            <p:cNvPr id="13" name="组合 12"/>
            <p:cNvGrpSpPr/>
            <p:nvPr/>
          </p:nvGrpSpPr>
          <p:grpSpPr>
            <a:xfrm>
              <a:off x="11044" y="3674"/>
              <a:ext cx="8024" cy="3253"/>
              <a:chOff x="11044" y="3674"/>
              <a:chExt cx="8024" cy="3253"/>
            </a:xfrm>
          </p:grpSpPr>
          <p:sp>
            <p:nvSpPr>
              <p:cNvPr id="44" name="textbox 44" descr="7b0a202020202262756c6c6574223a20227b5c2263617465676f727949645c223a31303030352c5c2274656d706c61746549645c223a32303233313332307d220a7d0a"/>
              <p:cNvSpPr/>
              <p:nvPr>
                <p:custDataLst>
                  <p:tags r:id="rId4"/>
                </p:custDataLst>
              </p:nvPr>
            </p:nvSpPr>
            <p:spPr>
              <a:xfrm>
                <a:off x="11044" y="4135"/>
                <a:ext cx="8024" cy="2792"/>
              </a:xfrm>
              <a:prstGeom prst="rect">
                <a:avLst/>
              </a:prstGeom>
            </p:spPr>
            <p:txBody>
              <a:bodyPr vert="horz" wrap="square" lIns="0" tIns="0" rIns="0" bIns="0" anchor="ctr" anchorCtr="1"/>
              <a:p>
                <a:pPr algn="l" rtl="0" eaLnBrk="0">
                  <a:lnSpc>
                    <a:spcPct val="150000"/>
                  </a:lnSpc>
                </a:pPr>
                <a:r>
                  <a:rPr sz="1800" b="1" kern="0" spc="70" dirty="0">
                    <a:solidFill>
                      <a:srgbClr val="FCA530"/>
                    </a:solidFill>
                    <a:latin typeface="思源黑体 CN Medium" panose="020B0600000000000000" charset="-122"/>
                    <a:ea typeface="思源黑体 CN Medium" panose="020B0600000000000000" charset="-122"/>
                    <a:cs typeface="思源黑体 CN Medium" panose="020B0600000000000000" charset="-122"/>
                  </a:rPr>
                  <a:t>系统测量速度快</a:t>
                </a:r>
                <a:r>
                  <a:rPr sz="1800" b="1" kern="0" spc="-2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 </a:t>
                </a:r>
                <a:r>
                  <a:rPr sz="1800" b="1" kern="0" spc="70" dirty="0">
                    <a:solidFill>
                      <a:srgbClr val="FCA530"/>
                    </a:solidFill>
                    <a:latin typeface="思源黑体 CN Medium" panose="020B0600000000000000" charset="-122"/>
                    <a:ea typeface="思源黑体 CN Medium" panose="020B0600000000000000" charset="-122"/>
                    <a:cs typeface="思源黑体 CN Medium" panose="020B0600000000000000" charset="-122"/>
                  </a:rPr>
                  <a:t>，</a:t>
                </a:r>
                <a:r>
                  <a:rPr sz="1800" b="1" kern="0" spc="-4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 </a:t>
                </a:r>
                <a:r>
                  <a:rPr sz="1800" b="1" kern="0" spc="70" dirty="0">
                    <a:solidFill>
                      <a:srgbClr val="FCA530"/>
                    </a:solidFill>
                    <a:latin typeface="思源黑体 CN Medium" panose="020B0600000000000000" charset="-122"/>
                    <a:ea typeface="思源黑体 CN Medium" panose="020B0600000000000000" charset="-122"/>
                    <a:cs typeface="思源黑体 CN Medium" panose="020B0600000000000000" charset="-122"/>
                  </a:rPr>
                  <a:t>软件操作简</a:t>
                </a:r>
                <a:r>
                  <a:rPr sz="1800" b="1" kern="0" spc="6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单易懂</a:t>
                </a:r>
                <a:endParaRPr sz="1800" b="1" kern="0" spc="6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84150" indent="-171450" algn="l" rtl="0" eaLnBrk="0">
                  <a:lnSpc>
                    <a:spcPct val="150000"/>
                  </a:lnSpc>
                  <a:buClr>
                    <a:srgbClr val="FCA530"/>
                  </a:buClr>
                  <a:buFont typeface="思源黑体 CN Medium" panose="020B0600000000000000" charset="-122"/>
                  <a:buChar char="l"/>
                </a:pP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1秒即可测量100个部位</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，大</a:t>
                </a:r>
                <a:r>
                  <a:rPr sz="1200" kern="0" spc="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幅减少测量时间</a:t>
                </a:r>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a:p>
                <a:pPr marL="171450" indent="-171450" algn="l" rtl="0" eaLnBrk="0">
                  <a:lnSpc>
                    <a:spcPct val="150000"/>
                  </a:lnSpc>
                  <a:buClr>
                    <a:srgbClr val="FCA530"/>
                  </a:buClr>
                  <a:buFont typeface="思源黑体 CN Medium" panose="020B0600000000000000" charset="-122"/>
                  <a:buChar char="l"/>
                </a:pP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软件操作界面简单易懂，</a:t>
                </a:r>
                <a:r>
                  <a:rPr sz="1200" kern="0" spc="-12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内部流程步骤</a:t>
                </a: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，可轻松地进行测量</a:t>
                </a: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程序</a:t>
                </a:r>
                <a:endPar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indent="0" algn="l" rtl="0" eaLnBrk="0">
                  <a:lnSpc>
                    <a:spcPct val="150000"/>
                  </a:lnSpc>
                  <a:buClr>
                    <a:srgbClr val="FCA530"/>
                  </a:buClr>
                  <a:buFont typeface="思源黑体 CN Medium" panose="020B0600000000000000" charset="-122"/>
                  <a:buNone/>
                </a:pP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编写和报告参数设定</a:t>
                </a:r>
                <a:endPar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marL="171450" indent="-171450" algn="l" rtl="0" eaLnBrk="0">
                  <a:lnSpc>
                    <a:spcPct val="150000"/>
                  </a:lnSpc>
                  <a:buClr>
                    <a:srgbClr val="FCA530"/>
                  </a:buClr>
                  <a:buFont typeface="思源黑体 CN Medium" panose="020B0600000000000000" charset="-122"/>
                  <a:buChar char="l"/>
                </a:pP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搭配自动对焦</a:t>
                </a:r>
                <a:r>
                  <a:rPr sz="1200" kern="0" spc="-8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、自动定位及自动测量功能</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，任何人</a:t>
                </a: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操作都可获得</a:t>
                </a:r>
                <a:endPar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indent="0" algn="l" rtl="0" eaLnBrk="0">
                  <a:lnSpc>
                    <a:spcPct val="150000"/>
                  </a:lnSpc>
                  <a:buClr>
                    <a:srgbClr val="FCA530"/>
                  </a:buClr>
                  <a:buFont typeface="思源黑体 CN Medium" panose="020B0600000000000000" charset="-122"/>
                  <a:buNone/>
                </a:pP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一致定的检测结果</a:t>
                </a:r>
                <a:endParaRPr lang="en-US" altLang="en-US"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6" name="直接连接符 5"/>
              <p:cNvCxnSpPr/>
              <p:nvPr>
                <p:custDataLst>
                  <p:tags r:id="rId5"/>
                </p:custDataLst>
              </p:nvPr>
            </p:nvCxnSpPr>
            <p:spPr>
              <a:xfrm>
                <a:off x="13481" y="3674"/>
                <a:ext cx="315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grpSp>
      <p:grpSp>
        <p:nvGrpSpPr>
          <p:cNvPr id="12" name="组合 11"/>
          <p:cNvGrpSpPr/>
          <p:nvPr/>
        </p:nvGrpSpPr>
        <p:grpSpPr>
          <a:xfrm>
            <a:off x="2776220" y="4501019"/>
            <a:ext cx="6498590" cy="1877060"/>
            <a:chOff x="4372" y="7088"/>
            <a:chExt cx="10234" cy="2956"/>
          </a:xfrm>
        </p:grpSpPr>
        <p:sp>
          <p:nvSpPr>
            <p:cNvPr id="40" name="textbox 40"/>
            <p:cNvSpPr/>
            <p:nvPr>
              <p:custDataLst>
                <p:tags r:id="rId6"/>
              </p:custDataLst>
            </p:nvPr>
          </p:nvSpPr>
          <p:spPr>
            <a:xfrm>
              <a:off x="4372" y="7506"/>
              <a:ext cx="10234" cy="2538"/>
            </a:xfrm>
            <a:prstGeom prst="rect">
              <a:avLst/>
            </a:prstGeom>
          </p:spPr>
          <p:txBody>
            <a:bodyPr vert="horz" wrap="square" lIns="0" tIns="0" rIns="0" bIns="0" anchor="ctr" anchorCtr="1"/>
            <a:p>
              <a:pPr algn="l" rtl="0" eaLnBrk="0">
                <a:lnSpc>
                  <a:spcPct val="182000"/>
                </a:lnSpc>
              </a:pPr>
              <a:endParaRPr lang="en-US" altLang="en-US" sz="10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2700" algn="l" rtl="0" eaLnBrk="0">
                <a:lnSpc>
                  <a:spcPct val="182000"/>
                </a:lnSpc>
              </a:pPr>
              <a:r>
                <a:rPr sz="1800" b="1" kern="0" spc="100" dirty="0">
                  <a:solidFill>
                    <a:srgbClr val="FCA530"/>
                  </a:solidFill>
                  <a:latin typeface="思源黑体 CN Medium" panose="020B0600000000000000" charset="-122"/>
                  <a:ea typeface="思源黑体 CN Medium" panose="020B0600000000000000" charset="-122"/>
                  <a:cs typeface="思源黑体 CN Medium" panose="020B0600000000000000" charset="-122"/>
                </a:rPr>
                <a:t>新一代的硬件搭配强</a:t>
              </a:r>
              <a:r>
                <a:rPr sz="1800" b="1" kern="0" spc="90" dirty="0">
                  <a:solidFill>
                    <a:srgbClr val="FCA530"/>
                  </a:solidFill>
                  <a:latin typeface="思源黑体 CN Medium" panose="020B0600000000000000" charset="-122"/>
                  <a:ea typeface="思源黑体 CN Medium" panose="020B0600000000000000" charset="-122"/>
                  <a:cs typeface="思源黑体 CN Medium" panose="020B0600000000000000" charset="-122"/>
                </a:rPr>
                <a:t>大的</a:t>
              </a:r>
              <a:r>
                <a:rPr sz="1800" b="1" kern="0" spc="0" dirty="0">
                  <a:solidFill>
                    <a:srgbClr val="FCA530"/>
                  </a:solidFill>
                  <a:latin typeface="思源黑体 CN Medium" panose="020B0600000000000000" charset="-122"/>
                  <a:ea typeface="思源黑体 CN Medium" panose="020B0600000000000000" charset="-122"/>
                  <a:cs typeface="思源黑体 CN Medium" panose="020B0600000000000000" charset="-122"/>
                </a:rPr>
                <a:t>AI</a:t>
              </a:r>
              <a:r>
                <a:rPr sz="1800" b="1" kern="0" spc="90" dirty="0">
                  <a:solidFill>
                    <a:srgbClr val="FCA530"/>
                  </a:solidFill>
                  <a:latin typeface="思源黑体 CN Medium" panose="020B0600000000000000" charset="-122"/>
                  <a:ea typeface="思源黑体 CN Medium" panose="020B0600000000000000" charset="-122"/>
                  <a:cs typeface="思源黑体 CN Medium" panose="020B0600000000000000" charset="-122"/>
                </a:rPr>
                <a:t>算法实现表面光高精度测量</a:t>
              </a:r>
              <a:endParaRPr sz="1800" b="1" kern="0" spc="90" dirty="0">
                <a:solidFill>
                  <a:srgbClr val="FCA530"/>
                </a:solidFill>
                <a:latin typeface="思源黑体 CN Medium" panose="020B0600000000000000" charset="-122"/>
                <a:ea typeface="思源黑体 CN Medium" panose="020B0600000000000000" charset="-122"/>
                <a:cs typeface="思源黑体 CN Medium" panose="020B0600000000000000" charset="-122"/>
              </a:endParaRPr>
            </a:p>
            <a:p>
              <a:pPr marL="184150" indent="-171450" algn="l" rtl="0" eaLnBrk="0">
                <a:lnSpc>
                  <a:spcPct val="182000"/>
                </a:lnSpc>
                <a:buClr>
                  <a:srgbClr val="FCA530"/>
                </a:buClr>
                <a:buFont typeface="思源黑体 CN Medium" panose="020B0600000000000000" charset="-122"/>
                <a:buChar char="l"/>
              </a:pP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双远心镜头搭配两个2000万像素相机和自动升降</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多角度表面光及精心定制的表面同轴光</a:t>
              </a:r>
              <a:endPar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a:p>
              <a:pPr marL="184150" indent="-171450" algn="l" rtl="0" eaLnBrk="0">
                <a:lnSpc>
                  <a:spcPct val="182000"/>
                </a:lnSpc>
                <a:buClr>
                  <a:srgbClr val="FCA530"/>
                </a:buClr>
                <a:buFont typeface="思源黑体 CN Medium" panose="020B0600000000000000" charset="-122"/>
                <a:buChar char="l"/>
              </a:pP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搭配自主强大</a:t>
              </a:r>
              <a:r>
                <a:rPr sz="1200" kern="0" spc="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AI</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边缘计算算法轻松实现表面精确寻边</a:t>
              </a:r>
              <a:r>
                <a:rPr sz="12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，边界杂点</a:t>
              </a:r>
              <a:r>
                <a:rPr sz="1200" kern="0" spc="40" dirty="0">
                  <a:solidFill>
                    <a:srgbClr val="595757"/>
                  </a:solidFill>
                  <a:latin typeface="思源黑体 CN Normal" panose="020B0400000000000000" charset="-122"/>
                  <a:ea typeface="思源黑体 CN Normal" panose="020B0400000000000000" charset="-122"/>
                  <a:cs typeface="思源黑体 CN Normal" panose="020B0400000000000000" charset="-122"/>
                </a:rPr>
                <a:t>过滤无效</a:t>
              </a:r>
              <a:r>
                <a:rPr sz="1200" kern="0" spc="30" dirty="0">
                  <a:solidFill>
                    <a:srgbClr val="595757"/>
                  </a:solidFill>
                  <a:latin typeface="思源黑体 CN Normal" panose="020B0400000000000000" charset="-122"/>
                  <a:ea typeface="思源黑体 CN Normal" panose="020B0400000000000000" charset="-122"/>
                  <a:cs typeface="思源黑体 CN Normal" panose="020B0400000000000000" charset="-122"/>
                </a:rPr>
                <a:t>区域</a:t>
              </a:r>
              <a:endParaRPr lang="en-US" altLang="en-US" sz="1200" dirty="0">
                <a:latin typeface="思源黑体 CN Normal" panose="020B0400000000000000" charset="-122"/>
                <a:ea typeface="思源黑体 CN Normal" panose="020B0400000000000000" charset="-122"/>
                <a:cs typeface="思源黑体 CN Normal" panose="020B0400000000000000" charset="-122"/>
              </a:endParaRPr>
            </a:p>
            <a:p>
              <a:pPr marL="171450" indent="-171450" algn="l" rtl="0" eaLnBrk="0">
                <a:lnSpc>
                  <a:spcPct val="182000"/>
                </a:lnSpc>
                <a:buClr>
                  <a:srgbClr val="FCA530"/>
                </a:buClr>
                <a:buFont typeface="思源黑体 CN Medium" panose="020B0600000000000000" charset="-122"/>
                <a:buChar char="l"/>
              </a:pP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实现表面尺寸高精度测量</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1200" kern="0" spc="4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，表面光的测量重复性也可达到底光一样</a:t>
              </a:r>
              <a:r>
                <a:rPr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的水准</a:t>
              </a:r>
              <a:endParaRPr lang="en-US" altLang="en-US" sz="1200" kern="0" spc="3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7" name="直接连接符 6"/>
            <p:cNvCxnSpPr/>
            <p:nvPr>
              <p:custDataLst>
                <p:tags r:id="rId7"/>
              </p:custDataLst>
            </p:nvPr>
          </p:nvCxnSpPr>
          <p:spPr>
            <a:xfrm>
              <a:off x="7914" y="7088"/>
              <a:ext cx="315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grpSp>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 name="文本框 1"/>
          <p:cNvSpPr txBox="1"/>
          <p:nvPr/>
        </p:nvSpPr>
        <p:spPr>
          <a:xfrm>
            <a:off x="302260" y="527050"/>
            <a:ext cx="1751330" cy="408305"/>
          </a:xfrm>
          <a:prstGeom prst="rect">
            <a:avLst/>
          </a:prstGeom>
          <a:gradFill>
            <a:gsLst>
              <a:gs pos="0">
                <a:srgbClr val="F0F0F0"/>
              </a:gs>
              <a:gs pos="100000">
                <a:srgbClr val="DCDCDC"/>
              </a:gs>
            </a:gsLst>
            <a:lin ang="2700000" scaled="0"/>
          </a:gradFill>
        </p:spPr>
        <p:txBody>
          <a:bodyPr wrap="square" rtlCol="0" anchor="ctr" anchorCtr="1">
            <a:noAutofit/>
          </a:bodyPr>
          <a:p>
            <a:r>
              <a:rPr lang="zh-CN" altLang="en-US" b="1">
                <a:solidFill>
                  <a:schemeClr val="tx1">
                    <a:lumMod val="75000"/>
                    <a:lumOff val="25000"/>
                  </a:schemeClr>
                </a:solidFill>
                <a:latin typeface="微软雅黑" panose="020B0503020204020204" charset="-122"/>
                <a:ea typeface="微软雅黑" panose="020B0503020204020204" charset="-122"/>
              </a:rPr>
              <a:t>产品导入前</a:t>
            </a:r>
            <a:endParaRPr lang="zh-CN" altLang="en-US" b="1">
              <a:solidFill>
                <a:schemeClr val="tx1">
                  <a:lumMod val="75000"/>
                  <a:lumOff val="25000"/>
                </a:schemeClr>
              </a:solidFill>
              <a:latin typeface="微软雅黑" panose="020B0503020204020204" charset="-122"/>
              <a:ea typeface="微软雅黑" panose="020B0503020204020204" charset="-122"/>
            </a:endParaRPr>
          </a:p>
        </p:txBody>
      </p:sp>
      <p:pic>
        <p:nvPicPr>
          <p:cNvPr id="62" name="picture 62"/>
          <p:cNvPicPr>
            <a:picLocks noChangeAspect="1"/>
          </p:cNvPicPr>
          <p:nvPr/>
        </p:nvPicPr>
        <p:blipFill>
          <a:blip r:embed="rId2"/>
          <a:stretch>
            <a:fillRect/>
          </a:stretch>
        </p:blipFill>
        <p:spPr>
          <a:xfrm rot="21600000">
            <a:off x="6030595" y="1162050"/>
            <a:ext cx="1639570" cy="1711960"/>
          </a:xfrm>
          <a:prstGeom prst="rect">
            <a:avLst/>
          </a:prstGeom>
        </p:spPr>
      </p:pic>
      <p:pic>
        <p:nvPicPr>
          <p:cNvPr id="66" name="picture 66"/>
          <p:cNvPicPr>
            <a:picLocks noChangeAspect="1"/>
          </p:cNvPicPr>
          <p:nvPr/>
        </p:nvPicPr>
        <p:blipFill>
          <a:blip r:embed="rId3"/>
          <a:stretch>
            <a:fillRect/>
          </a:stretch>
        </p:blipFill>
        <p:spPr>
          <a:xfrm rot="21600000">
            <a:off x="8000365" y="1162050"/>
            <a:ext cx="1639570" cy="1711960"/>
          </a:xfrm>
          <a:prstGeom prst="rect">
            <a:avLst/>
          </a:prstGeom>
        </p:spPr>
      </p:pic>
      <p:pic>
        <p:nvPicPr>
          <p:cNvPr id="60" name="picture 60"/>
          <p:cNvPicPr>
            <a:picLocks noChangeAspect="1"/>
          </p:cNvPicPr>
          <p:nvPr/>
        </p:nvPicPr>
        <p:blipFill>
          <a:blip r:embed="rId4"/>
          <a:stretch>
            <a:fillRect/>
          </a:stretch>
        </p:blipFill>
        <p:spPr>
          <a:xfrm rot="21600000">
            <a:off x="9970135" y="1162050"/>
            <a:ext cx="1639570" cy="1711960"/>
          </a:xfrm>
          <a:prstGeom prst="rect">
            <a:avLst/>
          </a:prstGeom>
        </p:spPr>
      </p:pic>
      <p:pic>
        <p:nvPicPr>
          <p:cNvPr id="64" name="picture 64"/>
          <p:cNvPicPr>
            <a:picLocks noChangeAspect="1"/>
          </p:cNvPicPr>
          <p:nvPr/>
        </p:nvPicPr>
        <p:blipFill>
          <a:blip r:embed="rId5"/>
          <a:stretch>
            <a:fillRect/>
          </a:stretch>
        </p:blipFill>
        <p:spPr>
          <a:xfrm rot="21600000">
            <a:off x="6023610" y="3465195"/>
            <a:ext cx="1639570" cy="1711960"/>
          </a:xfrm>
          <a:prstGeom prst="rect">
            <a:avLst/>
          </a:prstGeom>
        </p:spPr>
      </p:pic>
      <p:pic>
        <p:nvPicPr>
          <p:cNvPr id="58" name="picture 58"/>
          <p:cNvPicPr>
            <a:picLocks noChangeAspect="1"/>
          </p:cNvPicPr>
          <p:nvPr/>
        </p:nvPicPr>
        <p:blipFill>
          <a:blip r:embed="rId6"/>
          <a:stretch>
            <a:fillRect/>
          </a:stretch>
        </p:blipFill>
        <p:spPr>
          <a:xfrm rot="21600000">
            <a:off x="8000365" y="3465195"/>
            <a:ext cx="1639570" cy="1711960"/>
          </a:xfrm>
          <a:prstGeom prst="rect">
            <a:avLst/>
          </a:prstGeom>
        </p:spPr>
      </p:pic>
      <p:sp>
        <p:nvSpPr>
          <p:cNvPr id="3" name="文本框 2"/>
          <p:cNvSpPr txBox="1"/>
          <p:nvPr/>
        </p:nvSpPr>
        <p:spPr>
          <a:xfrm>
            <a:off x="6138545" y="2864485"/>
            <a:ext cx="1410335" cy="401320"/>
          </a:xfrm>
          <a:prstGeom prst="rect">
            <a:avLst/>
          </a:prstGeom>
          <a:noFill/>
        </p:spPr>
        <p:txBody>
          <a:bodyPr wrap="square" rtlCol="0" anchor="ctr" anchorCtr="1">
            <a:noAutofit/>
          </a:bodyPr>
          <a:p>
            <a:r>
              <a:rPr lang="zh-CN" altLang="en-US" sz="1200">
                <a:latin typeface="微软雅黑" panose="020B0503020204020204" charset="-122"/>
                <a:ea typeface="微软雅黑" panose="020B0503020204020204" charset="-122"/>
              </a:rPr>
              <a:t>工具显微镜</a:t>
            </a:r>
            <a:endParaRPr lang="zh-CN" altLang="en-US" sz="1200">
              <a:latin typeface="微软雅黑" panose="020B0503020204020204" charset="-122"/>
              <a:ea typeface="微软雅黑" panose="020B0503020204020204" charset="-122"/>
            </a:endParaRPr>
          </a:p>
        </p:txBody>
      </p:sp>
      <p:sp>
        <p:nvSpPr>
          <p:cNvPr id="8" name="文本框 7"/>
          <p:cNvSpPr txBox="1"/>
          <p:nvPr/>
        </p:nvSpPr>
        <p:spPr>
          <a:xfrm>
            <a:off x="8114665" y="2874010"/>
            <a:ext cx="1410335" cy="401320"/>
          </a:xfrm>
          <a:prstGeom prst="rect">
            <a:avLst/>
          </a:prstGeom>
          <a:noFill/>
        </p:spPr>
        <p:txBody>
          <a:bodyPr wrap="square" rtlCol="0" anchor="ctr" anchorCtr="1">
            <a:noAutofit/>
          </a:bodyPr>
          <a:p>
            <a:pPr algn="ctr"/>
            <a:r>
              <a:rPr lang="zh-CN" altLang="en-US" sz="1200">
                <a:latin typeface="微软雅黑" panose="020B0503020204020204" charset="-122"/>
                <a:ea typeface="微软雅黑" panose="020B0503020204020204" charset="-122"/>
              </a:rPr>
              <a:t>影像仪</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10085070" y="2874010"/>
            <a:ext cx="1410335" cy="401320"/>
          </a:xfrm>
          <a:prstGeom prst="rect">
            <a:avLst/>
          </a:prstGeom>
          <a:noFill/>
        </p:spPr>
        <p:txBody>
          <a:bodyPr wrap="square" rtlCol="0" anchor="ctr" anchorCtr="1">
            <a:noAutofit/>
          </a:bodyPr>
          <a:p>
            <a:pPr algn="ctr"/>
            <a:r>
              <a:rPr lang="zh-CN" altLang="en-US" sz="1200">
                <a:latin typeface="微软雅黑" panose="020B0503020204020204" charset="-122"/>
                <a:ea typeface="微软雅黑" panose="020B0503020204020204" charset="-122"/>
              </a:rPr>
              <a:t>投影仪</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6138545" y="5165090"/>
            <a:ext cx="1410335" cy="401320"/>
          </a:xfrm>
          <a:prstGeom prst="rect">
            <a:avLst/>
          </a:prstGeom>
          <a:noFill/>
        </p:spPr>
        <p:txBody>
          <a:bodyPr wrap="square" rtlCol="0" anchor="ctr" anchorCtr="1">
            <a:noAutofit/>
          </a:bodyPr>
          <a:p>
            <a:pPr algn="ctr"/>
            <a:r>
              <a:rPr lang="zh-CN" altLang="en-US" sz="1200">
                <a:latin typeface="微软雅黑" panose="020B0503020204020204" charset="-122"/>
                <a:ea typeface="微软雅黑" panose="020B0503020204020204" charset="-122"/>
              </a:rPr>
              <a:t>游标卡尺</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8114348" y="5165090"/>
            <a:ext cx="1410335" cy="401320"/>
          </a:xfrm>
          <a:prstGeom prst="rect">
            <a:avLst/>
          </a:prstGeom>
          <a:noFill/>
        </p:spPr>
        <p:txBody>
          <a:bodyPr wrap="square" rtlCol="0" anchor="ctr" anchorCtr="1">
            <a:noAutofit/>
          </a:bodyPr>
          <a:p>
            <a:pPr algn="ctr"/>
            <a:r>
              <a:rPr lang="zh-CN" altLang="en-US" sz="1200">
                <a:latin typeface="微软雅黑" panose="020B0503020204020204" charset="-122"/>
                <a:ea typeface="微软雅黑" panose="020B0503020204020204" charset="-122"/>
              </a:rPr>
              <a:t>千分尺</a:t>
            </a:r>
            <a:endParaRPr lang="zh-CN" altLang="en-US" sz="1200">
              <a:latin typeface="微软雅黑" panose="020B0503020204020204" charset="-122"/>
              <a:ea typeface="微软雅黑" panose="020B0503020204020204" charset="-122"/>
            </a:endParaRPr>
          </a:p>
        </p:txBody>
      </p:sp>
      <p:sp>
        <p:nvSpPr>
          <p:cNvPr id="16" name="文本框 15"/>
          <p:cNvSpPr txBox="1"/>
          <p:nvPr/>
        </p:nvSpPr>
        <p:spPr>
          <a:xfrm>
            <a:off x="302260" y="1075690"/>
            <a:ext cx="3031490" cy="368300"/>
          </a:xfrm>
          <a:prstGeom prst="rect">
            <a:avLst/>
          </a:prstGeom>
          <a:noFill/>
        </p:spPr>
        <p:txBody>
          <a:bodyPr wrap="square" rtlCol="0">
            <a:spAutoFit/>
          </a:bodyPr>
          <a:p>
            <a:r>
              <a:rPr b="1" kern="0" spc="7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尺寸检测方面固有的难题</a:t>
            </a:r>
            <a:endParaRPr lang="zh-CN" altLang="en-US"/>
          </a:p>
        </p:txBody>
      </p:sp>
      <p:sp>
        <p:nvSpPr>
          <p:cNvPr id="17" name="文本框 16"/>
          <p:cNvSpPr txBox="1"/>
          <p:nvPr/>
        </p:nvSpPr>
        <p:spPr>
          <a:xfrm>
            <a:off x="302260" y="1532255"/>
            <a:ext cx="4222750" cy="1136015"/>
          </a:xfrm>
          <a:prstGeom prst="rect">
            <a:avLst/>
          </a:prstGeom>
          <a:noFill/>
        </p:spPr>
        <p:txBody>
          <a:bodyPr wrap="square" rtlCol="0">
            <a:spAutoFit/>
          </a:bodyPr>
          <a:p>
            <a:pPr>
              <a:lnSpc>
                <a:spcPct val="170000"/>
              </a:lnSpc>
            </a:pPr>
            <a:r>
              <a:rPr lang="zh-CN" altLang="en-US" sz="1600" b="1">
                <a:latin typeface="微软雅黑" panose="020B0503020204020204" charset="-122"/>
                <a:ea typeface="微软雅黑" panose="020B0503020204020204" charset="-122"/>
                <a:cs typeface="微软雅黑" panose="020B0503020204020204" charset="-122"/>
              </a:rPr>
              <a:t>速度慢</a:t>
            </a:r>
            <a:endParaRPr lang="zh-CN" altLang="en-US" sz="1600" b="1">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产品定位慢 ，耗费工时。</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检测位置少 ，且尺寸越多测量时间越长。</a:t>
            </a:r>
            <a:endParaRPr lang="en-US" altLang="zh-CN" sz="1200">
              <a:latin typeface="微软雅黑" panose="020B0503020204020204" charset="-122"/>
              <a:ea typeface="微软雅黑" panose="020B0503020204020204" charset="-122"/>
              <a:cs typeface="微软雅黑" panose="020B0503020204020204" charset="-122"/>
            </a:endParaRPr>
          </a:p>
        </p:txBody>
      </p:sp>
      <p:cxnSp>
        <p:nvCxnSpPr>
          <p:cNvPr id="18" name="直接连接符 17"/>
          <p:cNvCxnSpPr/>
          <p:nvPr/>
        </p:nvCxnSpPr>
        <p:spPr>
          <a:xfrm>
            <a:off x="302260" y="2800985"/>
            <a:ext cx="479488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302260" y="2933700"/>
            <a:ext cx="4222750" cy="1136015"/>
          </a:xfrm>
          <a:prstGeom prst="rect">
            <a:avLst/>
          </a:prstGeom>
          <a:noFill/>
        </p:spPr>
        <p:txBody>
          <a:bodyPr wrap="square" rtlCol="0">
            <a:spAutoFit/>
          </a:bodyPr>
          <a:p>
            <a:pPr>
              <a:lnSpc>
                <a:spcPct val="170000"/>
              </a:lnSpc>
            </a:pPr>
            <a:r>
              <a:rPr lang="zh-CN" altLang="en-US" sz="1600" b="1">
                <a:latin typeface="微软雅黑" panose="020B0503020204020204" charset="-122"/>
                <a:ea typeface="微软雅黑" panose="020B0503020204020204" charset="-122"/>
                <a:cs typeface="微软雅黑" panose="020B0503020204020204" charset="-122"/>
              </a:rPr>
              <a:t>有偏差</a:t>
            </a:r>
            <a:endParaRPr lang="zh-CN" altLang="en-US" sz="1600" b="1">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设备使用方法不同会导致检测结果不同。</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检测人员的不同会导致结果不同。</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302260" y="4335145"/>
            <a:ext cx="4222750" cy="1136015"/>
          </a:xfrm>
          <a:prstGeom prst="rect">
            <a:avLst/>
          </a:prstGeom>
          <a:noFill/>
        </p:spPr>
        <p:txBody>
          <a:bodyPr wrap="square" rtlCol="0">
            <a:spAutoFit/>
          </a:bodyPr>
          <a:p>
            <a:pPr>
              <a:lnSpc>
                <a:spcPct val="170000"/>
              </a:lnSpc>
            </a:pPr>
            <a:r>
              <a:rPr lang="zh-CN" altLang="en-US" sz="1600" b="1">
                <a:latin typeface="微软雅黑" panose="020B0503020204020204" charset="-122"/>
                <a:ea typeface="微软雅黑" panose="020B0503020204020204" charset="-122"/>
                <a:cs typeface="微软雅黑" panose="020B0503020204020204" charset="-122"/>
              </a:rPr>
              <a:t>操作难</a:t>
            </a:r>
            <a:endParaRPr lang="zh-CN" altLang="en-US" sz="1600" b="1">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学习测量设备耗时长。</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没有技术熟练的测量人员在现场 ，无法完成工作。</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21" name="直接连接符 20"/>
          <p:cNvCxnSpPr/>
          <p:nvPr/>
        </p:nvCxnSpPr>
        <p:spPr>
          <a:xfrm>
            <a:off x="302260" y="4202430"/>
            <a:ext cx="479488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 name="文本框 1"/>
          <p:cNvSpPr txBox="1"/>
          <p:nvPr/>
        </p:nvSpPr>
        <p:spPr>
          <a:xfrm>
            <a:off x="302260" y="527050"/>
            <a:ext cx="1751330" cy="408305"/>
          </a:xfrm>
          <a:prstGeom prst="rect">
            <a:avLst/>
          </a:prstGeom>
          <a:solidFill>
            <a:srgbClr val="FBAB37"/>
          </a:solidFill>
        </p:spPr>
        <p:style>
          <a:lnRef idx="0">
            <a:srgbClr val="FFFFFF"/>
          </a:lnRef>
          <a:fillRef idx="1">
            <a:schemeClr val="accent2"/>
          </a:fillRef>
          <a:effectRef idx="0">
            <a:srgbClr val="FFFFFF"/>
          </a:effectRef>
          <a:fontRef idx="minor">
            <a:schemeClr val="lt1"/>
          </a:fontRef>
        </p:style>
        <p:txBody>
          <a:bodyPr wrap="square" rtlCol="0" anchor="ctr" anchorCtr="1">
            <a:noAutofit/>
          </a:bodyPr>
          <a:p>
            <a:r>
              <a:rPr lang="zh-CN" altLang="en-US" b="1">
                <a:solidFill>
                  <a:schemeClr val="bg1"/>
                </a:solidFill>
                <a:latin typeface="微软雅黑" panose="020B0503020204020204" charset="-122"/>
                <a:ea typeface="微软雅黑" panose="020B0503020204020204" charset="-122"/>
              </a:rPr>
              <a:t>产品导入后</a:t>
            </a:r>
            <a:endParaRPr lang="zh-CN" altLang="en-US" b="1">
              <a:solidFill>
                <a:schemeClr val="bg1"/>
              </a:solidFill>
              <a:latin typeface="微软雅黑" panose="020B0503020204020204" charset="-122"/>
              <a:ea typeface="微软雅黑" panose="020B0503020204020204" charset="-122"/>
            </a:endParaRPr>
          </a:p>
        </p:txBody>
      </p:sp>
      <p:sp>
        <p:nvSpPr>
          <p:cNvPr id="16" name="文本框 15"/>
          <p:cNvSpPr txBox="1"/>
          <p:nvPr/>
        </p:nvSpPr>
        <p:spPr>
          <a:xfrm>
            <a:off x="302260" y="1075690"/>
            <a:ext cx="3477895" cy="368300"/>
          </a:xfrm>
          <a:prstGeom prst="rect">
            <a:avLst/>
          </a:prstGeom>
          <a:noFill/>
        </p:spPr>
        <p:txBody>
          <a:bodyPr wrap="square" rtlCol="0">
            <a:spAutoFit/>
          </a:bodyPr>
          <a:p>
            <a:r>
              <a:rPr b="1" kern="0" spc="7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rPr>
              <a:t>解决多种难题</a:t>
            </a:r>
            <a:endParaRPr b="1" kern="0" spc="70" dirty="0">
              <a:solidFill>
                <a:srgbClr val="332C2B">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301943" y="1532255"/>
            <a:ext cx="4658995" cy="1449705"/>
          </a:xfrm>
          <a:prstGeom prst="rect">
            <a:avLst/>
          </a:prstGeom>
          <a:noFill/>
        </p:spPr>
        <p:txBody>
          <a:bodyPr wrap="square" rtlCol="0">
            <a:spAutoFit/>
          </a:bodyPr>
          <a:p>
            <a:pPr>
              <a:lnSpc>
                <a:spcPct val="170000"/>
              </a:lnSpc>
            </a:pPr>
            <a:r>
              <a:rPr lang="zh-CN" altLang="en-US" sz="1600" b="1">
                <a:latin typeface="微软雅黑" panose="020B0503020204020204" charset="-122"/>
                <a:ea typeface="微软雅黑" panose="020B0503020204020204" charset="-122"/>
                <a:cs typeface="微软雅黑" panose="020B0503020204020204" charset="-122"/>
              </a:rPr>
              <a:t>快速</a:t>
            </a:r>
            <a:endParaRPr lang="zh-CN" altLang="en-US" sz="1600" b="1">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无需对测量对象和原点进行定位。</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最多可同时测量 300 个部位 、100 个目标物。</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从目标物整体的图像上一次性识别所有测量部位后进行测量。</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8" name="直接连接符 17"/>
          <p:cNvCxnSpPr/>
          <p:nvPr/>
        </p:nvCxnSpPr>
        <p:spPr>
          <a:xfrm>
            <a:off x="301943" y="3176905"/>
            <a:ext cx="479488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301943" y="3371850"/>
            <a:ext cx="4795520" cy="1449705"/>
          </a:xfrm>
          <a:prstGeom prst="rect">
            <a:avLst/>
          </a:prstGeom>
          <a:noFill/>
        </p:spPr>
        <p:txBody>
          <a:bodyPr wrap="square" rtlCol="0">
            <a:spAutoFit/>
          </a:bodyPr>
          <a:p>
            <a:pPr>
              <a:lnSpc>
                <a:spcPct val="170000"/>
              </a:lnSpc>
            </a:pPr>
            <a:r>
              <a:rPr lang="zh-CN" altLang="en-US" sz="1600" b="1">
                <a:latin typeface="微软雅黑" panose="020B0503020204020204" charset="-122"/>
                <a:ea typeface="微软雅黑" panose="020B0503020204020204" charset="-122"/>
                <a:cs typeface="微软雅黑" panose="020B0503020204020204" charset="-122"/>
              </a:rPr>
              <a:t>准确</a:t>
            </a:r>
            <a:endParaRPr lang="zh-CN" altLang="en-US" sz="1600" b="1">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"放置后仅按一键即可测量" ，轻松操作获得稳定的结果。</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自动对焦 ，消除焦距不均。</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自动识别测量部位 ，每次都能获得统一的测量结果。</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301943" y="5211445"/>
            <a:ext cx="4222750" cy="1449705"/>
          </a:xfrm>
          <a:prstGeom prst="rect">
            <a:avLst/>
          </a:prstGeom>
          <a:noFill/>
        </p:spPr>
        <p:txBody>
          <a:bodyPr wrap="square" rtlCol="0">
            <a:spAutoFit/>
          </a:bodyPr>
          <a:p>
            <a:pPr>
              <a:lnSpc>
                <a:spcPct val="170000"/>
              </a:lnSpc>
            </a:pPr>
            <a:r>
              <a:rPr lang="zh-CN" altLang="en-US" sz="1600" b="1">
                <a:latin typeface="微软雅黑" panose="020B0503020204020204" charset="-122"/>
                <a:ea typeface="微软雅黑" panose="020B0503020204020204" charset="-122"/>
                <a:cs typeface="微软雅黑" panose="020B0503020204020204" charset="-122"/>
              </a:rPr>
              <a:t>简单</a:t>
            </a:r>
            <a:endParaRPr lang="zh-CN" altLang="en-US" sz="1600" b="1">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轻松地进行设定和测量。</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虚拟线 、虚拟点的测量也能简单设定。</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70000"/>
              </a:lnSpc>
              <a:buClr>
                <a:srgbClr val="FBAB37"/>
              </a:buClr>
              <a:buFont typeface="Wingdings" panose="05000000000000000000" charset="0"/>
              <a:buChar char="n"/>
            </a:pPr>
            <a:r>
              <a:rPr lang="zh-CN" altLang="en-US" sz="1200">
                <a:latin typeface="微软雅黑" panose="020B0503020204020204" charset="-122"/>
                <a:ea typeface="微软雅黑" panose="020B0503020204020204" charset="-122"/>
                <a:cs typeface="微软雅黑" panose="020B0503020204020204" charset="-122"/>
              </a:rPr>
              <a:t>无需培训 ，轻松完成测量。</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21" name="直接连接符 20"/>
          <p:cNvCxnSpPr/>
          <p:nvPr/>
        </p:nvCxnSpPr>
        <p:spPr>
          <a:xfrm>
            <a:off x="301943" y="5016500"/>
            <a:ext cx="479488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pic>
        <p:nvPicPr>
          <p:cNvPr id="3" name="图片 2" descr="图片1"/>
          <p:cNvPicPr>
            <a:picLocks noChangeAspect="1"/>
          </p:cNvPicPr>
          <p:nvPr/>
        </p:nvPicPr>
        <p:blipFill>
          <a:blip r:embed="rId2"/>
          <a:stretch>
            <a:fillRect/>
          </a:stretch>
        </p:blipFill>
        <p:spPr>
          <a:xfrm>
            <a:off x="5711825" y="713105"/>
            <a:ext cx="6480175" cy="614489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5" name="图片 4" descr="图片2"/>
          <p:cNvPicPr>
            <a:picLocks noChangeAspect="1"/>
          </p:cNvPicPr>
          <p:nvPr/>
        </p:nvPicPr>
        <p:blipFill>
          <a:blip r:embed="rId2"/>
          <a:srcRect l="15855" r="18632"/>
          <a:stretch>
            <a:fillRect/>
          </a:stretch>
        </p:blipFill>
        <p:spPr>
          <a:xfrm>
            <a:off x="7264400" y="561340"/>
            <a:ext cx="4927600" cy="6296660"/>
          </a:xfrm>
          <a:prstGeom prst="rect">
            <a:avLst/>
          </a:prstGeom>
        </p:spPr>
      </p:pic>
      <p:grpSp>
        <p:nvGrpSpPr>
          <p:cNvPr id="40" name="组合 39"/>
          <p:cNvGrpSpPr/>
          <p:nvPr/>
        </p:nvGrpSpPr>
        <p:grpSpPr>
          <a:xfrm>
            <a:off x="241300" y="1190625"/>
            <a:ext cx="2219960" cy="2689225"/>
            <a:chOff x="0" y="1875"/>
            <a:chExt cx="3496" cy="4235"/>
          </a:xfrm>
        </p:grpSpPr>
        <p:grpSp>
          <p:nvGrpSpPr>
            <p:cNvPr id="39" name="组合 38"/>
            <p:cNvGrpSpPr/>
            <p:nvPr/>
          </p:nvGrpSpPr>
          <p:grpSpPr>
            <a:xfrm>
              <a:off x="701" y="1875"/>
              <a:ext cx="1940" cy="1939"/>
              <a:chOff x="701" y="1875"/>
              <a:chExt cx="1940" cy="1939"/>
            </a:xfrm>
          </p:grpSpPr>
          <p:pic>
            <p:nvPicPr>
              <p:cNvPr id="76" name="picture 76"/>
              <p:cNvPicPr>
                <a:picLocks noChangeAspect="1"/>
              </p:cNvPicPr>
              <p:nvPr>
                <p:custDataLst>
                  <p:tags r:id="rId3"/>
                </p:custDataLst>
              </p:nvPr>
            </p:nvPicPr>
            <p:blipFill>
              <a:blip r:embed="rId4"/>
              <a:stretch>
                <a:fillRect/>
              </a:stretch>
            </p:blipFill>
            <p:spPr>
              <a:xfrm>
                <a:off x="701" y="1876"/>
                <a:ext cx="1939" cy="1939"/>
              </a:xfrm>
              <a:prstGeom prst="rect">
                <a:avLst/>
              </a:prstGeom>
            </p:spPr>
          </p:pic>
          <p:sp>
            <p:nvSpPr>
              <p:cNvPr id="6" name="椭圆 5"/>
              <p:cNvSpPr/>
              <p:nvPr/>
            </p:nvSpPr>
            <p:spPr>
              <a:xfrm>
                <a:off x="701" y="1875"/>
                <a:ext cx="1941" cy="1928"/>
              </a:xfrm>
              <a:prstGeom prst="ellipse">
                <a:avLst/>
              </a:prstGeom>
              <a:noFill/>
              <a:ln w="22225">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sp>
          <p:nvSpPr>
            <p:cNvPr id="23" name="文本框 22"/>
            <p:cNvSpPr txBox="1"/>
            <p:nvPr/>
          </p:nvSpPr>
          <p:spPr>
            <a:xfrm>
              <a:off x="0" y="4160"/>
              <a:ext cx="3496" cy="1951"/>
            </a:xfrm>
            <a:prstGeom prst="rect">
              <a:avLst/>
            </a:prstGeom>
            <a:noFill/>
          </p:spPr>
          <p:txBody>
            <a:bodyPr wrap="square" rtlCol="0" anchor="t" anchorCtr="0">
              <a:noAutofit/>
            </a:bodyPr>
            <a:p>
              <a:pPr algn="ctr">
                <a:lnSpc>
                  <a:spcPct val="12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rPr>
                <a:t>双2000万像素相机</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20000"/>
                </a:lnSpc>
              </a:pP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gn="ct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大小视野皆2000万像素，搭配最新的边缘检测算法，实现表面光自动测</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37" name="组合 36"/>
          <p:cNvGrpSpPr/>
          <p:nvPr/>
        </p:nvGrpSpPr>
        <p:grpSpPr>
          <a:xfrm>
            <a:off x="2548255" y="1190625"/>
            <a:ext cx="2219960" cy="2538095"/>
            <a:chOff x="3741" y="1875"/>
            <a:chExt cx="3496" cy="3997"/>
          </a:xfrm>
        </p:grpSpPr>
        <p:grpSp>
          <p:nvGrpSpPr>
            <p:cNvPr id="31" name="组合 30"/>
            <p:cNvGrpSpPr/>
            <p:nvPr/>
          </p:nvGrpSpPr>
          <p:grpSpPr>
            <a:xfrm>
              <a:off x="4505" y="1875"/>
              <a:ext cx="1940" cy="1939"/>
              <a:chOff x="4519" y="1875"/>
              <a:chExt cx="1940" cy="1939"/>
            </a:xfrm>
          </p:grpSpPr>
          <p:pic>
            <p:nvPicPr>
              <p:cNvPr id="66" name="picture 66"/>
              <p:cNvPicPr>
                <a:picLocks noChangeAspect="1"/>
              </p:cNvPicPr>
              <p:nvPr>
                <p:custDataLst>
                  <p:tags r:id="rId5"/>
                </p:custDataLst>
              </p:nvPr>
            </p:nvPicPr>
            <p:blipFill>
              <a:blip r:embed="rId6"/>
              <a:stretch>
                <a:fillRect/>
              </a:stretch>
            </p:blipFill>
            <p:spPr>
              <a:xfrm>
                <a:off x="4520" y="1876"/>
                <a:ext cx="1939" cy="1939"/>
              </a:xfrm>
              <a:prstGeom prst="rect">
                <a:avLst/>
              </a:prstGeom>
            </p:spPr>
          </p:pic>
          <p:sp>
            <p:nvSpPr>
              <p:cNvPr id="8" name="椭圆 7"/>
              <p:cNvSpPr/>
              <p:nvPr>
                <p:custDataLst>
                  <p:tags r:id="rId7"/>
                </p:custDataLst>
              </p:nvPr>
            </p:nvSpPr>
            <p:spPr>
              <a:xfrm>
                <a:off x="4519" y="1875"/>
                <a:ext cx="1941" cy="1928"/>
              </a:xfrm>
              <a:prstGeom prst="ellipse">
                <a:avLst/>
              </a:prstGeom>
              <a:noFill/>
              <a:ln w="22225">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sp>
          <p:nvSpPr>
            <p:cNvPr id="24" name="文本框 23"/>
            <p:cNvSpPr txBox="1"/>
            <p:nvPr>
              <p:custDataLst>
                <p:tags r:id="rId8"/>
              </p:custDataLst>
            </p:nvPr>
          </p:nvSpPr>
          <p:spPr>
            <a:xfrm>
              <a:off x="3741" y="4160"/>
              <a:ext cx="3496" cy="1712"/>
            </a:xfrm>
            <a:prstGeom prst="rect">
              <a:avLst/>
            </a:prstGeom>
            <a:noFill/>
          </p:spPr>
          <p:txBody>
            <a:bodyPr wrap="square" rtlCol="0" anchor="t" anchorCtr="0">
              <a:noAutofit/>
            </a:bodyPr>
            <a:p>
              <a:pPr algn="ctr">
                <a:lnSpc>
                  <a:spcPct val="120000"/>
                </a:lnSpc>
              </a:pPr>
              <a:r>
                <a:rPr lang="zh-CN" altLang="en-US">
                  <a:solidFill>
                    <a:srgbClr val="FBAB37"/>
                  </a:solidFill>
                  <a:latin typeface="思源黑体 CN Medium" panose="020B0600000000000000" charset="-122"/>
                  <a:ea typeface="思源黑体 CN Medium" panose="020B0600000000000000" charset="-122"/>
                  <a:cs typeface="思源黑体 CN Normal" panose="020B0400000000000000" charset="-122"/>
                  <a:sym typeface="+mn-ea"/>
                </a:rPr>
                <a:t>可调节光源</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ctr">
                <a:lnSpc>
                  <a:spcPct val="120000"/>
                </a:lnSpc>
              </a:pP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gn="ct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内置亮度感应器， 自动调节灯光达到最佳视觉效果</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32" name="组合 31"/>
          <p:cNvGrpSpPr/>
          <p:nvPr/>
        </p:nvGrpSpPr>
        <p:grpSpPr>
          <a:xfrm>
            <a:off x="4372610" y="1191260"/>
            <a:ext cx="3399790" cy="2688590"/>
            <a:chOff x="6602" y="1875"/>
            <a:chExt cx="5354" cy="4234"/>
          </a:xfrm>
        </p:grpSpPr>
        <p:grpSp>
          <p:nvGrpSpPr>
            <p:cNvPr id="10" name="组合 9"/>
            <p:cNvGrpSpPr/>
            <p:nvPr/>
          </p:nvGrpSpPr>
          <p:grpSpPr>
            <a:xfrm rot="0">
              <a:off x="8310" y="1875"/>
              <a:ext cx="1940" cy="1939"/>
              <a:chOff x="6616" y="1876"/>
              <a:chExt cx="1940" cy="1939"/>
            </a:xfrm>
          </p:grpSpPr>
          <p:pic>
            <p:nvPicPr>
              <p:cNvPr id="80" name="picture 80"/>
              <p:cNvPicPr>
                <a:picLocks noChangeAspect="1"/>
              </p:cNvPicPr>
              <p:nvPr>
                <p:custDataLst>
                  <p:tags r:id="rId9"/>
                </p:custDataLst>
              </p:nvPr>
            </p:nvPicPr>
            <p:blipFill>
              <a:blip r:embed="rId10"/>
              <a:stretch>
                <a:fillRect/>
              </a:stretch>
            </p:blipFill>
            <p:spPr>
              <a:xfrm rot="21600000">
                <a:off x="6618" y="1876"/>
                <a:ext cx="1939" cy="1939"/>
              </a:xfrm>
              <a:prstGeom prst="rect">
                <a:avLst/>
              </a:prstGeom>
            </p:spPr>
          </p:pic>
          <p:sp>
            <p:nvSpPr>
              <p:cNvPr id="9" name="椭圆 8"/>
              <p:cNvSpPr/>
              <p:nvPr>
                <p:custDataLst>
                  <p:tags r:id="rId11"/>
                </p:custDataLst>
              </p:nvPr>
            </p:nvSpPr>
            <p:spPr>
              <a:xfrm>
                <a:off x="6616" y="1887"/>
                <a:ext cx="1941" cy="1928"/>
              </a:xfrm>
              <a:prstGeom prst="ellipse">
                <a:avLst/>
              </a:prstGeom>
              <a:noFill/>
              <a:ln w="22225">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sp>
          <p:nvSpPr>
            <p:cNvPr id="25" name="文本框 24"/>
            <p:cNvSpPr txBox="1"/>
            <p:nvPr>
              <p:custDataLst>
                <p:tags r:id="rId12"/>
              </p:custDataLst>
            </p:nvPr>
          </p:nvSpPr>
          <p:spPr>
            <a:xfrm>
              <a:off x="6602" y="4159"/>
              <a:ext cx="5355" cy="1951"/>
            </a:xfrm>
            <a:prstGeom prst="rect">
              <a:avLst/>
            </a:prstGeom>
            <a:noFill/>
          </p:spPr>
          <p:txBody>
            <a:bodyPr wrap="square" rtlCol="0" anchor="t" anchorCtr="0">
              <a:noAutofit/>
            </a:bodyPr>
            <a:p>
              <a:pPr algn="ctr">
                <a:lnSpc>
                  <a:spcPct val="12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sym typeface="+mn-ea"/>
                </a:rPr>
                <a:t>双倍率 、高远心度</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sym typeface="+mn-ea"/>
              </a:endParaRPr>
            </a:p>
            <a:p>
              <a:pPr algn="ctr">
                <a:lnSpc>
                  <a:spcPct val="12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sym typeface="+mn-ea"/>
                </a:rPr>
                <a:t>双远心镜头</a:t>
              </a:r>
              <a:endParaRPr lang="zh-CN" altLang="en-US">
                <a:solidFill>
                  <a:srgbClr val="FBAB37"/>
                </a:solidFill>
                <a:latin typeface="思源黑体 CN Normal" panose="020B0400000000000000" charset="-122"/>
                <a:ea typeface="思源黑体 CN Normal" panose="020B0400000000000000" charset="-122"/>
                <a:cs typeface="思源黑体 CN Normal" panose="020B0400000000000000" charset="-122"/>
              </a:endParaRPr>
            </a:p>
            <a:p>
              <a:pPr algn="ct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载低畸变 ，有段差及边缘位置视野</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gn="ct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图形不变形 ，无需担心测量位置</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36" name="组合 35"/>
          <p:cNvGrpSpPr/>
          <p:nvPr/>
        </p:nvGrpSpPr>
        <p:grpSpPr>
          <a:xfrm>
            <a:off x="1129665" y="4277360"/>
            <a:ext cx="2625090" cy="2435860"/>
            <a:chOff x="1359" y="6736"/>
            <a:chExt cx="4134" cy="3836"/>
          </a:xfrm>
        </p:grpSpPr>
        <p:grpSp>
          <p:nvGrpSpPr>
            <p:cNvPr id="21" name="组合 20"/>
            <p:cNvGrpSpPr/>
            <p:nvPr/>
          </p:nvGrpSpPr>
          <p:grpSpPr>
            <a:xfrm>
              <a:off x="2457" y="6736"/>
              <a:ext cx="1940" cy="1938"/>
              <a:chOff x="701" y="6756"/>
              <a:chExt cx="1940" cy="1938"/>
            </a:xfrm>
          </p:grpSpPr>
          <p:pic>
            <p:nvPicPr>
              <p:cNvPr id="74" name="picture 74"/>
              <p:cNvPicPr>
                <a:picLocks noChangeAspect="1"/>
              </p:cNvPicPr>
              <p:nvPr>
                <p:custDataLst>
                  <p:tags r:id="rId13"/>
                </p:custDataLst>
              </p:nvPr>
            </p:nvPicPr>
            <p:blipFill>
              <a:blip r:embed="rId14"/>
              <a:stretch>
                <a:fillRect/>
              </a:stretch>
            </p:blipFill>
            <p:spPr>
              <a:xfrm>
                <a:off x="703" y="6756"/>
                <a:ext cx="1939" cy="1939"/>
              </a:xfrm>
              <a:prstGeom prst="rect">
                <a:avLst/>
              </a:prstGeom>
            </p:spPr>
          </p:pic>
          <p:sp>
            <p:nvSpPr>
              <p:cNvPr id="14" name="椭圆 13"/>
              <p:cNvSpPr/>
              <p:nvPr>
                <p:custDataLst>
                  <p:tags r:id="rId15"/>
                </p:custDataLst>
              </p:nvPr>
            </p:nvSpPr>
            <p:spPr>
              <a:xfrm>
                <a:off x="701" y="6756"/>
                <a:ext cx="1941" cy="1928"/>
              </a:xfrm>
              <a:prstGeom prst="ellipse">
                <a:avLst/>
              </a:prstGeom>
              <a:noFill/>
              <a:ln w="22225">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sp>
          <p:nvSpPr>
            <p:cNvPr id="33" name="文本框 32"/>
            <p:cNvSpPr txBox="1"/>
            <p:nvPr>
              <p:custDataLst>
                <p:tags r:id="rId16"/>
              </p:custDataLst>
            </p:nvPr>
          </p:nvSpPr>
          <p:spPr>
            <a:xfrm>
              <a:off x="1359" y="8860"/>
              <a:ext cx="4135" cy="1712"/>
            </a:xfrm>
            <a:prstGeom prst="rect">
              <a:avLst/>
            </a:prstGeom>
            <a:noFill/>
          </p:spPr>
          <p:txBody>
            <a:bodyPr wrap="square" rtlCol="0" anchor="t" anchorCtr="0">
              <a:noAutofit/>
            </a:bodyPr>
            <a:p>
              <a:pPr algn="ctr">
                <a:lnSpc>
                  <a:spcPct val="120000"/>
                </a:lnSpc>
              </a:pPr>
              <a:r>
                <a:rPr lang="zh-CN" altLang="en-US">
                  <a:solidFill>
                    <a:srgbClr val="FBAB37"/>
                  </a:solidFill>
                  <a:latin typeface="思源黑体 CN Medium" panose="020B0600000000000000" charset="-122"/>
                  <a:ea typeface="思源黑体 CN Medium" panose="020B0600000000000000" charset="-122"/>
                  <a:cs typeface="思源黑体 CN Normal" panose="020B0400000000000000" charset="-122"/>
                  <a:sym typeface="+mn-ea"/>
                </a:rPr>
                <a:t>稳定大型载物移动平台</a:t>
              </a:r>
              <a:endParaRPr lang="zh-CN" altLang="en-US" sz="1200">
                <a:solidFill>
                  <a:srgbClr val="FBAB37"/>
                </a:solidFill>
                <a:latin typeface="思源黑体 CN Medium" panose="020B0600000000000000" charset="-122"/>
                <a:ea typeface="思源黑体 CN Medium" panose="020B0600000000000000" charset="-122"/>
                <a:cs typeface="思源黑体 CN Normal" panose="020B0400000000000000" charset="-122"/>
              </a:endParaRPr>
            </a:p>
            <a:p>
              <a:pPr algn="ctr">
                <a:lnSpc>
                  <a:spcPct val="120000"/>
                </a:lnSpc>
              </a:pP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gn="ct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载物移动平台可测范围可达300*200*75（ mm ）</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35" name="组合 34"/>
          <p:cNvGrpSpPr/>
          <p:nvPr/>
        </p:nvGrpSpPr>
        <p:grpSpPr>
          <a:xfrm>
            <a:off x="3467100" y="4291330"/>
            <a:ext cx="2625090" cy="2421890"/>
            <a:chOff x="5300" y="6758"/>
            <a:chExt cx="4134" cy="3814"/>
          </a:xfrm>
        </p:grpSpPr>
        <p:grpSp>
          <p:nvGrpSpPr>
            <p:cNvPr id="20" name="组合 19"/>
            <p:cNvGrpSpPr/>
            <p:nvPr/>
          </p:nvGrpSpPr>
          <p:grpSpPr>
            <a:xfrm>
              <a:off x="6395" y="6758"/>
              <a:ext cx="1940" cy="1938"/>
              <a:chOff x="5345" y="6756"/>
              <a:chExt cx="1940" cy="1938"/>
            </a:xfrm>
          </p:grpSpPr>
          <p:pic>
            <p:nvPicPr>
              <p:cNvPr id="78" name="picture 78"/>
              <p:cNvPicPr>
                <a:picLocks noChangeAspect="1"/>
              </p:cNvPicPr>
              <p:nvPr>
                <p:custDataLst>
                  <p:tags r:id="rId17"/>
                </p:custDataLst>
              </p:nvPr>
            </p:nvPicPr>
            <p:blipFill>
              <a:blip r:embed="rId18"/>
              <a:stretch>
                <a:fillRect/>
              </a:stretch>
            </p:blipFill>
            <p:spPr>
              <a:xfrm rot="21600000">
                <a:off x="5347" y="6756"/>
                <a:ext cx="1939" cy="1939"/>
              </a:xfrm>
              <a:prstGeom prst="rect">
                <a:avLst/>
              </a:prstGeom>
            </p:spPr>
          </p:pic>
          <p:sp>
            <p:nvSpPr>
              <p:cNvPr id="19" name="椭圆 18"/>
              <p:cNvSpPr/>
              <p:nvPr>
                <p:custDataLst>
                  <p:tags r:id="rId19"/>
                </p:custDataLst>
              </p:nvPr>
            </p:nvSpPr>
            <p:spPr>
              <a:xfrm>
                <a:off x="5345" y="6756"/>
                <a:ext cx="1941" cy="1928"/>
              </a:xfrm>
              <a:prstGeom prst="ellipse">
                <a:avLst/>
              </a:prstGeom>
              <a:noFill/>
              <a:ln w="22225">
                <a:solidFill>
                  <a:srgbClr val="FBAB3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grpSp>
        <p:sp>
          <p:nvSpPr>
            <p:cNvPr id="34" name="文本框 33"/>
            <p:cNvSpPr txBox="1"/>
            <p:nvPr>
              <p:custDataLst>
                <p:tags r:id="rId20"/>
              </p:custDataLst>
            </p:nvPr>
          </p:nvSpPr>
          <p:spPr>
            <a:xfrm>
              <a:off x="5300" y="8860"/>
              <a:ext cx="4135" cy="1712"/>
            </a:xfrm>
            <a:prstGeom prst="rect">
              <a:avLst/>
            </a:prstGeom>
            <a:noFill/>
          </p:spPr>
          <p:txBody>
            <a:bodyPr wrap="square" rtlCol="0" anchor="t" anchorCtr="0">
              <a:noAutofit/>
            </a:bodyPr>
            <a:p>
              <a:pPr algn="ctr">
                <a:lnSpc>
                  <a:spcPct val="120000"/>
                </a:lnSpc>
              </a:pPr>
              <a:r>
                <a:rPr lang="zh-CN" altLang="en-US">
                  <a:solidFill>
                    <a:srgbClr val="FBAB37"/>
                  </a:solidFill>
                  <a:latin typeface="思源黑体 CN Medium" panose="020B0600000000000000" charset="-122"/>
                  <a:ea typeface="思源黑体 CN Medium" panose="020B0600000000000000" charset="-122"/>
                  <a:cs typeface="思源黑体 CN Normal" panose="020B0400000000000000" charset="-122"/>
                  <a:sym typeface="+mn-ea"/>
                </a:rPr>
                <a:t>一键快速测量</a:t>
              </a:r>
              <a:endParaRPr lang="zh-CN" altLang="en-US" sz="1200">
                <a:solidFill>
                  <a:srgbClr val="FBAB37"/>
                </a:solidFill>
                <a:latin typeface="思源黑体 CN Medium" panose="020B0600000000000000" charset="-122"/>
                <a:ea typeface="思源黑体 CN Medium" panose="020B0600000000000000" charset="-122"/>
                <a:cs typeface="思源黑体 CN Normal" panose="020B0400000000000000" charset="-122"/>
              </a:endParaRPr>
            </a:p>
            <a:p>
              <a:pPr algn="ctr">
                <a:lnSpc>
                  <a:spcPct val="120000"/>
                </a:lnSpc>
              </a:pP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gn="ct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放置后一键可完成测量</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spTree>
    <p:custDataLst>
      <p:tags r:id="rId2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userDrawn="1">
            <p:custDataLst>
              <p:tags r:id="rId1"/>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图片3"/>
          <p:cNvPicPr>
            <a:picLocks noChangeAspect="1"/>
          </p:cNvPicPr>
          <p:nvPr/>
        </p:nvPicPr>
        <p:blipFill>
          <a:blip r:embed="rId2"/>
          <a:srcRect l="24299" b="10369"/>
          <a:stretch>
            <a:fillRect/>
          </a:stretch>
        </p:blipFill>
        <p:spPr>
          <a:xfrm>
            <a:off x="6315075" y="918845"/>
            <a:ext cx="5876925" cy="5935345"/>
          </a:xfrm>
          <a:prstGeom prst="rect">
            <a:avLst/>
          </a:prstGeom>
        </p:spPr>
      </p:pic>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3"/>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4"/>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5"/>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小巧</a:t>
              </a:r>
              <a:r>
                <a:rPr sz="1500" kern="0" spc="-27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a:t>
              </a:r>
              <a:r>
                <a:rPr sz="1500" kern="0" spc="-3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便捷</a:t>
              </a:r>
              <a:endParaRPr lang="en-US" altLang="en-US" sz="1500" dirty="0">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6"/>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134" name="textbox 134"/>
          <p:cNvSpPr/>
          <p:nvPr>
            <p:custDataLst>
              <p:tags r:id="rId7"/>
            </p:custDataLst>
          </p:nvPr>
        </p:nvSpPr>
        <p:spPr>
          <a:xfrm>
            <a:off x="454660" y="1600835"/>
            <a:ext cx="6379845" cy="704850"/>
          </a:xfrm>
          <a:prstGeom prst="rect">
            <a:avLst/>
          </a:prstGeom>
        </p:spPr>
        <p:txBody>
          <a:bodyPr vert="horz" wrap="square" lIns="0" tIns="0" rIns="0" bIns="0"/>
          <a:p>
            <a:pPr algn="l" rtl="0" eaLnBrk="0">
              <a:lnSpc>
                <a:spcPct val="87000"/>
              </a:lnSpc>
            </a:pPr>
            <a:endParaRPr lang="en-US" altLang="en-US" sz="400" dirty="0">
              <a:latin typeface="思源黑体 CN Medium" panose="020B0600000000000000" charset="-122"/>
              <a:ea typeface="思源黑体 CN Medium" panose="020B0600000000000000" charset="-122"/>
              <a:cs typeface="思源黑体 CN Medium" panose="020B0600000000000000" charset="-122"/>
            </a:endParaRPr>
          </a:p>
          <a:p>
            <a:pPr marL="12700" algn="l" rtl="0" eaLnBrk="0">
              <a:lnSpc>
                <a:spcPct val="95000"/>
              </a:lnSpc>
            </a:pPr>
            <a:r>
              <a:rPr sz="2400"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小巧、</a:t>
            </a:r>
            <a:r>
              <a:rPr sz="2400" kern="0" spc="-3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 </a:t>
            </a:r>
            <a:r>
              <a:rPr sz="2400" kern="0" spc="60" dirty="0">
                <a:solidFill>
                  <a:srgbClr val="FBAB37"/>
                </a:solidFill>
                <a:latin typeface="思源黑体 CN Medium" panose="020B0600000000000000" charset="-122"/>
                <a:ea typeface="思源黑体 CN Medium" panose="020B0600000000000000" charset="-122"/>
                <a:cs typeface="思源黑体 CN Medium" panose="020B0600000000000000" charset="-122"/>
              </a:rPr>
              <a:t>便捷 | </a:t>
            </a:r>
            <a:r>
              <a:rPr sz="2000" kern="0" spc="6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体积小</a:t>
            </a:r>
            <a:r>
              <a:rPr sz="20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巧，</a:t>
            </a:r>
            <a:r>
              <a:rPr sz="2000" kern="0" spc="-37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 </a:t>
            </a:r>
            <a:r>
              <a:rPr sz="20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rPr>
              <a:t>放置后一键可完成测量</a:t>
            </a:r>
            <a:endParaRPr lang="en-US" altLang="en-US" sz="2000" kern="0" spc="50" dirty="0">
              <a:solidFill>
                <a:srgbClr val="595757">
                  <a:alpha val="10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7" name="文本框 16"/>
          <p:cNvSpPr txBox="1"/>
          <p:nvPr/>
        </p:nvSpPr>
        <p:spPr>
          <a:xfrm>
            <a:off x="1508125" y="2717800"/>
            <a:ext cx="2578100" cy="890905"/>
          </a:xfrm>
          <a:prstGeom prst="rect">
            <a:avLst/>
          </a:prstGeom>
          <a:noFill/>
        </p:spPr>
        <p:txBody>
          <a:bodyPr wrap="square" rtlCol="0">
            <a:spAutoFit/>
          </a:bodyPr>
          <a:p>
            <a:pPr>
              <a:lnSpc>
                <a:spcPct val="130000"/>
              </a:lnSpc>
            </a:pPr>
            <a:r>
              <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rPr>
              <a:t>第一步：</a:t>
            </a:r>
            <a:endPar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zh-CN" altLang="en-US" sz="1600">
                <a:solidFill>
                  <a:schemeClr val="tx1"/>
                </a:solidFill>
                <a:latin typeface="思源黑体 CN Normal" panose="020B0400000000000000" charset="-122"/>
                <a:ea typeface="思源黑体 CN Normal" panose="020B0400000000000000" charset="-122"/>
                <a:cs typeface="思源黑体 CN Medium" panose="020B0600000000000000" charset="-122"/>
              </a:rPr>
              <a:t>随意摆放样品</a:t>
            </a:r>
            <a:endParaRPr lang="zh-CN" altLang="en-US" sz="1600">
              <a:solidFill>
                <a:schemeClr val="tx1"/>
              </a:solidFill>
              <a:latin typeface="思源黑体 CN Normal" panose="020B0400000000000000" charset="-122"/>
              <a:ea typeface="思源黑体 CN Normal" panose="020B0400000000000000" charset="-122"/>
              <a:cs typeface="思源黑体 CN Medium" panose="020B0600000000000000" charset="-122"/>
            </a:endParaRPr>
          </a:p>
        </p:txBody>
      </p:sp>
      <p:sp>
        <p:nvSpPr>
          <p:cNvPr id="18" name="文本框 17"/>
          <p:cNvSpPr txBox="1"/>
          <p:nvPr>
            <p:custDataLst>
              <p:tags r:id="rId8"/>
            </p:custDataLst>
          </p:nvPr>
        </p:nvSpPr>
        <p:spPr>
          <a:xfrm>
            <a:off x="1508125" y="4950460"/>
            <a:ext cx="3035935" cy="890905"/>
          </a:xfrm>
          <a:prstGeom prst="rect">
            <a:avLst/>
          </a:prstGeom>
          <a:noFill/>
        </p:spPr>
        <p:txBody>
          <a:bodyPr wrap="square" rtlCol="0">
            <a:spAutoFit/>
          </a:bodyPr>
          <a:p>
            <a:pPr>
              <a:lnSpc>
                <a:spcPct val="130000"/>
              </a:lnSpc>
            </a:pPr>
            <a:r>
              <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rPr>
              <a:t>第二步：</a:t>
            </a:r>
            <a:endParaRPr lang="zh-CN" altLang="en-US" sz="2400">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zh-CN" altLang="en-US" sz="1600">
                <a:solidFill>
                  <a:schemeClr val="tx1"/>
                </a:solidFill>
                <a:latin typeface="思源黑体 CN Normal" panose="020B0400000000000000" charset="-122"/>
                <a:ea typeface="思源黑体 CN Normal" panose="020B0400000000000000" charset="-122"/>
                <a:cs typeface="思源黑体 CN Medium" panose="020B0600000000000000" charset="-122"/>
              </a:rPr>
              <a:t>按下按钮，一键测量</a:t>
            </a:r>
            <a:endParaRPr lang="zh-CN" altLang="en-US" sz="1600">
              <a:solidFill>
                <a:schemeClr val="tx1"/>
              </a:solidFill>
              <a:latin typeface="思源黑体 CN Normal" panose="020B0400000000000000" charset="-122"/>
              <a:ea typeface="思源黑体 CN Normal" panose="020B0400000000000000" charset="-122"/>
              <a:cs typeface="思源黑体 CN Medium" panose="020B0600000000000000" charset="-122"/>
            </a:endParaRPr>
          </a:p>
        </p:txBody>
      </p:sp>
      <p:cxnSp>
        <p:nvCxnSpPr>
          <p:cNvPr id="19" name="直接连接符 18"/>
          <p:cNvCxnSpPr/>
          <p:nvPr/>
        </p:nvCxnSpPr>
        <p:spPr>
          <a:xfrm>
            <a:off x="3023870" y="3152140"/>
            <a:ext cx="250444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sp>
        <p:nvSpPr>
          <p:cNvPr id="21" name="椭圆 20"/>
          <p:cNvSpPr/>
          <p:nvPr/>
        </p:nvSpPr>
        <p:spPr>
          <a:xfrm>
            <a:off x="8525510" y="4238625"/>
            <a:ext cx="118745" cy="118745"/>
          </a:xfrm>
          <a:prstGeom prst="ellipse">
            <a:avLst/>
          </a:prstGeom>
          <a:solidFill>
            <a:srgbClr val="FBAB3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cxnSp>
        <p:nvCxnSpPr>
          <p:cNvPr id="22" name="直接连接符 21"/>
          <p:cNvCxnSpPr>
            <a:stCxn id="18" idx="3"/>
          </p:cNvCxnSpPr>
          <p:nvPr/>
        </p:nvCxnSpPr>
        <p:spPr>
          <a:xfrm>
            <a:off x="4544060" y="5396230"/>
            <a:ext cx="2936240" cy="0"/>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sp>
        <p:nvSpPr>
          <p:cNvPr id="25" name="椭圆 24"/>
          <p:cNvSpPr/>
          <p:nvPr>
            <p:custDataLst>
              <p:tags r:id="rId9"/>
            </p:custDataLst>
          </p:nvPr>
        </p:nvSpPr>
        <p:spPr>
          <a:xfrm>
            <a:off x="7452995" y="5337175"/>
            <a:ext cx="118745" cy="118745"/>
          </a:xfrm>
          <a:prstGeom prst="ellipse">
            <a:avLst/>
          </a:prstGeom>
          <a:solidFill>
            <a:srgbClr val="FBAB3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思源黑体 CN Medium" panose="020B0600000000000000" charset="-122"/>
            </a:endParaRPr>
          </a:p>
        </p:txBody>
      </p:sp>
      <p:cxnSp>
        <p:nvCxnSpPr>
          <p:cNvPr id="26" name="直接连接符 25"/>
          <p:cNvCxnSpPr>
            <a:endCxn id="21" idx="2"/>
          </p:cNvCxnSpPr>
          <p:nvPr/>
        </p:nvCxnSpPr>
        <p:spPr>
          <a:xfrm>
            <a:off x="5524500" y="3148330"/>
            <a:ext cx="3001010" cy="1149985"/>
          </a:xfrm>
          <a:prstGeom prst="line">
            <a:avLst/>
          </a:prstGeom>
          <a:ln>
            <a:solidFill>
              <a:srgbClr val="FBAB37"/>
            </a:solidFill>
          </a:ln>
        </p:spPr>
        <p:style>
          <a:lnRef idx="2">
            <a:schemeClr val="accent1"/>
          </a:lnRef>
          <a:fillRef idx="0">
            <a:srgbClr val="FFFFFF"/>
          </a:fillRef>
          <a:effectRef idx="0">
            <a:srgbClr val="FFFFFF"/>
          </a:effectRef>
          <a:fontRef idx="minor">
            <a:schemeClr val="tx1"/>
          </a:fontRef>
        </p:style>
      </p:cxnSp>
    </p:spTree>
    <p:custDataLst>
      <p:tags r:id="rId1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441960" y="673100"/>
            <a:ext cx="6391910" cy="309880"/>
            <a:chOff x="696" y="1060"/>
            <a:chExt cx="10066" cy="488"/>
          </a:xfrm>
        </p:grpSpPr>
        <p:grpSp>
          <p:nvGrpSpPr>
            <p:cNvPr id="16" name="group 16"/>
            <p:cNvGrpSpPr/>
            <p:nvPr/>
          </p:nvGrpSpPr>
          <p:grpSpPr>
            <a:xfrm rot="0">
              <a:off x="716" y="1060"/>
              <a:ext cx="5866" cy="416"/>
              <a:chOff x="0" y="0"/>
              <a:chExt cx="3725078" cy="264225"/>
            </a:xfrm>
          </p:grpSpPr>
          <p:sp>
            <p:nvSpPr>
              <p:cNvPr id="136" name="path"/>
              <p:cNvSpPr/>
              <p:nvPr>
                <p:custDataLst>
                  <p:tags r:id="rId1"/>
                </p:custDataLst>
              </p:nvPr>
            </p:nvSpPr>
            <p:spPr>
              <a:xfrm>
                <a:off x="0" y="49"/>
                <a:ext cx="1712902" cy="264125"/>
              </a:xfrm>
              <a:custGeom>
                <a:avLst/>
                <a:gdLst/>
                <a:ahLst/>
                <a:cxnLst/>
                <a:rect l="0" t="0" r="0" b="0"/>
                <a:pathLst>
                  <a:path w="2697" h="415">
                    <a:moveTo>
                      <a:pt x="0" y="0"/>
                    </a:moveTo>
                    <a:lnTo>
                      <a:pt x="2000" y="0"/>
                    </a:lnTo>
                    <a:lnTo>
                      <a:pt x="2697" y="415"/>
                    </a:lnTo>
                    <a:lnTo>
                      <a:pt x="0" y="415"/>
                    </a:lnTo>
                    <a:lnTo>
                      <a:pt x="0" y="0"/>
                    </a:lnTo>
                    <a:close/>
                  </a:path>
                </a:pathLst>
              </a:custGeom>
              <a:solidFill>
                <a:srgbClr val="FBAB37"/>
              </a:solidFill>
              <a:ln cap="flat">
                <a:noFill/>
                <a:prstDash val="solid"/>
                <a:miter lim="0"/>
              </a:ln>
            </p:spPr>
            <p:txBody>
              <a:bodyPr rtlCol="0"/>
              <a:p>
                <a:pPr algn="ctr"/>
                <a:endParaRPr lang="zh-CN" altLang="en-US">
                  <a:cs typeface="思源黑体 CN Medium" panose="020B0600000000000000" charset="-122"/>
                </a:endParaRPr>
              </a:p>
            </p:txBody>
          </p:sp>
          <p:sp>
            <p:nvSpPr>
              <p:cNvPr id="138" name="path"/>
              <p:cNvSpPr/>
              <p:nvPr>
                <p:custDataLst>
                  <p:tags r:id="rId2"/>
                </p:custDataLst>
              </p:nvPr>
            </p:nvSpPr>
            <p:spPr>
              <a:xfrm>
                <a:off x="1292831" y="0"/>
                <a:ext cx="2432247" cy="264225"/>
              </a:xfrm>
              <a:custGeom>
                <a:avLst/>
                <a:gdLst/>
                <a:ahLst/>
                <a:cxnLst/>
                <a:rect l="0" t="0" r="0" b="0"/>
                <a:pathLst>
                  <a:path w="3830" h="416">
                    <a:moveTo>
                      <a:pt x="0" y="0"/>
                    </a:moveTo>
                    <a:lnTo>
                      <a:pt x="3002" y="1"/>
                    </a:lnTo>
                    <a:lnTo>
                      <a:pt x="3830" y="415"/>
                    </a:lnTo>
                    <a:lnTo>
                      <a:pt x="703" y="416"/>
                    </a:lnTo>
                    <a:lnTo>
                      <a:pt x="0" y="0"/>
                    </a:lnTo>
                    <a:close/>
                  </a:path>
                </a:pathLst>
              </a:custGeom>
              <a:solidFill>
                <a:srgbClr val="3E3A39">
                  <a:alpha val="50196"/>
                </a:srgbClr>
              </a:solidFill>
              <a:ln cap="flat">
                <a:noFill/>
                <a:prstDash val="solid"/>
                <a:miter lim="0"/>
              </a:ln>
            </p:spPr>
            <p:txBody>
              <a:bodyPr rtlCol="0"/>
              <a:p>
                <a:pPr algn="ctr"/>
                <a:endParaRPr lang="zh-CN" altLang="en-US">
                  <a:cs typeface="思源黑体 CN Medium" panose="020B0600000000000000" charset="-122"/>
                </a:endParaRPr>
              </a:p>
            </p:txBody>
          </p:sp>
        </p:grpSp>
        <p:sp>
          <p:nvSpPr>
            <p:cNvPr id="140" name="textbox 140"/>
            <p:cNvSpPr/>
            <p:nvPr>
              <p:custDataLst>
                <p:tags r:id="rId3"/>
              </p:custDataLst>
            </p:nvPr>
          </p:nvSpPr>
          <p:spPr>
            <a:xfrm>
              <a:off x="696" y="1060"/>
              <a:ext cx="5907" cy="488"/>
            </a:xfrm>
            <a:prstGeom prst="rect">
              <a:avLst/>
            </a:prstGeom>
          </p:spPr>
          <p:txBody>
            <a:bodyPr vert="horz" wrap="square" lIns="0" tIns="0" rIns="0" bIns="0"/>
            <a:p>
              <a:pPr algn="l" rtl="0" eaLnBrk="0">
                <a:lnSpc>
                  <a:spcPct val="110000"/>
                </a:lnSpc>
              </a:pPr>
              <a:endParaRPr lang="en-US" altLang="en-US" sz="300" dirty="0">
                <a:latin typeface="思源黑体 CN Medium" panose="020B0600000000000000" charset="-122"/>
                <a:ea typeface="思源黑体 CN Medium" panose="020B0600000000000000" charset="-122"/>
                <a:cs typeface="思源黑体 CN Medium" panose="020B0600000000000000" charset="-122"/>
              </a:endParaRPr>
            </a:p>
            <a:p>
              <a:pPr marL="103505" algn="l" rtl="0" eaLnBrk="0">
                <a:lnSpc>
                  <a:spcPct val="92000"/>
                </a:lnSpc>
                <a:spcBef>
                  <a:spcPts val="0"/>
                </a:spcBef>
              </a:pPr>
              <a:r>
                <a:rPr lang="zh-CN"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一键测量仪</a:t>
              </a:r>
              <a:r>
                <a:rPr sz="1400" kern="0" spc="3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lang="en-US" sz="1400" kern="0" spc="2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小巧</a:t>
              </a:r>
              <a:r>
                <a:rPr sz="1500" kern="0" spc="-27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a:t>
              </a:r>
              <a:r>
                <a:rPr sz="1500" kern="0" spc="-3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 </a:t>
              </a:r>
              <a:r>
                <a:rPr sz="1500" kern="0" spc="40" dirty="0">
                  <a:solidFill>
                    <a:srgbClr val="FFFFFF">
                      <a:alpha val="100000"/>
                    </a:srgbClr>
                  </a:solidFill>
                  <a:latin typeface="思源黑体 CN Medium" panose="020B0600000000000000" charset="-122"/>
                  <a:ea typeface="思源黑体 CN Medium" panose="020B0600000000000000" charset="-122"/>
                  <a:cs typeface="思源黑体 CN Medium" panose="020B0600000000000000" charset="-122"/>
                </a:rPr>
                <a:t>便捷</a:t>
              </a:r>
              <a:endParaRPr lang="en-US" altLang="en-US" sz="1500" dirty="0">
                <a:latin typeface="思源黑体 CN Medium" panose="020B0600000000000000" charset="-122"/>
                <a:ea typeface="思源黑体 CN Medium" panose="020B0600000000000000" charset="-122"/>
                <a:cs typeface="思源黑体 CN Medium" panose="020B0600000000000000" charset="-122"/>
              </a:endParaRPr>
            </a:p>
          </p:txBody>
        </p:sp>
        <p:sp>
          <p:nvSpPr>
            <p:cNvPr id="156" name="path"/>
            <p:cNvSpPr/>
            <p:nvPr>
              <p:custDataLst>
                <p:tags r:id="rId4"/>
              </p:custDataLst>
            </p:nvPr>
          </p:nvSpPr>
          <p:spPr>
            <a:xfrm>
              <a:off x="716" y="1495"/>
              <a:ext cx="10047" cy="4"/>
            </a:xfrm>
            <a:custGeom>
              <a:avLst/>
              <a:gdLst/>
              <a:ahLst/>
              <a:cxnLst/>
              <a:rect l="0" t="0" r="0" b="0"/>
              <a:pathLst>
                <a:path w="10046" h="4">
                  <a:moveTo>
                    <a:pt x="0" y="2"/>
                  </a:moveTo>
                  <a:lnTo>
                    <a:pt x="10046" y="2"/>
                  </a:lnTo>
                </a:path>
              </a:pathLst>
            </a:custGeom>
            <a:noFill/>
            <a:ln w="2743" cap="flat">
              <a:solidFill>
                <a:srgbClr val="9F9FA0">
                  <a:alpha val="100000"/>
                </a:srgbClr>
              </a:solidFill>
              <a:prstDash val="solid"/>
              <a:miter lim="2292558"/>
            </a:ln>
          </p:spPr>
          <p:txBody>
            <a:bodyPr rtlCol="0"/>
            <a:p>
              <a:pPr algn="ctr"/>
              <a:endParaRPr lang="zh-CN" altLang="en-US">
                <a:cs typeface="思源黑体 CN Medium" panose="020B0600000000000000" charset="-122"/>
              </a:endParaRPr>
            </a:p>
          </p:txBody>
        </p:sp>
      </p:grpSp>
      <p:sp>
        <p:nvSpPr>
          <p:cNvPr id="4" name="矩形 3"/>
          <p:cNvSpPr/>
          <p:nvPr userDrawn="1">
            <p:custDataLst>
              <p:tags r:id="rId5"/>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7" name="组合 6"/>
          <p:cNvGrpSpPr/>
          <p:nvPr/>
        </p:nvGrpSpPr>
        <p:grpSpPr>
          <a:xfrm>
            <a:off x="441960" y="1303020"/>
            <a:ext cx="5654040" cy="2393315"/>
            <a:chOff x="696" y="2052"/>
            <a:chExt cx="8904" cy="3769"/>
          </a:xfrm>
        </p:grpSpPr>
        <p:sp>
          <p:nvSpPr>
            <p:cNvPr id="166" name="rect"/>
            <p:cNvSpPr/>
            <p:nvPr>
              <p:custDataLst>
                <p:tags r:id="rId6"/>
              </p:custDataLst>
            </p:nvPr>
          </p:nvSpPr>
          <p:spPr>
            <a:xfrm rot="21600000">
              <a:off x="696" y="2052"/>
              <a:ext cx="8904" cy="3765"/>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pic>
          <p:nvPicPr>
            <p:cNvPr id="5" name="图片 4" descr="图片4"/>
            <p:cNvPicPr>
              <a:picLocks noChangeAspect="1"/>
            </p:cNvPicPr>
            <p:nvPr/>
          </p:nvPicPr>
          <p:blipFill>
            <a:blip r:embed="rId7"/>
            <a:srcRect l="9733" r="15037"/>
            <a:stretch>
              <a:fillRect/>
            </a:stretch>
          </p:blipFill>
          <p:spPr>
            <a:xfrm>
              <a:off x="716" y="2119"/>
              <a:ext cx="3789" cy="3703"/>
            </a:xfrm>
            <a:prstGeom prst="rect">
              <a:avLst/>
            </a:prstGeom>
          </p:spPr>
        </p:pic>
        <p:sp>
          <p:nvSpPr>
            <p:cNvPr id="6" name="文本框 5"/>
            <p:cNvSpPr txBox="1"/>
            <p:nvPr/>
          </p:nvSpPr>
          <p:spPr>
            <a:xfrm>
              <a:off x="4508" y="2120"/>
              <a:ext cx="5038" cy="3698"/>
            </a:xfrm>
            <a:prstGeom prst="rect">
              <a:avLst/>
            </a:prstGeom>
            <a:noFill/>
          </p:spPr>
          <p:txBody>
            <a:bodyPr wrap="square" rtlCol="0">
              <a:noAutofit/>
            </a:bodyPr>
            <a:p>
              <a:pPr>
                <a:lnSpc>
                  <a:spcPct val="11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rPr>
                <a:t>桌上型架构 </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nSpc>
                  <a:spcPct val="11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rPr>
                <a:t>产线线上 、线边测量首选</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just">
                <a:lnSpc>
                  <a:spcPct val="180000"/>
                </a:lnSpc>
              </a:pPr>
              <a:r>
                <a:rPr lang="zh-CN" altLang="en-US" sz="1400">
                  <a:latin typeface="思源黑体 CN Normal" panose="020B0400000000000000" charset="-122"/>
                  <a:ea typeface="思源黑体 CN Normal" panose="020B0400000000000000" charset="-122"/>
                  <a:cs typeface="思源黑体 CN Normal" panose="020B0400000000000000" charset="-122"/>
                </a:rPr>
                <a:t>小巧的外形 、桌上型架构 、搬运方便 、能够适应各种环境 ，适合产线线边尺寸快速测量 。</a:t>
              </a:r>
              <a:endParaRPr lang="zh-CN" altLang="en-US" sz="1400">
                <a:latin typeface="思源黑体 CN Normal" panose="020B0400000000000000" charset="-122"/>
                <a:ea typeface="思源黑体 CN Normal" panose="020B0400000000000000" charset="-122"/>
                <a:cs typeface="思源黑体 CN Normal" panose="020B0400000000000000" charset="-122"/>
              </a:endParaRPr>
            </a:p>
          </p:txBody>
        </p:sp>
      </p:grpSp>
      <p:sp>
        <p:nvSpPr>
          <p:cNvPr id="9" name="rect"/>
          <p:cNvSpPr/>
          <p:nvPr>
            <p:custDataLst>
              <p:tags r:id="rId8"/>
            </p:custDataLst>
          </p:nvPr>
        </p:nvSpPr>
        <p:spPr>
          <a:xfrm>
            <a:off x="6269990" y="1297940"/>
            <a:ext cx="5654040" cy="2390775"/>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11" name="文本框 10"/>
          <p:cNvSpPr txBox="1"/>
          <p:nvPr/>
        </p:nvSpPr>
        <p:spPr>
          <a:xfrm>
            <a:off x="8690610" y="1341120"/>
            <a:ext cx="3199130" cy="2348230"/>
          </a:xfrm>
          <a:prstGeom prst="rect">
            <a:avLst/>
          </a:prstGeom>
          <a:noFill/>
        </p:spPr>
        <p:txBody>
          <a:bodyPr wrap="square" rtlCol="0">
            <a:noAutofit/>
          </a:bodyPr>
          <a:p>
            <a:pPr>
              <a:lnSpc>
                <a:spcPct val="19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rPr>
              <a:t>放置后仅需一键可完成测量</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gn="just">
              <a:lnSpc>
                <a:spcPct val="190000"/>
              </a:lnSpc>
            </a:pPr>
            <a:r>
              <a:rPr lang="zh-CN" altLang="en-US" sz="1400">
                <a:latin typeface="思源黑体 CN Normal" panose="020B0400000000000000" charset="-122"/>
                <a:ea typeface="思源黑体 CN Normal" panose="020B0400000000000000" charset="-122"/>
                <a:cs typeface="思源黑体 CN Normal" panose="020B0400000000000000" charset="-122"/>
              </a:rPr>
              <a:t>通过定位功能， 自动识别产品位置及方向 ，产品随机放置在平台上 ，仅按一键即可测量 ，也可搭配客户IO信号实现全自动测量 。</a:t>
            </a:r>
            <a:endParaRPr lang="zh-CN" altLang="en-US" sz="1400">
              <a:latin typeface="思源黑体 CN Normal" panose="020B0400000000000000" charset="-122"/>
              <a:ea typeface="思源黑体 CN Normal" panose="020B0400000000000000" charset="-122"/>
              <a:cs typeface="思源黑体 CN Normal" panose="020B0400000000000000" charset="-122"/>
            </a:endParaRPr>
          </a:p>
        </p:txBody>
      </p:sp>
      <p:pic>
        <p:nvPicPr>
          <p:cNvPr id="174" name="picture 174"/>
          <p:cNvPicPr>
            <a:picLocks noChangeAspect="1"/>
          </p:cNvPicPr>
          <p:nvPr>
            <p:custDataLst>
              <p:tags r:id="rId9"/>
            </p:custDataLst>
          </p:nvPr>
        </p:nvPicPr>
        <p:blipFill>
          <a:blip r:embed="rId10"/>
          <a:srcRect l="6122" r="26864" b="1669"/>
          <a:stretch>
            <a:fillRect/>
          </a:stretch>
        </p:blipFill>
        <p:spPr>
          <a:xfrm rot="43200000">
            <a:off x="6269990" y="1303655"/>
            <a:ext cx="2435225" cy="2378710"/>
          </a:xfrm>
          <a:prstGeom prst="rect">
            <a:avLst/>
          </a:prstGeom>
        </p:spPr>
      </p:pic>
      <p:sp>
        <p:nvSpPr>
          <p:cNvPr id="12" name="rect"/>
          <p:cNvSpPr/>
          <p:nvPr>
            <p:custDataLst>
              <p:tags r:id="rId11"/>
            </p:custDataLst>
          </p:nvPr>
        </p:nvSpPr>
        <p:spPr>
          <a:xfrm>
            <a:off x="454660" y="3815715"/>
            <a:ext cx="11470005" cy="2823210"/>
          </a:xfrm>
          <a:prstGeom prst="rect">
            <a:avLst/>
          </a:prstGeom>
          <a:solidFill>
            <a:srgbClr val="DCDDDD">
              <a:alpha val="49803"/>
            </a:srgbClr>
          </a:solidFill>
          <a:ln cap="flat">
            <a:noFill/>
            <a:prstDash val="solid"/>
            <a:miter lim="0"/>
          </a:ln>
        </p:spPr>
        <p:txBody>
          <a:bodyPr rtlCol="0"/>
          <a:p>
            <a:pPr algn="ctr"/>
            <a:endParaRPr lang="zh-CN" altLang="en-US">
              <a:cs typeface="思源黑体 CN Medium" panose="020B0600000000000000" charset="-122"/>
            </a:endParaRPr>
          </a:p>
        </p:txBody>
      </p:sp>
      <p:sp>
        <p:nvSpPr>
          <p:cNvPr id="13" name="文本框 12"/>
          <p:cNvSpPr txBox="1"/>
          <p:nvPr>
            <p:custDataLst>
              <p:tags r:id="rId12"/>
            </p:custDataLst>
          </p:nvPr>
        </p:nvSpPr>
        <p:spPr>
          <a:xfrm>
            <a:off x="6834505" y="4008120"/>
            <a:ext cx="5055235" cy="2348230"/>
          </a:xfrm>
          <a:prstGeom prst="rect">
            <a:avLst/>
          </a:prstGeom>
          <a:noFill/>
        </p:spPr>
        <p:txBody>
          <a:bodyPr wrap="square" rtlCol="0">
            <a:noAutofit/>
          </a:bodyPr>
          <a:p>
            <a:pPr>
              <a:lnSpc>
                <a:spcPct val="190000"/>
              </a:lnSpc>
            </a:pPr>
            <a:r>
              <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rPr>
              <a:t>报告输出形式多样 ，可输出至客户指定数据库</a:t>
            </a:r>
            <a:endParaRPr lang="zh-CN" altLang="en-US">
              <a:solidFill>
                <a:srgbClr val="FBAB37"/>
              </a:solidFill>
              <a:latin typeface="思源黑体 CN Medium" panose="020B0600000000000000" charset="-122"/>
              <a:ea typeface="思源黑体 CN Medium" panose="020B0600000000000000" charset="-122"/>
              <a:cs typeface="思源黑体 CN Medium" panose="020B0600000000000000" charset="-122"/>
            </a:endParaRPr>
          </a:p>
          <a:p>
            <a:pPr>
              <a:lnSpc>
                <a:spcPct val="190000"/>
              </a:lnSpc>
            </a:pPr>
            <a:r>
              <a:rPr lang="zh-CN" altLang="en-US" sz="1400">
                <a:latin typeface="思源黑体 CN Normal" panose="020B0400000000000000" charset="-122"/>
                <a:ea typeface="思源黑体 CN Normal" panose="020B0400000000000000" charset="-122"/>
                <a:cs typeface="思源黑体 CN Normal" panose="020B0400000000000000" charset="-122"/>
              </a:rPr>
              <a:t>检测报告及统计报告都可通过一键完成制作 ，无需数据传输及电脑输入等繁琐的过程 ，支持多种格式 。也可自动上传至客户数据管理系统 。</a:t>
            </a:r>
            <a:endParaRPr lang="zh-CN" altLang="en-US" sz="1400">
              <a:latin typeface="思源黑体 CN Normal" panose="020B0400000000000000" charset="-122"/>
              <a:ea typeface="思源黑体 CN Normal" panose="020B0400000000000000" charset="-122"/>
              <a:cs typeface="思源黑体 CN Normal" panose="020B0400000000000000" charset="-122"/>
            </a:endParaRPr>
          </a:p>
        </p:txBody>
      </p:sp>
      <p:pic>
        <p:nvPicPr>
          <p:cNvPr id="3" name="图片 2" descr="图片1"/>
          <p:cNvPicPr>
            <a:picLocks noChangeAspect="1"/>
          </p:cNvPicPr>
          <p:nvPr/>
        </p:nvPicPr>
        <p:blipFill>
          <a:blip r:embed="rId13"/>
          <a:stretch>
            <a:fillRect/>
          </a:stretch>
        </p:blipFill>
        <p:spPr>
          <a:xfrm>
            <a:off x="639445" y="4047808"/>
            <a:ext cx="6010910" cy="2359025"/>
          </a:xfrm>
          <a:prstGeom prst="rect">
            <a:avLst/>
          </a:prstGeom>
        </p:spPr>
      </p:pic>
    </p:spTree>
    <p:custDataLst>
      <p:tags r:id="rId1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 name="TABLE_ENDDRAG_ORIGIN_RECT" val="83*56"/>
  <p:tag name="TABLE_ENDDRAG_RECT" val="637*207*83*5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wm#"/>
  <p:tag name="KSO_WM_TEMPLATE_CATEGORY" val="custom"/>
  <p:tag name="KSO_WM_TEMPLATE_INDEX" val="20205081"/>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wm#"/>
  <p:tag name="KSO_WM_TEMPLATE_CATEGORY" val="custom"/>
  <p:tag name="KSO_WM_TEMPLATE_INDEX" val="2020508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wm#"/>
  <p:tag name="KSO_WM_TEMPLATE_CATEGORY" val="custom"/>
  <p:tag name="KSO_WM_TEMPLATE_INDEX" val="20205081"/>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wm#"/>
  <p:tag name="KSO_WM_TEMPLATE_CATEGORY" val="custom"/>
  <p:tag name="KSO_WM_TEMPLATE_INDEX" val="20205081"/>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wm#"/>
  <p:tag name="KSO_WM_TEMPLATE_CATEGORY" val="custom"/>
  <p:tag name="KSO_WM_TEMPLATE_INDEX" val="20205081"/>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TABLE_ENDDRAG_ORIGIN_RECT" val="299*51"/>
  <p:tag name="TABLE_ENDDRAG_RECT" val="628*420*299*5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05081"/>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wm#"/>
  <p:tag name="KSO_WM_TEMPLATE_CATEGORY" val="custom"/>
  <p:tag name="KSO_WM_TEMPLATE_INDEX" val="20205081"/>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wm#"/>
  <p:tag name="KSO_WM_TEMPLATE_CATEGORY" val="custom"/>
  <p:tag name="KSO_WM_TEMPLATE_INDEX" val="20205081"/>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wm#"/>
  <p:tag name="KSO_WM_TEMPLATE_CATEGORY" val="custom"/>
  <p:tag name="KSO_WM_TEMPLATE_INDEX" val="20205081"/>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 name="TABLE_ENDDRAG_ORIGIN_RECT" val="488*19"/>
  <p:tag name="TABLE_ENDDRAG_RECT" val="35*106*488*19"/>
</p:tagLst>
</file>

<file path=ppt/tags/tag349.xml><?xml version="1.0" encoding="utf-8"?>
<p:tagLst xmlns:p="http://schemas.openxmlformats.org/presentationml/2006/main">
  <p:tag name="KSO_WM_BEAUTIFY_FLAG" val=""/>
  <p:tag name="TABLE_ENDDRAG_ORIGIN_RECT" val="678*408"/>
  <p:tag name="TABLE_ENDDRAG_RECT" val="35*125*678*40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wm#"/>
  <p:tag name="KSO_WM_TEMPLATE_CATEGORY" val="custom"/>
  <p:tag name="KSO_WM_TEMPLATE_INDEX" val="20205081"/>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 name="TABLE_ENDDRAG_ORIGIN_RECT" val="488*19"/>
  <p:tag name="TABLE_ENDDRAG_RECT" val="35*106*488*19"/>
</p:tagLst>
</file>

<file path=ppt/tags/tag358.xml><?xml version="1.0" encoding="utf-8"?>
<p:tagLst xmlns:p="http://schemas.openxmlformats.org/presentationml/2006/main">
  <p:tag name="KSO_WM_BEAUTIFY_FLAG" val=""/>
  <p:tag name="TABLE_ENDDRAG_ORIGIN_RECT" val="488*392"/>
  <p:tag name="TABLE_ENDDRAG_RECT" val="35*126*488*392"/>
</p:tagLst>
</file>

<file path=ppt/tags/tag359.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TABLE_ENDDRAG_ORIGIN_RECT" val="474*445"/>
  <p:tag name="TABLE_ENDDRAG_RECT" val="38*85*474*445"/>
</p:tagLst>
</file>

<file path=ppt/tags/tag366.xml><?xml version="1.0" encoding="utf-8"?>
<p:tagLst xmlns:p="http://schemas.openxmlformats.org/presentationml/2006/main">
  <p:tag name="TABLE_ENDDRAG_ORIGIN_RECT" val="474*445"/>
  <p:tag name="TABLE_ENDDRAG_RECT" val="38*85*474*445"/>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wm#"/>
  <p:tag name="KSO_WM_TEMPLATE_CATEGORY" val="custom"/>
  <p:tag name="KSO_WM_TEMPLATE_INDEX" val="20205081"/>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wm#"/>
  <p:tag name="KSO_WM_TEMPLATE_CATEGORY" val="custom"/>
  <p:tag name="KSO_WM_TEMPLATE_INDEX" val="20205081"/>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 name="TABLE_ENDDRAG_ORIGIN_RECT" val="544*442"/>
  <p:tag name="TABLE_ENDDRAG_RECT" val="380*77*544*442"/>
</p:tagLst>
</file>

<file path=ppt/tags/tag384.xml><?xml version="1.0" encoding="utf-8"?>
<p:tagLst xmlns:p="http://schemas.openxmlformats.org/presentationml/2006/main">
  <p:tag name="KSO_WM_BEAUTIFY_FLAG" val="#wm#"/>
  <p:tag name="KSO_WM_TEMPLATE_CATEGORY" val="custom"/>
  <p:tag name="KSO_WM_TEMPLATE_INDEX" val="20205081"/>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wm#"/>
  <p:tag name="KSO_WM_TEMPLATE_CATEGORY" val="custom"/>
  <p:tag name="KSO_WM_TEMPLATE_INDEX" val="20205081"/>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wm#"/>
  <p:tag name="KSO_WM_TEMPLATE_CATEGORY" val="custom"/>
  <p:tag name="KSO_WM_TEMPLATE_INDEX" val="20205081"/>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wm#"/>
  <p:tag name="KSO_WM_TEMPLATE_CATEGORY" val="custom"/>
  <p:tag name="KSO_WM_TEMPLATE_INDEX" val="20205081"/>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wm#"/>
  <p:tag name="KSO_WM_TEMPLATE_CATEGORY" val="custom"/>
  <p:tag name="KSO_WM_TEMPLATE_INDEX" val="20205081"/>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wm#"/>
  <p:tag name="KSO_WM_TEMPLATE_CATEGORY" val="custom"/>
  <p:tag name="KSO_WM_TEMPLATE_INDEX" val="20205081"/>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wm#"/>
  <p:tag name="KSO_WM_TEMPLATE_CATEGORY" val="custom"/>
  <p:tag name="KSO_WM_TEMPLATE_INDEX" val="20205081"/>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wm#"/>
  <p:tag name="KSO_WM_TEMPLATE_CATEGORY" val="custom"/>
  <p:tag name="KSO_WM_TEMPLATE_INDEX" val="20205081"/>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commondata" val="eyJoZGlkIjoiYzE3NjFlZTlkODliOGYwMTIwZDE0Y2EzM2YxNDY2ZGYifQ=="/>
  <p:tag name="resource_record_key" val="{&quot;13&quot;:[4364915,19965469]}"/>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13618</Words>
  <Application>WPS 演示</Application>
  <PresentationFormat>宽屏</PresentationFormat>
  <Paragraphs>1747</Paragraphs>
  <Slides>34</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34</vt:i4>
      </vt:variant>
    </vt:vector>
  </HeadingPairs>
  <TitlesOfParts>
    <vt:vector size="45" baseType="lpstr">
      <vt:lpstr>Arial</vt:lpstr>
      <vt:lpstr>宋体</vt:lpstr>
      <vt:lpstr>Wingdings</vt:lpstr>
      <vt:lpstr>Wingdings</vt:lpstr>
      <vt:lpstr>思源黑体 CN Normal</vt:lpstr>
      <vt:lpstr>思源黑体 CN Bold</vt:lpstr>
      <vt:lpstr>思源黑体 CN Medium</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龙龙不是隆隆</cp:lastModifiedBy>
  <cp:revision>176</cp:revision>
  <dcterms:created xsi:type="dcterms:W3CDTF">2019-06-19T02:08:00Z</dcterms:created>
  <dcterms:modified xsi:type="dcterms:W3CDTF">2024-07-01T01:57:42Z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19A3D1F5F2D849D0A7818B88C086E959_11</vt:lpwstr>
  </property>
</Properties>
</file>