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7559675" cy="1069149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84D8"/>
    <a:srgbClr val="18A0E6"/>
    <a:srgbClr val="29427D"/>
    <a:srgbClr val="DB7123"/>
    <a:srgbClr val="D86126"/>
    <a:srgbClr val="FF9800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3367"/>
        <p:guide pos="23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43361" y="1425600"/>
            <a:ext cx="6076362" cy="400739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96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43361" y="5550860"/>
            <a:ext cx="6076362" cy="229555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985" spc="200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77261" y="1206709"/>
            <a:ext cx="6804096" cy="854798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43361" y="3872693"/>
            <a:ext cx="6076362" cy="158836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96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43361" y="5550860"/>
            <a:ext cx="6076362" cy="73525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98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61" y="948529"/>
            <a:ext cx="6801864" cy="1100069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77261" y="2323616"/>
            <a:ext cx="6801864" cy="741985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34470" y="5999868"/>
            <a:ext cx="4817336" cy="119548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4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234470" y="7195351"/>
            <a:ext cx="4817336" cy="135263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4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82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61" y="948529"/>
            <a:ext cx="6801864" cy="1100069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77261" y="2340453"/>
            <a:ext cx="3210069" cy="740301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975753" y="2340453"/>
            <a:ext cx="3210069" cy="740301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61" y="948529"/>
            <a:ext cx="6801864" cy="1100069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77261" y="2228202"/>
            <a:ext cx="3312756" cy="594935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77261" y="2890488"/>
            <a:ext cx="3312756" cy="685298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866711" y="2216554"/>
            <a:ext cx="3312756" cy="59493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866711" y="2890488"/>
            <a:ext cx="3312756" cy="685298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61" y="948529"/>
            <a:ext cx="6801864" cy="1100069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77261" y="2424642"/>
            <a:ext cx="3244966" cy="7184126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325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937804" y="2424642"/>
            <a:ext cx="3241321" cy="7184126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325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6346472" y="1425600"/>
            <a:ext cx="647371" cy="78408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315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67008" y="1425600"/>
            <a:ext cx="5685706" cy="7840800"/>
          </a:xfrm>
        </p:spPr>
        <p:txBody>
          <a:bodyPr vert="eaVert" lIns="46800" tIns="46800" rIns="46800" bIns="46800"/>
          <a:lstStyle>
            <a:lvl1pPr marL="189230" indent="-189230">
              <a:spcAft>
                <a:spcPts val="1000"/>
              </a:spcAft>
              <a:defRPr spc="300"/>
            </a:lvl1pPr>
            <a:lvl2pPr marL="567055" indent="-189230">
              <a:defRPr spc="300"/>
            </a:lvl2pPr>
            <a:lvl3pPr marL="944880" indent="-189230">
              <a:defRPr spc="300"/>
            </a:lvl3pPr>
            <a:lvl4pPr marL="1322705" indent="-189230">
              <a:defRPr spc="300"/>
            </a:lvl4pPr>
            <a:lvl5pPr marL="1701165" indent="-1892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77261" y="948529"/>
            <a:ext cx="6801864" cy="1100069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77261" y="2323616"/>
            <a:ext cx="6801864" cy="741985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79494" y="9844497"/>
            <a:ext cx="1674236" cy="493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2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552280" y="9844497"/>
            <a:ext cx="2455547" cy="493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2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5504889" y="9844497"/>
            <a:ext cx="1674236" cy="493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2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6285" rtl="0" eaLnBrk="1" fontAlgn="auto" latinLnBrk="0" hangingPunct="1">
        <a:lnSpc>
          <a:spcPct val="100000"/>
        </a:lnSpc>
        <a:spcBef>
          <a:spcPct val="0"/>
        </a:spcBef>
        <a:buNone/>
        <a:defRPr sz="297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89230" indent="-189230" algn="l" defTabSz="75628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4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6705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30960" algn="l"/>
          <a:tab pos="1330960" algn="l"/>
          <a:tab pos="1330960" algn="l"/>
          <a:tab pos="1330960" algn="l"/>
        </a:tabLst>
        <a:defRPr sz="132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44880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2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2270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0116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4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9685" y="5836285"/>
            <a:ext cx="7587615" cy="22269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5" y="0"/>
            <a:ext cx="7559040" cy="311086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tx2">
                  <a:lumMod val="50000"/>
                  <a:lumOff val="50000"/>
                  <a:alpha val="45000"/>
                </a:schemeClr>
              </a:gs>
            </a:gsLst>
            <a:lin ang="5400000" scaled="0"/>
          </a:gradFill>
          <a:ln w="34925">
            <a:noFill/>
          </a:ln>
          <a:effectLst>
            <a:outerShdw blurRad="152400" dist="11430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白框logoRGB浅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1910" y="169545"/>
            <a:ext cx="829310" cy="705485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632460" y="1813560"/>
            <a:ext cx="6296025" cy="931545"/>
          </a:xfrm>
          <a:prstGeom prst="roundRect">
            <a:avLst>
              <a:gd name="adj" fmla="val 50000"/>
            </a:avLst>
          </a:prstGeom>
          <a:solidFill>
            <a:srgbClr val="294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0100" y="1813560"/>
            <a:ext cx="5969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ln>
                  <a:noFill/>
                </a:ln>
                <a:gradFill>
                  <a:gsLst>
                    <a:gs pos="0">
                      <a:srgbClr val="FF9800"/>
                    </a:gs>
                    <a:gs pos="100000">
                      <a:srgbClr val="D86126"/>
                    </a:gs>
                  </a:gsLst>
                  <a:lin scaled="1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charset="-122"/>
                <a:ea typeface="思源黑体 CN Heavy" panose="020B0A00000000000000" charset="-122"/>
                <a:cs typeface="阿里巴巴普惠体 Heavy" panose="00020600040101010101" charset="-122"/>
                <a:sym typeface="+mn-ea"/>
              </a:rPr>
              <a:t>远红外热成像检测</a:t>
            </a:r>
            <a:endParaRPr lang="zh-CN" altLang="en-US" sz="5400">
              <a:ln>
                <a:noFill/>
              </a:ln>
              <a:gradFill>
                <a:gsLst>
                  <a:gs pos="0">
                    <a:srgbClr val="FF9800"/>
                  </a:gs>
                  <a:gs pos="100000">
                    <a:srgbClr val="D86126"/>
                  </a:gs>
                </a:gsLst>
                <a:lin scaled="1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思源黑体 CN Heavy" panose="020B0A00000000000000" charset="-122"/>
              <a:ea typeface="思源黑体 CN Heavy" panose="020B0A00000000000000" charset="-122"/>
              <a:cs typeface="阿里巴巴普惠体 Heavy" panose="00020600040101010101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16230" y="790575"/>
            <a:ext cx="6075680" cy="937895"/>
          </a:xfrm>
          <a:noFill/>
        </p:spPr>
        <p:txBody>
          <a:bodyPr>
            <a:normAutofit fontScale="90000"/>
          </a:bodyPr>
          <a:p>
            <a:pPr algn="l"/>
            <a:br>
              <a:rPr lang="zh-CN" altLang="zh-CN" sz="4000"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</a:br>
            <a:r>
              <a:rPr lang="zh-CN" altLang="zh-CN" sz="4000"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博视源模具监视器</a:t>
            </a:r>
            <a:br>
              <a:rPr lang="zh-CN" altLang="zh-CN" sz="4000"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</a:br>
            <a:r>
              <a:rPr lang="zh-CN" altLang="zh-CN" sz="4000"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产品升级</a:t>
            </a:r>
            <a:r>
              <a:rPr lang="en-US" altLang="zh-CN" sz="4000"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-</a:t>
            </a:r>
            <a:r>
              <a:rPr lang="zh-CN" altLang="zh-CN" sz="4000"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推出全新功能</a:t>
            </a:r>
            <a:endParaRPr lang="zh-CN" altLang="zh-CN" sz="4000"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854450" y="4530090"/>
            <a:ext cx="1376045" cy="0"/>
          </a:xfrm>
          <a:prstGeom prst="straightConnector1">
            <a:avLst/>
          </a:prstGeom>
          <a:ln w="11747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795" y="5789930"/>
            <a:ext cx="5348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设备检测画面</a:t>
            </a:r>
            <a:r>
              <a:rPr lang="en-US" altLang="zh-CN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—</a:t>
            </a:r>
            <a:r>
              <a:rPr lang="zh-CN" altLang="en-US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风扇叶</a:t>
            </a:r>
            <a:r>
              <a:rPr lang="en-US" altLang="zh-CN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&amp;</a:t>
            </a:r>
            <a:r>
              <a:rPr lang="zh-CN" altLang="en-US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空调前盖板</a:t>
            </a:r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125" y="8126730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功能详解</a:t>
            </a:r>
            <a:r>
              <a:rPr lang="en-US" altLang="zh-CN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——</a:t>
            </a:r>
            <a:endParaRPr lang="en-US" altLang="zh-CN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4650" y="8415020"/>
            <a:ext cx="65316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200">
                <a:latin typeface="思源黑体" panose="020B0400000000000000" charset="-122"/>
                <a:ea typeface="思源黑体" panose="020B0400000000000000" charset="-122"/>
                <a:sym typeface="+mn-ea"/>
              </a:rPr>
              <a:t>400X300的分辨率，高达50HZ的帧率，并</a:t>
            </a:r>
            <a:r>
              <a:rPr lang="zh-CN" altLang="en-US" sz="1200">
                <a:latin typeface="思源黑体" panose="020B0400000000000000" charset="-122"/>
                <a:ea typeface="思源黑体" panose="020B0400000000000000" charset="-122"/>
              </a:rPr>
              <a:t>可</a:t>
            </a:r>
            <a:r>
              <a:rPr lang="zh-CN" altLang="en-US" sz="1200">
                <a:latin typeface="思源黑体" panose="020B0400000000000000" charset="-122"/>
                <a:ea typeface="思源黑体" panose="020B0400000000000000" charset="-122"/>
                <a:sym typeface="+mn-ea"/>
              </a:rPr>
              <a:t>提供</a:t>
            </a:r>
            <a:r>
              <a:rPr lang="en-US" altLang="zh-CN" sz="1200">
                <a:latin typeface="思源黑体" panose="020B0400000000000000" charset="-122"/>
                <a:ea typeface="思源黑体" panose="020B0400000000000000" charset="-122"/>
                <a:sym typeface="+mn-ea"/>
              </a:rPr>
              <a:t>26</a:t>
            </a:r>
            <a:r>
              <a:rPr lang="zh-CN" altLang="en-US" sz="1200">
                <a:latin typeface="思源黑体" panose="020B0400000000000000" charset="-122"/>
                <a:ea typeface="思源黑体" panose="020B0400000000000000" charset="-122"/>
                <a:sym typeface="+mn-ea"/>
              </a:rPr>
              <a:t>种色彩模式；</a:t>
            </a:r>
            <a:br>
              <a:rPr lang="zh-CN" altLang="en-US" sz="1200">
                <a:latin typeface="思源黑体" panose="020B0400000000000000" charset="-122"/>
                <a:ea typeface="思源黑体" panose="020B0400000000000000" charset="-122"/>
              </a:rPr>
            </a:br>
            <a:r>
              <a:rPr lang="zh-CN" altLang="en-US" sz="1200">
                <a:latin typeface="思源黑体" panose="020B0400000000000000" charset="-122"/>
                <a:ea typeface="思源黑体" panose="020B0400000000000000" charset="-122"/>
              </a:rPr>
              <a:t>热灵敏度≤55mK, 热响应时间＜15ms</a:t>
            </a:r>
            <a:r>
              <a:rPr lang="zh-CN" altLang="en-US" sz="1200">
                <a:latin typeface="思源黑体" panose="020B0400000000000000" charset="-122"/>
                <a:ea typeface="思源黑体" panose="020B0400000000000000" charset="-122"/>
                <a:sym typeface="+mn-ea"/>
              </a:rPr>
              <a:t>；</a:t>
            </a:r>
            <a:br>
              <a:rPr lang="zh-CN" altLang="en-US" sz="1200">
                <a:latin typeface="思源黑体" panose="020B0400000000000000" charset="-122"/>
                <a:ea typeface="思源黑体" panose="020B0400000000000000" charset="-122"/>
                <a:sym typeface="+mn-ea"/>
              </a:rPr>
            </a:br>
            <a:r>
              <a:rPr lang="zh-CN" altLang="en-US" sz="1200">
                <a:latin typeface="思源黑体" panose="020B0400000000000000" charset="-122"/>
                <a:ea typeface="思源黑体" panose="020B0400000000000000" charset="-122"/>
                <a:sym typeface="+mn-ea"/>
              </a:rPr>
              <a:t>包含</a:t>
            </a:r>
            <a:r>
              <a:rPr lang="en-US" altLang="zh-CN" sz="1200">
                <a:latin typeface="思源黑体" panose="020B0400000000000000" charset="-122"/>
                <a:ea typeface="思源黑体" panose="020B0400000000000000" charset="-122"/>
                <a:sym typeface="+mn-ea"/>
              </a:rPr>
              <a:t>4</a:t>
            </a:r>
            <a:r>
              <a:rPr lang="zh-CN" altLang="en-US" sz="1200">
                <a:latin typeface="思源黑体" panose="020B0400000000000000" charset="-122"/>
                <a:ea typeface="思源黑体" panose="020B0400000000000000" charset="-122"/>
                <a:sym typeface="+mn-ea"/>
              </a:rPr>
              <a:t>种测温模式（低温、中温、高温、自定义）；</a:t>
            </a:r>
            <a:br>
              <a:rPr lang="zh-CN" altLang="en-US" sz="1200">
                <a:latin typeface="思源黑体" panose="020B0400000000000000" charset="-122"/>
                <a:ea typeface="思源黑体" panose="020B0400000000000000" charset="-122"/>
                <a:sym typeface="+mn-ea"/>
              </a:rPr>
            </a:br>
            <a:r>
              <a:rPr lang="zh-CN" altLang="en-US" sz="1200">
                <a:latin typeface="思源黑体" panose="020B0400000000000000" charset="-122"/>
                <a:ea typeface="思源黑体" panose="020B0400000000000000" charset="-122"/>
                <a:sym typeface="+mn-ea"/>
              </a:rPr>
              <a:t>可自定义</a:t>
            </a:r>
            <a:r>
              <a:rPr lang="zh-CN" altLang="en-US" sz="1200">
                <a:latin typeface="思源黑体" panose="020B0400000000000000" charset="-122"/>
                <a:ea typeface="思源黑体" panose="020B0400000000000000" charset="-122"/>
                <a:sym typeface="+mn-ea"/>
              </a:rPr>
              <a:t>测温区域</a:t>
            </a:r>
            <a:r>
              <a:rPr lang="zh-CN" altLang="en-US" sz="1200">
                <a:latin typeface="思源黑体" panose="020B0400000000000000" charset="-122"/>
                <a:ea typeface="思源黑体" panose="020B0400000000000000" charset="-122"/>
                <a:sym typeface="+mn-ea"/>
              </a:rPr>
              <a:t>，提供高温警报与低温警报；</a:t>
            </a:r>
            <a:br>
              <a:rPr lang="zh-CN" altLang="en-US" sz="1200">
                <a:latin typeface="思源黑体" panose="020B0400000000000000" charset="-122"/>
                <a:ea typeface="思源黑体" panose="020B0400000000000000" charset="-122"/>
              </a:rPr>
            </a:br>
            <a:r>
              <a:rPr lang="zh-CN" altLang="en-US" sz="1200">
                <a:latin typeface="思源黑体" panose="020B0400000000000000" charset="-122"/>
                <a:ea typeface="思源黑体" panose="020B0400000000000000" charset="-122"/>
              </a:rPr>
              <a:t>可应用于客户对注塑机生产过程中的模具温度实时监控。</a:t>
            </a:r>
            <a:endParaRPr lang="zh-CN" altLang="en-US" sz="1200"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38125" y="8564880"/>
            <a:ext cx="136525" cy="1365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238125" y="8837295"/>
            <a:ext cx="136525" cy="1365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38125" y="9109710"/>
            <a:ext cx="136525" cy="1365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38125" y="9393555"/>
            <a:ext cx="136525" cy="1365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38125" y="9665970"/>
            <a:ext cx="136525" cy="1365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rot="10800000">
            <a:off x="0" y="9861550"/>
            <a:ext cx="7569835" cy="89535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7000">
                <a:srgbClr val="3A5EA4">
                  <a:alpha val="100000"/>
                </a:srgbClr>
              </a:gs>
              <a:gs pos="100000">
                <a:schemeClr val="tx2">
                  <a:lumMod val="50000"/>
                  <a:lumOff val="50000"/>
                  <a:alpha val="45000"/>
                </a:schemeClr>
              </a:gs>
            </a:gsLst>
            <a:lin ang="5400000" scaled="0"/>
          </a:gradFill>
          <a:ln w="34925">
            <a:noFill/>
          </a:ln>
          <a:effectLst>
            <a:outerShdw blurRad="152400" dist="11430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28675" y="9921240"/>
            <a:ext cx="33470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10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br>
              <a:rPr lang="zh-CN" altLang="en-US" sz="10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</a:rPr>
            </a:br>
            <a:r>
              <a:rPr lang="zh-CN" altLang="en-US" sz="10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</a:rPr>
              <a:t>地址：福建省厦门市集美区杏林瑶山路</a:t>
            </a:r>
            <a:r>
              <a:rPr lang="en-US" altLang="zh-CN" sz="10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</a:rPr>
              <a:t>13-17</a:t>
            </a:r>
            <a:r>
              <a:rPr lang="zh-CN" altLang="en-US" sz="10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</a:rPr>
              <a:t>号</a:t>
            </a:r>
            <a:br>
              <a:rPr lang="zh-CN" altLang="en-US" sz="10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</a:rPr>
            </a:br>
            <a:r>
              <a:rPr lang="zh-CN" altLang="en-US" sz="10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</a:rPr>
              <a:t>电话：</a:t>
            </a:r>
            <a:r>
              <a:rPr lang="en-US" altLang="zh-CN" sz="10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</a:rPr>
              <a:t>0592-6077810</a:t>
            </a:r>
            <a:br>
              <a:rPr lang="en-US" altLang="zh-CN" sz="10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</a:rPr>
            </a:br>
            <a:r>
              <a:rPr lang="zh-CN" altLang="en-US" sz="10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</a:rPr>
              <a:t>官网：</a:t>
            </a:r>
            <a:r>
              <a:rPr lang="en-US" altLang="zh-CN" sz="10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</a:rPr>
              <a:t>www.xmbsy.net</a:t>
            </a:r>
            <a:endParaRPr lang="en-US" altLang="zh-CN" sz="1000">
              <a:solidFill>
                <a:schemeClr val="bg1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30" name="图片 29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" y="9961880"/>
            <a:ext cx="671830" cy="671830"/>
          </a:xfrm>
          <a:prstGeom prst="rect">
            <a:avLst/>
          </a:prstGeom>
        </p:spPr>
      </p:pic>
      <p:pic>
        <p:nvPicPr>
          <p:cNvPr id="3" name="图片 2" descr="左侧面热成像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0" y="2829560"/>
            <a:ext cx="4815840" cy="3011170"/>
          </a:xfrm>
          <a:prstGeom prst="rect">
            <a:avLst/>
          </a:prstGeom>
        </p:spPr>
      </p:pic>
      <p:pic>
        <p:nvPicPr>
          <p:cNvPr id="7" name="图片 6" descr="GMS056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945" y="3415030"/>
            <a:ext cx="1395095" cy="2117090"/>
          </a:xfrm>
          <a:prstGeom prst="rect">
            <a:avLst/>
          </a:prstGeom>
        </p:spPr>
      </p:pic>
      <p:pic>
        <p:nvPicPr>
          <p:cNvPr id="12" name="图片 11" descr="卧式注塑-家电空调配件前盖板-检测粘膜和[00_00_22][20250324-150207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370" y="6152515"/>
            <a:ext cx="3244850" cy="1825625"/>
          </a:xfrm>
          <a:prstGeom prst="rect">
            <a:avLst/>
          </a:prstGeom>
        </p:spPr>
      </p:pic>
      <p:pic>
        <p:nvPicPr>
          <p:cNvPr id="14" name="图片 13" descr="卧式注塑-家电风扇叶-检测扇叶变形和嵌件[00_00_11][20250324-150115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230" y="6144260"/>
            <a:ext cx="3254375" cy="183070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WPS 演示</Application>
  <PresentationFormat>宽屏</PresentationFormat>
  <Paragraphs>12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Wingdings</vt:lpstr>
      <vt:lpstr>阿里巴巴普惠体 Heavy</vt:lpstr>
      <vt:lpstr>思源黑体</vt:lpstr>
      <vt:lpstr>黑体</vt:lpstr>
      <vt:lpstr>Arial Unicode MS</vt:lpstr>
      <vt:lpstr>Calibri</vt:lpstr>
      <vt:lpstr>思源黑体 CN Heavy</vt:lpstr>
      <vt:lpstr>思源黑体 CN Medium</vt:lpstr>
      <vt:lpstr>思源黑体 CN Light</vt:lpstr>
      <vt:lpstr>Office 主题​​</vt:lpstr>
      <vt:lpstr> 博视源模具监视器 产品升级-推出全新功能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博视源企划｜郑百思</cp:lastModifiedBy>
  <cp:revision>155</cp:revision>
  <dcterms:created xsi:type="dcterms:W3CDTF">2019-06-19T02:08:00Z</dcterms:created>
  <dcterms:modified xsi:type="dcterms:W3CDTF">2025-07-01T08:37:06Z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F023C3DFD1A74DAEA8CE2B7299C1BB42</vt:lpwstr>
  </property>
</Properties>
</file>