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11"/>
  </p:handoutMasterIdLst>
  <p:sldIdLst>
    <p:sldId id="340" r:id="rId3"/>
    <p:sldId id="343" r:id="rId4"/>
    <p:sldId id="352" r:id="rId5"/>
    <p:sldId id="362" r:id="rId7"/>
    <p:sldId id="361" r:id="rId8"/>
    <p:sldId id="258" r:id="rId9"/>
    <p:sldId id="351" r:id="rId10"/>
  </p:sldIdLst>
  <p:sldSz cx="9144000" cy="5144135" type="screen16x9"/>
  <p:notesSz cx="6858000" cy="9144000"/>
  <p:embeddedFontLst>
    <p:embeddedFont>
      <p:font typeface="思源黑体 CN Normal" panose="020B0400000000000000" charset="-122"/>
      <p:regular r:id="rId16"/>
    </p:embeddedFont>
    <p:embeddedFont>
      <p:font typeface="思源黑体 CN Light" panose="020B0300000000000000" charset="-122"/>
      <p:regular r:id="rId17"/>
    </p:embeddedFont>
    <p:embeddedFont>
      <p:font typeface="微软雅黑" panose="020B0503020204020204" charset="-122"/>
      <p:regular r:id="rId18"/>
    </p:embeddedFont>
    <p:embeddedFont>
      <p:font typeface="思源黑体 CN Medium" panose="020B0600000000000000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6" userDrawn="1">
          <p15:clr>
            <a:srgbClr val="A4A3A4"/>
          </p15:clr>
        </p15:guide>
        <p15:guide id="3" orient="horz" pos="2592" userDrawn="1">
          <p15:clr>
            <a:srgbClr val="A4A3A4"/>
          </p15:clr>
        </p15:guide>
        <p15:guide id="4" pos="266" userDrawn="1">
          <p15:clr>
            <a:srgbClr val="A4A3A4"/>
          </p15:clr>
        </p15:guide>
        <p15:guide id="5" pos="53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0" clrIdx="2"/>
  <p:cmAuthor id="229378061" name="博视源企划｜郑百思" initials="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ACA"/>
    <a:srgbClr val="F6891C"/>
    <a:srgbClr val="F99E11"/>
    <a:srgbClr val="F78A1C"/>
    <a:srgbClr val="FCD5AB"/>
    <a:srgbClr val="F78F19"/>
    <a:srgbClr val="F7891C"/>
    <a:srgbClr val="FA9F10"/>
    <a:srgbClr val="FAA10F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62" y="67"/>
      </p:cViewPr>
      <p:guideLst>
        <p:guide pos="2856"/>
        <p:guide orient="horz" pos="2592"/>
        <p:guide pos="266"/>
        <p:guide pos="5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70.xml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5306F64-5422-457B-A5DC-8239240E1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.png"/><Relationship Id="rId7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50"/>
            <a:ext cx="779957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0" y="449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cs typeface="思源黑体 CN Normal" panose="020B04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2968" y="450"/>
            <a:ext cx="5971032" cy="5143500"/>
          </a:xfrm>
          <a:prstGeom prst="rect">
            <a:avLst/>
          </a:prstGeom>
        </p:spPr>
      </p:pic>
      <p:pic>
        <p:nvPicPr>
          <p:cNvPr id="8" name="图片 7" descr="白框logoRGB深灰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1494" y="137610"/>
            <a:ext cx="664369" cy="565309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521494" y="4623269"/>
            <a:ext cx="416037" cy="207749"/>
            <a:chOff x="11442293" y="304920"/>
            <a:chExt cx="427532" cy="152280"/>
          </a:xfrm>
          <a:solidFill>
            <a:srgbClr val="D9D9D9"/>
          </a:solidFill>
        </p:grpSpPr>
        <p:sp>
          <p:nvSpPr>
            <p:cNvPr id="23" name="箭头: V 形 3"/>
            <p:cNvSpPr/>
            <p:nvPr>
              <p:custDataLst>
                <p:tags r:id="rId9"/>
              </p:custDataLst>
            </p:nvPr>
          </p:nvSpPr>
          <p:spPr>
            <a:xfrm flipH="1">
              <a:off x="11583979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4" name="箭头: V 形 4"/>
            <p:cNvSpPr/>
            <p:nvPr>
              <p:custDataLst>
                <p:tags r:id="rId10"/>
              </p:custDataLst>
            </p:nvPr>
          </p:nvSpPr>
          <p:spPr>
            <a:xfrm flipH="1">
              <a:off x="11726902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5" name="箭头: V 形 5"/>
            <p:cNvSpPr/>
            <p:nvPr>
              <p:custDataLst>
                <p:tags r:id="rId11"/>
              </p:custDataLst>
            </p:nvPr>
          </p:nvSpPr>
          <p:spPr>
            <a:xfrm flipH="1">
              <a:off x="11442293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914" b="15482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black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24" r="65685"/>
          <a:stretch>
            <a:fillRect/>
          </a:stretch>
        </p:blipFill>
        <p:spPr>
          <a:xfrm>
            <a:off x="7811770" y="0"/>
            <a:ext cx="133223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96" r="48624" b="4639"/>
          <a:stretch>
            <a:fillRect/>
          </a:stretch>
        </p:blipFill>
        <p:spPr>
          <a:xfrm flipH="1" flipV="1">
            <a:off x="0" y="0"/>
            <a:ext cx="2478405" cy="4937760"/>
          </a:xfrm>
          <a:prstGeom prst="rect">
            <a:avLst/>
          </a:prstGeom>
        </p:spPr>
      </p:pic>
      <p:sp>
        <p:nvSpPr>
          <p:cNvPr id="36" name="矩形 35"/>
          <p:cNvSpPr/>
          <p:nvPr userDrawn="1">
            <p:custDataLst>
              <p:tags r:id="rId9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24" r="48511"/>
          <a:stretch>
            <a:fillRect/>
          </a:stretch>
        </p:blipFill>
        <p:spPr>
          <a:xfrm flipV="1">
            <a:off x="7254240" y="450"/>
            <a:ext cx="1889760" cy="1132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96"/>
            <a:ext cx="8226900" cy="357002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1935480" y="-4287"/>
            <a:ext cx="7208520" cy="5148687"/>
            <a:chOff x="0" y="-9"/>
            <a:chExt cx="15136" cy="10809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226695" y="0"/>
            <a:ext cx="8585359" cy="29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9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594351" y="314521"/>
            <a:ext cx="288581" cy="76094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6"/>
            </p:custDataLst>
          </p:nvPr>
        </p:nvSpPr>
        <p:spPr>
          <a:xfrm>
            <a:off x="711041" y="425842"/>
            <a:ext cx="3048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1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9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9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9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9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F183864-91C6-4F88-8747-C87067078A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25E213F-F017-4622-801C-ACDDADD2CB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Normal" panose="020B04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image" Target="../media/image5.pn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7.jpeg"/><Relationship Id="rId11" Type="http://schemas.openxmlformats.org/officeDocument/2006/relationships/image" Target="../media/image6.jpeg"/><Relationship Id="rId10" Type="http://schemas.openxmlformats.org/officeDocument/2006/relationships/tags" Target="../tags/tag3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1.png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5.png"/><Relationship Id="rId13" Type="http://schemas.microsoft.com/office/2007/relationships/media" Target="../media/media1.mp4"/><Relationship Id="rId12" Type="http://schemas.openxmlformats.org/officeDocument/2006/relationships/video" Target="../media/media1.mp4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55.xml"/><Relationship Id="rId10" Type="http://schemas.openxmlformats.org/officeDocument/2006/relationships/image" Target="../media/image19.svg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1"/>
          <p:cNvSpPr/>
          <p:nvPr>
            <p:custDataLst>
              <p:tags r:id="rId1"/>
            </p:custDataLst>
          </p:nvPr>
        </p:nvSpPr>
        <p:spPr>
          <a:xfrm>
            <a:off x="521494" y="1665343"/>
            <a:ext cx="1394291" cy="34289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21494" y="1079155"/>
            <a:ext cx="144018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300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博视源</a:t>
            </a:r>
            <a:endParaRPr lang="zh-CN" altLang="en-US" sz="3300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51974" y="1871800"/>
            <a:ext cx="6353810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50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</a:rPr>
              <a:t>AI</a:t>
            </a:r>
            <a:r>
              <a:rPr lang="zh-CN" altLang="en-US" sz="4050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</a:rPr>
              <a:t>检测算法在冲压上的</a:t>
            </a:r>
            <a:r>
              <a:rPr lang="zh-CN" altLang="en-US" sz="40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</a:rPr>
              <a:t>应用</a:t>
            </a:r>
            <a:endParaRPr lang="zh-CN" altLang="en-US" sz="40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561715" y="4886960"/>
            <a:ext cx="2020570" cy="2571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厦门博视源机器视觉技术有限公司</a:t>
            </a:r>
            <a:endParaRPr lang="zh-CN" altLang="en-US" sz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矩形 33"/>
          <p:cNvSpPr/>
          <p:nvPr/>
        </p:nvSpPr>
        <p:spPr>
          <a:xfrm rot="11280000">
            <a:off x="1694815" y="3766820"/>
            <a:ext cx="814705" cy="85725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>
                  <a:alpha val="17000"/>
                </a:srgb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rot="21180000">
            <a:off x="482600" y="3765550"/>
            <a:ext cx="795020" cy="85725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>
                  <a:alpha val="17000"/>
                </a:srgb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箭头: 五边形 35"/>
          <p:cNvSpPr/>
          <p:nvPr>
            <p:custDataLst>
              <p:tags r:id="rId1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rgbClr val="F6861E">
                  <a:alpha val="20000"/>
                </a:srgbClr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2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rgbClr val="F6861E"/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700905" cy="398780"/>
            <a:chOff x="4205137" y="337227"/>
            <a:chExt cx="6267873" cy="531706"/>
          </a:xfrm>
        </p:grpSpPr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4681810" y="337227"/>
              <a:ext cx="5791200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冲压工艺中的监控痛点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4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6"/>
            </p:custDataLst>
          </p:nvPr>
        </p:nvSpPr>
        <p:spPr>
          <a:xfrm>
            <a:off x="233680" y="630555"/>
            <a:ext cx="481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传统视觉检测应用于冲压环境的问题</a:t>
            </a:r>
            <a:endParaRPr lang="zh-CN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7835" y="2865120"/>
            <a:ext cx="2056765" cy="1313180"/>
            <a:chOff x="447" y="2277"/>
            <a:chExt cx="3239" cy="2068"/>
          </a:xfrm>
        </p:grpSpPr>
        <p:sp>
          <p:nvSpPr>
            <p:cNvPr id="4" name="矩形 3"/>
            <p:cNvSpPr/>
            <p:nvPr/>
          </p:nvSpPr>
          <p:spPr>
            <a:xfrm>
              <a:off x="447" y="2277"/>
              <a:ext cx="3239" cy="7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/>
                <a:t>冲孔模</a:t>
              </a:r>
              <a:endParaRPr lang="zh-CN" altLang="en-US" sz="1400"/>
            </a:p>
          </p:txBody>
        </p:sp>
        <p:sp>
          <p:nvSpPr>
            <p:cNvPr id="6" name="矩形 5"/>
            <p:cNvSpPr/>
            <p:nvPr/>
          </p:nvSpPr>
          <p:spPr>
            <a:xfrm>
              <a:off x="1762" y="3009"/>
              <a:ext cx="608" cy="13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473075" y="3832225"/>
            <a:ext cx="805180" cy="85725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>
                  <a:alpha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693545" y="3826510"/>
            <a:ext cx="819785" cy="85725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21360000">
            <a:off x="1292860" y="4206875"/>
            <a:ext cx="386080" cy="76200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471989" y="3996690"/>
            <a:ext cx="2042036" cy="668655"/>
            <a:chOff x="954" y="4478"/>
            <a:chExt cx="3547" cy="1053"/>
          </a:xfrm>
        </p:grpSpPr>
        <p:sp>
          <p:nvSpPr>
            <p:cNvPr id="42" name="矩形 41"/>
            <p:cNvSpPr/>
            <p:nvPr/>
          </p:nvSpPr>
          <p:spPr>
            <a:xfrm>
              <a:off x="2359" y="4974"/>
              <a:ext cx="717" cy="5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954" y="4478"/>
              <a:ext cx="1404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072" y="4478"/>
              <a:ext cx="1429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03" y="4974"/>
              <a:ext cx="183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sym typeface="+mn-ea"/>
                </a:rPr>
                <a:t>落料模</a:t>
              </a:r>
              <a:endParaRPr lang="zh-CN" altLang="en-US" sz="140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174875" y="3437255"/>
            <a:ext cx="7512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u="sng">
                <a:solidFill>
                  <a:schemeClr val="tx1"/>
                </a:solidFill>
                <a:sym typeface="+mn-ea"/>
              </a:rPr>
              <a:t>物料</a:t>
            </a:r>
            <a:endParaRPr lang="zh-CN" altLang="en-US" sz="1400" u="sng">
              <a:solidFill>
                <a:schemeClr val="tx1"/>
              </a:solidFill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68910" y="1368425"/>
            <a:ext cx="27266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由于冲压模具在执行冲裁、弯曲、拉伸等冲压成型过程中，凸模在机动时与物料边缘的摩擦，将导致物料成型后有略微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偏移或轻微变形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，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进而造成成像变化。</a:t>
            </a:r>
            <a:endParaRPr lang="zh-CN" altLang="en-US" sz="120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cxnSp>
        <p:nvCxnSpPr>
          <p:cNvPr id="49" name="直接连接符 48"/>
          <p:cNvCxnSpPr>
            <a:endCxn id="34" idx="1"/>
          </p:cNvCxnSpPr>
          <p:nvPr/>
        </p:nvCxnSpPr>
        <p:spPr>
          <a:xfrm flipH="1">
            <a:off x="2505710" y="3691890"/>
            <a:ext cx="222250" cy="1746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1377315" y="3444875"/>
            <a:ext cx="0" cy="5867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 flipV="1">
            <a:off x="1575435" y="3437255"/>
            <a:ext cx="1905" cy="593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1637665" y="3663950"/>
            <a:ext cx="190500" cy="2857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1360170" y="2297430"/>
            <a:ext cx="1291590" cy="46037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凸模升起后带动物料位移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3027680" y="1368425"/>
            <a:ext cx="27362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同时由于物料具有金属材质的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反光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特性，在实际生产中，由于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环境光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的变化、生产时的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油污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的溅入也容易让画面产生不规则且无规律的白色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反光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。</a:t>
            </a:r>
            <a:endParaRPr lang="zh-CN" altLang="en-US" sz="120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同时生产工艺上</a:t>
            </a:r>
            <a:r>
              <a:rPr lang="zh-CN" altLang="en-US" sz="1200" b="1" u="sng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冲压油的注入不均</a:t>
            </a:r>
            <a:r>
              <a:rPr lang="zh-CN" altLang="en-US" sz="12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，也可造成模内成像变化。</a:t>
            </a:r>
            <a:endParaRPr lang="zh-CN" altLang="en-US" sz="120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5850255" y="1391285"/>
            <a:ext cx="26612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以上两个问题均对于冲压生产无实质性影响，但是却能改变机器视觉采集的图像成像。而传统的视觉检测是采用</a:t>
            </a:r>
            <a:r>
              <a:rPr lang="zh-CN" altLang="en-US" sz="1200" b="1"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模版像素对比</a:t>
            </a:r>
            <a:r>
              <a:rPr lang="zh-CN" altLang="en-US" sz="1200"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逻辑，像素的变化将导致</a:t>
            </a:r>
            <a:r>
              <a:rPr lang="zh-CN" altLang="en-US" sz="1200" b="1" u="sng"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视觉检测误判</a:t>
            </a:r>
            <a:r>
              <a:rPr lang="zh-CN" altLang="en-US" sz="1200" u="sng"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。</a:t>
            </a:r>
            <a:endParaRPr lang="zh-CN" altLang="en-US" sz="1200" u="sng"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100" name="图片 99" descr="冲压-单相机-机械设备密封件-检测有无偏[00_00_25][20241031-193302]"/>
          <p:cNvPicPr>
            <a:picLocks noChangeAspect="1"/>
          </p:cNvPicPr>
          <p:nvPr/>
        </p:nvPicPr>
        <p:blipFill>
          <a:blip r:embed="rId7"/>
          <a:srcRect l="20583" t="2224" b="2533"/>
          <a:stretch>
            <a:fillRect/>
          </a:stretch>
        </p:blipFill>
        <p:spPr>
          <a:xfrm>
            <a:off x="3094990" y="3028315"/>
            <a:ext cx="2440940" cy="1647825"/>
          </a:xfrm>
          <a:prstGeom prst="rect">
            <a:avLst/>
          </a:prstGeom>
        </p:spPr>
      </p:pic>
      <p:cxnSp>
        <p:nvCxnSpPr>
          <p:cNvPr id="101" name="肘形连接符 100"/>
          <p:cNvCxnSpPr>
            <a:stCxn id="53" idx="2"/>
            <a:endCxn id="52" idx="3"/>
          </p:cNvCxnSpPr>
          <p:nvPr/>
        </p:nvCxnSpPr>
        <p:spPr>
          <a:xfrm rot="5400000">
            <a:off x="1392555" y="3193415"/>
            <a:ext cx="1049020" cy="177800"/>
          </a:xfrm>
          <a:prstGeom prst="bentConnector2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8"/>
            </p:custDataLst>
          </p:nvPr>
        </p:nvSpPr>
        <p:spPr>
          <a:xfrm>
            <a:off x="233680" y="1115695"/>
            <a:ext cx="2494280" cy="275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问题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：物料偏移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03" name="文本框 102"/>
          <p:cNvSpPr txBox="1"/>
          <p:nvPr>
            <p:custDataLst>
              <p:tags r:id="rId9"/>
            </p:custDataLst>
          </p:nvPr>
        </p:nvSpPr>
        <p:spPr>
          <a:xfrm>
            <a:off x="3075940" y="1097915"/>
            <a:ext cx="2494280" cy="275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问题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2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：反光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10"/>
            </p:custDataLst>
          </p:nvPr>
        </p:nvSpPr>
        <p:spPr>
          <a:xfrm>
            <a:off x="5918200" y="1092835"/>
            <a:ext cx="2494280" cy="275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传统视觉检测问题：易误判</a:t>
            </a:r>
            <a:endParaRPr 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pic>
        <p:nvPicPr>
          <p:cNvPr id="107" name="图片 106" descr="82b4cfda1a06c6bb23b702271a55b445"/>
          <p:cNvPicPr>
            <a:picLocks noChangeAspect="1"/>
          </p:cNvPicPr>
          <p:nvPr/>
        </p:nvPicPr>
        <p:blipFill>
          <a:blip r:embed="rId11"/>
          <a:srcRect l="13346" t="-6212" r="9804" b="315"/>
          <a:stretch>
            <a:fillRect/>
          </a:stretch>
        </p:blipFill>
        <p:spPr>
          <a:xfrm rot="16200000">
            <a:off x="5572760" y="3399790"/>
            <a:ext cx="1543050" cy="987949"/>
          </a:xfrm>
          <a:prstGeom prst="rect">
            <a:avLst/>
          </a:prstGeom>
        </p:spPr>
      </p:pic>
      <p:pic>
        <p:nvPicPr>
          <p:cNvPr id="108" name="图片 107" descr="82b4cfda1a06c6bb23b702271a55b445a"/>
          <p:cNvPicPr>
            <a:picLocks noChangeAspect="1"/>
          </p:cNvPicPr>
          <p:nvPr/>
        </p:nvPicPr>
        <p:blipFill>
          <a:blip r:embed="rId12"/>
          <a:srcRect l="13375" t="-877" r="15163" b="-864"/>
          <a:stretch>
            <a:fillRect/>
          </a:stretch>
        </p:blipFill>
        <p:spPr>
          <a:xfrm rot="16200000">
            <a:off x="7118985" y="3422650"/>
            <a:ext cx="1548765" cy="936625"/>
          </a:xfrm>
          <a:prstGeom prst="rect">
            <a:avLst/>
          </a:prstGeom>
        </p:spPr>
      </p:pic>
      <p:sp>
        <p:nvSpPr>
          <p:cNvPr id="109" name="文本框 108"/>
          <p:cNvSpPr txBox="1"/>
          <p:nvPr/>
        </p:nvSpPr>
        <p:spPr>
          <a:xfrm>
            <a:off x="5902960" y="2894330"/>
            <a:ext cx="929005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拟模板像素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7452995" y="2900045"/>
            <a:ext cx="929005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拟实时画面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sp>
        <p:nvSpPr>
          <p:cNvPr id="111" name="左右箭头 110"/>
          <p:cNvSpPr/>
          <p:nvPr/>
        </p:nvSpPr>
        <p:spPr>
          <a:xfrm>
            <a:off x="6624955" y="3691890"/>
            <a:ext cx="1046480" cy="395605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/>
              <a:t>像素对比</a:t>
            </a:r>
            <a:endParaRPr lang="zh-CN" altLang="en-US" sz="1000"/>
          </a:p>
        </p:txBody>
      </p:sp>
      <p:sp>
        <p:nvSpPr>
          <p:cNvPr id="2" name="圆角矩形 1"/>
          <p:cNvSpPr/>
          <p:nvPr/>
        </p:nvSpPr>
        <p:spPr>
          <a:xfrm>
            <a:off x="4552950" y="3472815"/>
            <a:ext cx="600075" cy="6381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2620" y="3166110"/>
            <a:ext cx="1083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环境光冲光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检测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8610" y="1238885"/>
            <a:ext cx="6066155" cy="34124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76605" y="653415"/>
            <a:ext cx="1633220" cy="306705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冲压环境异物检测</a:t>
            </a:r>
            <a:endParaRPr lang="zh-CN" altLang="en-US" sz="1400" b="0" dirty="0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8" name="箭头: 五边形 35"/>
          <p:cNvSpPr/>
          <p:nvPr>
            <p:custDataLst>
              <p:tags r:id="rId2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rgbClr val="F6861E">
                  <a:alpha val="20000"/>
                </a:srgbClr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9" name="箭头: 五边形 9"/>
          <p:cNvSpPr/>
          <p:nvPr>
            <p:custDataLst>
              <p:tags r:id="rId3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rgbClr val="F6861E"/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33766" y="199390"/>
            <a:ext cx="4578350" cy="398780"/>
            <a:chOff x="4205137" y="337227"/>
            <a:chExt cx="6104466" cy="531706"/>
          </a:xfrm>
        </p:grpSpPr>
        <p:sp>
          <p:nvSpPr>
            <p:cNvPr id="71" name="文本框 70"/>
            <p:cNvSpPr txBox="1"/>
            <p:nvPr>
              <p:custDataLst>
                <p:tags r:id="rId4"/>
              </p:custDataLst>
            </p:nvPr>
          </p:nvSpPr>
          <p:spPr>
            <a:xfrm>
              <a:off x="4681810" y="337227"/>
              <a:ext cx="56277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降低误报警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/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异物识别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72" name="等腰三角形 71"/>
            <p:cNvSpPr/>
            <p:nvPr>
              <p:custDataLst>
                <p:tags r:id="rId5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75" name="等腰三角形 74"/>
          <p:cNvSpPr/>
          <p:nvPr>
            <p:custDataLst>
              <p:tags r:id="rId6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0955" y="1036955"/>
            <a:ext cx="1111250" cy="306705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检测精度高</a:t>
            </a:r>
            <a:endParaRPr lang="zh-CN" altLang="en-US" sz="1400" b="0" dirty="0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00505" y="1433830"/>
            <a:ext cx="909320" cy="306705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误判率低</a:t>
            </a:r>
            <a:endParaRPr lang="zh-CN" altLang="en-US" sz="1400" b="0" dirty="0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23560" y="2058035"/>
            <a:ext cx="910590" cy="447040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连接符 20"/>
          <p:cNvCxnSpPr>
            <a:stCxn id="19" idx="1"/>
            <a:endCxn id="12" idx="2"/>
          </p:cNvCxnSpPr>
          <p:nvPr/>
        </p:nvCxnSpPr>
        <p:spPr>
          <a:xfrm flipH="1">
            <a:off x="2675890" y="2281555"/>
            <a:ext cx="2947670" cy="97409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21920" y="653415"/>
            <a:ext cx="601980" cy="323850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27000" y="1032510"/>
            <a:ext cx="1071245" cy="323850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21920" y="1421130"/>
            <a:ext cx="1292860" cy="323850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检测图"/>
          <p:cNvPicPr>
            <a:picLocks noChangeAspect="1"/>
          </p:cNvPicPr>
          <p:nvPr/>
        </p:nvPicPr>
        <p:blipFill>
          <a:blip r:embed="rId1"/>
          <a:srcRect l="46411" t="21729" r="36882" b="62036"/>
          <a:stretch>
            <a:fillRect/>
          </a:stretch>
        </p:blipFill>
        <p:spPr>
          <a:xfrm>
            <a:off x="127000" y="3311525"/>
            <a:ext cx="2451100" cy="133985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0" name="图片 9" descr="有异物"/>
          <p:cNvPicPr>
            <a:picLocks noChangeAspect="1"/>
          </p:cNvPicPr>
          <p:nvPr/>
        </p:nvPicPr>
        <p:blipFill>
          <a:blip r:embed="rId7"/>
          <a:srcRect l="45993" t="20745" r="36979" b="62094"/>
          <a:stretch>
            <a:fillRect/>
          </a:stretch>
        </p:blipFill>
        <p:spPr>
          <a:xfrm>
            <a:off x="121920" y="1847215"/>
            <a:ext cx="2467610" cy="1374775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2" name="右中括号 11"/>
          <p:cNvSpPr/>
          <p:nvPr/>
        </p:nvSpPr>
        <p:spPr>
          <a:xfrm>
            <a:off x="2561590" y="1741170"/>
            <a:ext cx="114300" cy="3028950"/>
          </a:xfrm>
          <a:prstGeom prst="rightBracke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1445" y="4373245"/>
            <a:ext cx="1292860" cy="27559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异物被完整识别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1920" y="2930525"/>
            <a:ext cx="893445" cy="27559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异物原图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无异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3219450"/>
            <a:ext cx="2749550" cy="1546860"/>
          </a:xfrm>
          <a:prstGeom prst="rect">
            <a:avLst/>
          </a:prstGeom>
        </p:spPr>
      </p:pic>
      <p:sp>
        <p:nvSpPr>
          <p:cNvPr id="36" name="箭头: 五边形 35"/>
          <p:cNvSpPr/>
          <p:nvPr>
            <p:custDataLst>
              <p:tags r:id="rId2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rgbClr val="F6861E">
                  <a:alpha val="20000"/>
                </a:srgbClr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3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rgbClr val="F6861E"/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371975" cy="398780"/>
            <a:chOff x="4205137" y="337227"/>
            <a:chExt cx="5829300" cy="531706"/>
          </a:xfrm>
        </p:grpSpPr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4681810" y="337227"/>
              <a:ext cx="5352627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-AI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模型逻辑解释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58" name="矩形 57"/>
          <p:cNvSpPr/>
          <p:nvPr/>
        </p:nvSpPr>
        <p:spPr>
          <a:xfrm>
            <a:off x="1223645" y="3512820"/>
            <a:ext cx="934720" cy="424815"/>
          </a:xfrm>
          <a:prstGeom prst="rect">
            <a:avLst/>
          </a:prstGeom>
          <a:noFill/>
          <a:ln w="15875">
            <a:solidFill>
              <a:srgbClr val="F686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233680" y="981710"/>
            <a:ext cx="3897630" cy="1321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我司自研冲压</a:t>
            </a:r>
            <a:r>
              <a:rPr lang="en-US" altLang="zh-CN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检测算法，可录入多张</a:t>
            </a:r>
            <a:r>
              <a:rPr lang="en-US" altLang="zh-CN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OK</a:t>
            </a: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模板的结构特征，训练成改冲压模具独有的模型。实际生产时采用</a:t>
            </a:r>
            <a:r>
              <a:rPr lang="zh-CN" altLang="en-US" sz="12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模版特征对比</a:t>
            </a: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逻辑，对每一次开模物料进行特征对比，及时发现物料上异物，防止压模，对于</a:t>
            </a:r>
            <a:r>
              <a:rPr lang="zh-CN" altLang="en-US" sz="12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产品位移和物料反光等无规律不规则影响</a:t>
            </a: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造成</a:t>
            </a: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的成像变化，也可轻松识别不误判。</a:t>
            </a:r>
            <a:endParaRPr lang="zh-CN" altLang="en-US" sz="12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/>
            <a:endParaRPr lang="zh-CN" altLang="en-US" sz="12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111365" y="685800"/>
            <a:ext cx="1362075" cy="306070"/>
            <a:chOff x="8200" y="1130"/>
            <a:chExt cx="2062" cy="482"/>
          </a:xfrm>
        </p:grpSpPr>
        <p:sp>
          <p:nvSpPr>
            <p:cNvPr id="74" name="文本框 73"/>
            <p:cNvSpPr txBox="1"/>
            <p:nvPr/>
          </p:nvSpPr>
          <p:spPr>
            <a:xfrm>
              <a:off x="8200" y="1130"/>
              <a:ext cx="2063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冲压油不均误判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8363" y="1200"/>
              <a:ext cx="1712" cy="365"/>
              <a:chOff x="8363" y="1200"/>
              <a:chExt cx="1712" cy="365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8363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 flipV="1">
                <a:off x="838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/>
          <p:cNvGrpSpPr/>
          <p:nvPr/>
        </p:nvGrpSpPr>
        <p:grpSpPr>
          <a:xfrm>
            <a:off x="4201795" y="692150"/>
            <a:ext cx="1363980" cy="306070"/>
            <a:chOff x="5780" y="1677"/>
            <a:chExt cx="2064" cy="482"/>
          </a:xfrm>
        </p:grpSpPr>
        <p:sp>
          <p:nvSpPr>
            <p:cNvPr id="62" name="文本框 61"/>
            <p:cNvSpPr txBox="1"/>
            <p:nvPr/>
          </p:nvSpPr>
          <p:spPr>
            <a:xfrm>
              <a:off x="5780" y="1677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料头位移误判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6118" y="1747"/>
              <a:ext cx="1397" cy="364"/>
              <a:chOff x="8567" y="1200"/>
              <a:chExt cx="1696" cy="364"/>
            </a:xfrm>
          </p:grpSpPr>
          <p:cxnSp>
            <p:nvCxnSpPr>
              <p:cNvPr id="87" name="直接连接符 86"/>
              <p:cNvCxnSpPr/>
              <p:nvPr/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5636895" y="692150"/>
            <a:ext cx="1363980" cy="306070"/>
            <a:chOff x="8198" y="1673"/>
            <a:chExt cx="2064" cy="482"/>
          </a:xfrm>
        </p:grpSpPr>
        <p:sp>
          <p:nvSpPr>
            <p:cNvPr id="65" name="文本框 64"/>
            <p:cNvSpPr txBox="1"/>
            <p:nvPr/>
          </p:nvSpPr>
          <p:spPr>
            <a:xfrm>
              <a:off x="8198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光线亮暗误判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08" y="1738"/>
              <a:ext cx="1434" cy="364"/>
              <a:chOff x="8567" y="1200"/>
              <a:chExt cx="1696" cy="364"/>
            </a:xfrm>
          </p:grpSpPr>
          <p:cxnSp>
            <p:nvCxnSpPr>
              <p:cNvPr id="90" name="直接连接符 89"/>
              <p:cNvCxnSpPr/>
              <p:nvPr/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4201795" y="1072515"/>
            <a:ext cx="1363980" cy="306070"/>
            <a:chOff x="10616" y="1673"/>
            <a:chExt cx="2064" cy="482"/>
          </a:xfrm>
        </p:grpSpPr>
        <p:sp>
          <p:nvSpPr>
            <p:cNvPr id="67" name="文本框 66"/>
            <p:cNvSpPr txBox="1"/>
            <p:nvPr/>
          </p:nvSpPr>
          <p:spPr>
            <a:xfrm>
              <a:off x="10616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物料反光误判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10914" y="1731"/>
              <a:ext cx="1434" cy="364"/>
              <a:chOff x="8567" y="1200"/>
              <a:chExt cx="1696" cy="364"/>
            </a:xfrm>
          </p:grpSpPr>
          <p:cxnSp>
            <p:nvCxnSpPr>
              <p:cNvPr id="93" name="直接连接符 92"/>
              <p:cNvCxnSpPr/>
              <p:nvPr/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5636895" y="1072515"/>
            <a:ext cx="1363980" cy="306705"/>
            <a:chOff x="10617" y="1130"/>
            <a:chExt cx="2064" cy="483"/>
          </a:xfrm>
        </p:grpSpPr>
        <p:sp>
          <p:nvSpPr>
            <p:cNvPr id="77" name="文本框 76"/>
            <p:cNvSpPr txBox="1"/>
            <p:nvPr/>
          </p:nvSpPr>
          <p:spPr>
            <a:xfrm>
              <a:off x="10617" y="1130"/>
              <a:ext cx="2064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油污误判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rot="0">
              <a:off x="11199" y="1188"/>
              <a:ext cx="946" cy="378"/>
              <a:chOff x="8163" y="1202"/>
              <a:chExt cx="1750" cy="378"/>
            </a:xfrm>
          </p:grpSpPr>
          <p:cxnSp>
            <p:nvCxnSpPr>
              <p:cNvPr id="96" name="直接连接符 95"/>
              <p:cNvCxnSpPr/>
              <p:nvPr/>
            </p:nvCxnSpPr>
            <p:spPr>
              <a:xfrm>
                <a:off x="8175" y="1202"/>
                <a:ext cx="1722" cy="378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 flipV="1">
                <a:off x="8163" y="1221"/>
                <a:ext cx="1750" cy="35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33680" y="630555"/>
            <a:ext cx="3464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传统视觉升级</a:t>
            </a:r>
            <a:r>
              <a:rPr lang="en-US" altLang="zh-CN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→AI</a:t>
            </a:r>
            <a:r>
              <a:rPr lang="zh-CN" altLang="en-US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视觉检测</a:t>
            </a:r>
            <a:endParaRPr lang="zh-CN" altLang="en-US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110095" y="967740"/>
            <a:ext cx="1363980" cy="403860"/>
            <a:chOff x="14017" y="4894"/>
            <a:chExt cx="2148" cy="636"/>
          </a:xfrm>
        </p:grpSpPr>
        <p:sp>
          <p:nvSpPr>
            <p:cNvPr id="25" name="文本框 24"/>
            <p:cNvSpPr txBox="1"/>
            <p:nvPr/>
          </p:nvSpPr>
          <p:spPr>
            <a:xfrm>
              <a:off x="14017" y="5048"/>
              <a:ext cx="2148" cy="4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异物掉落检测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pic>
          <p:nvPicPr>
            <p:cNvPr id="40" name="图片 39" descr="正确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053" y="4894"/>
              <a:ext cx="600" cy="60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4869815" y="1411605"/>
            <a:ext cx="1640205" cy="424180"/>
            <a:chOff x="8559" y="2233"/>
            <a:chExt cx="2583" cy="668"/>
          </a:xfrm>
        </p:grpSpPr>
        <p:sp>
          <p:nvSpPr>
            <p:cNvPr id="31" name="文本框 30"/>
            <p:cNvSpPr txBox="1"/>
            <p:nvPr/>
          </p:nvSpPr>
          <p:spPr>
            <a:xfrm>
              <a:off x="8559" y="2418"/>
              <a:ext cx="2583" cy="4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产品冲压不良检测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pic>
          <p:nvPicPr>
            <p:cNvPr id="44" name="图片 43" descr="正确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69" y="2233"/>
              <a:ext cx="600" cy="60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6646545" y="1452880"/>
            <a:ext cx="1828165" cy="385445"/>
            <a:chOff x="13302" y="6199"/>
            <a:chExt cx="2879" cy="607"/>
          </a:xfrm>
        </p:grpSpPr>
        <p:sp>
          <p:nvSpPr>
            <p:cNvPr id="32" name="文本框 31"/>
            <p:cNvSpPr txBox="1"/>
            <p:nvPr/>
          </p:nvSpPr>
          <p:spPr>
            <a:xfrm>
              <a:off x="13302" y="6323"/>
              <a:ext cx="2879" cy="4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物料推送不到位检测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pic>
          <p:nvPicPr>
            <p:cNvPr id="46" name="图片 45" descr="正确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429" y="6199"/>
              <a:ext cx="600" cy="600"/>
            </a:xfrm>
            <a:prstGeom prst="rect">
              <a:avLst/>
            </a:prstGeom>
          </p:spPr>
        </p:pic>
      </p:grpSp>
      <p:sp>
        <p:nvSpPr>
          <p:cNvPr id="109" name="文本框 108"/>
          <p:cNvSpPr txBox="1"/>
          <p:nvPr/>
        </p:nvSpPr>
        <p:spPr>
          <a:xfrm>
            <a:off x="199390" y="2997200"/>
            <a:ext cx="1404620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AI</a:t>
            </a:r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模型训练</a:t>
            </a:r>
            <a:r>
              <a:rPr lang="en-US" altLang="zh-CN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-</a:t>
            </a:r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提取特征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201795" y="1866900"/>
            <a:ext cx="1484630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000" b="1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料头位移案例演示</a:t>
            </a:r>
            <a:endParaRPr lang="zh-CN" altLang="en-US" sz="1000" b="1">
              <a:solidFill>
                <a:schemeClr val="bg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8" name="图片 7" descr="描图-绿"/>
          <p:cNvPicPr>
            <a:picLocks noChangeAspect="1"/>
          </p:cNvPicPr>
          <p:nvPr/>
        </p:nvPicPr>
        <p:blipFill>
          <a:blip r:embed="rId11"/>
          <a:srcRect l="36234" t="18496" r="31824" b="53199"/>
          <a:stretch>
            <a:fillRect/>
          </a:stretch>
        </p:blipFill>
        <p:spPr>
          <a:xfrm>
            <a:off x="1849120" y="2089150"/>
            <a:ext cx="2107565" cy="104775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cxnSp>
        <p:nvCxnSpPr>
          <p:cNvPr id="61" name="肘形连接符 60"/>
          <p:cNvCxnSpPr>
            <a:stCxn id="58" idx="3"/>
            <a:endCxn id="8" idx="2"/>
          </p:cNvCxnSpPr>
          <p:nvPr/>
        </p:nvCxnSpPr>
        <p:spPr>
          <a:xfrm flipV="1">
            <a:off x="2158365" y="3136900"/>
            <a:ext cx="744855" cy="588645"/>
          </a:xfrm>
          <a:prstGeom prst="bentConnector2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冲压位移演示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01795" y="2090420"/>
            <a:ext cx="4734560" cy="2663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4568825" y="1634490"/>
            <a:ext cx="836295" cy="2230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90470" y="1604010"/>
            <a:ext cx="835025" cy="22618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导致问题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464310" y="1604010"/>
            <a:ext cx="829310" cy="2262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异常情况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36" name="箭头: 五边形 35"/>
          <p:cNvSpPr/>
          <p:nvPr>
            <p:custDataLst>
              <p:tags r:id="rId1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rgbClr val="F6861E">
                  <a:alpha val="20000"/>
                </a:srgbClr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2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rgbClr val="F6861E"/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958715" cy="398780"/>
            <a:chOff x="4205137" y="337227"/>
            <a:chExt cx="6611620" cy="531706"/>
          </a:xfrm>
        </p:grpSpPr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4681810" y="337227"/>
              <a:ext cx="6134947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模型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传统视觉和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视觉方案对比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4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6"/>
            </p:custDataLst>
          </p:nvPr>
        </p:nvSpPr>
        <p:spPr>
          <a:xfrm>
            <a:off x="223520" y="2611120"/>
            <a:ext cx="999490" cy="583565"/>
          </a:xfrm>
          <a:prstGeom prst="rect">
            <a:avLst/>
          </a:prstGeom>
          <a:noFill/>
          <a:ln w="12700">
            <a:solidFill>
              <a:srgbClr val="F6861E"/>
            </a:solidFill>
          </a:ln>
        </p:spPr>
        <p:txBody>
          <a:bodyPr wrap="square" rtlCol="0">
            <a:spAutoFit/>
          </a:bodyPr>
          <a:p>
            <a:pPr algn="l"/>
            <a:r>
              <a:rPr 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高速冲压</a:t>
            </a:r>
            <a:endParaRPr lang="zh-CN" sz="1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行业痛点</a:t>
            </a:r>
            <a:endParaRPr lang="zh-CN" sz="1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15745" y="3250565"/>
            <a:ext cx="735330" cy="398780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物料输送不到位</a:t>
            </a:r>
            <a:endParaRPr lang="zh-CN" altLang="en-US" sz="1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745" y="2204085"/>
            <a:ext cx="734695" cy="245110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异物掉落</a:t>
            </a:r>
            <a:endParaRPr lang="zh-CN" altLang="en-US" sz="1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31745" y="2120265"/>
            <a:ext cx="741680" cy="398780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模具损坏</a:t>
            </a:r>
            <a:endParaRPr lang="zh-CN" altLang="en-US" sz="1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停产维修</a:t>
            </a:r>
            <a:endParaRPr lang="zh-CN" altLang="en-US" sz="1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1745" y="3250565"/>
            <a:ext cx="741680" cy="398780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产出大量不良品</a:t>
            </a:r>
            <a:endParaRPr lang="zh-CN" altLang="en-US" sz="1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9" name="肘形连接符 8"/>
          <p:cNvCxnSpPr>
            <a:stCxn id="64" idx="3"/>
            <a:endCxn id="2" idx="1"/>
          </p:cNvCxnSpPr>
          <p:nvPr/>
        </p:nvCxnSpPr>
        <p:spPr>
          <a:xfrm flipV="1">
            <a:off x="1223010" y="2326640"/>
            <a:ext cx="292735" cy="576580"/>
          </a:xfrm>
          <a:prstGeom prst="bentConnector3">
            <a:avLst>
              <a:gd name="adj1" fmla="val 50108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stCxn id="64" idx="3"/>
            <a:endCxn id="22" idx="1"/>
          </p:cNvCxnSpPr>
          <p:nvPr/>
        </p:nvCxnSpPr>
        <p:spPr>
          <a:xfrm>
            <a:off x="1223010" y="2903220"/>
            <a:ext cx="292735" cy="546735"/>
          </a:xfrm>
          <a:prstGeom prst="bentConnector3">
            <a:avLst>
              <a:gd name="adj1" fmla="val 50108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563620" y="2686050"/>
            <a:ext cx="794385" cy="460375"/>
          </a:xfrm>
          <a:prstGeom prst="rect">
            <a:avLst/>
          </a:prstGeom>
          <a:noFill/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产品交期受影响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15" name="直接箭头连接符 14"/>
          <p:cNvCxnSpPr>
            <a:stCxn id="2" idx="3"/>
            <a:endCxn id="5" idx="1"/>
          </p:cNvCxnSpPr>
          <p:nvPr/>
        </p:nvCxnSpPr>
        <p:spPr>
          <a:xfrm flipV="1">
            <a:off x="2250440" y="2319655"/>
            <a:ext cx="281305" cy="6985"/>
          </a:xfrm>
          <a:prstGeom prst="straightConnector1">
            <a:avLst/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22" idx="3"/>
            <a:endCxn id="7" idx="1"/>
          </p:cNvCxnSpPr>
          <p:nvPr/>
        </p:nvCxnSpPr>
        <p:spPr>
          <a:xfrm>
            <a:off x="2251075" y="3449955"/>
            <a:ext cx="280670" cy="0"/>
          </a:xfrm>
          <a:prstGeom prst="straightConnector1">
            <a:avLst/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肘形连接符 16"/>
          <p:cNvCxnSpPr>
            <a:stCxn id="5" idx="3"/>
            <a:endCxn id="12" idx="1"/>
          </p:cNvCxnSpPr>
          <p:nvPr/>
        </p:nvCxnSpPr>
        <p:spPr>
          <a:xfrm>
            <a:off x="3273425" y="2319655"/>
            <a:ext cx="290195" cy="596900"/>
          </a:xfrm>
          <a:prstGeom prst="bentConnector3">
            <a:avLst>
              <a:gd name="adj1" fmla="val 34792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肘形连接符 17"/>
          <p:cNvCxnSpPr>
            <a:stCxn id="7" idx="3"/>
            <a:endCxn id="12" idx="1"/>
          </p:cNvCxnSpPr>
          <p:nvPr/>
        </p:nvCxnSpPr>
        <p:spPr>
          <a:xfrm flipV="1">
            <a:off x="3273425" y="2916555"/>
            <a:ext cx="290195" cy="533400"/>
          </a:xfrm>
          <a:prstGeom prst="bentConnector3">
            <a:avLst>
              <a:gd name="adj1" fmla="val 34573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10100" y="2141220"/>
            <a:ext cx="733425" cy="398780"/>
          </a:xfrm>
          <a:prstGeom prst="rect">
            <a:avLst/>
          </a:prstGeom>
          <a:solidFill>
            <a:srgbClr val="F6861E"/>
          </a:solidFill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传统视觉检测方案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30" name="肘形连接符 29"/>
          <p:cNvCxnSpPr>
            <a:stCxn id="12" idx="3"/>
            <a:endCxn id="20" idx="1"/>
          </p:cNvCxnSpPr>
          <p:nvPr/>
        </p:nvCxnSpPr>
        <p:spPr>
          <a:xfrm flipV="1">
            <a:off x="4358005" y="2340610"/>
            <a:ext cx="252095" cy="575945"/>
          </a:xfrm>
          <a:prstGeom prst="bentConnector3">
            <a:avLst>
              <a:gd name="adj1" fmla="val 50126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610100" y="3271520"/>
            <a:ext cx="735330" cy="398780"/>
          </a:xfrm>
          <a:prstGeom prst="rect">
            <a:avLst/>
          </a:prstGeom>
          <a:solidFill>
            <a:srgbClr val="F6861E"/>
          </a:solidFill>
          <a:ln>
            <a:solidFill>
              <a:srgbClr val="F6861E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AI</a:t>
            </a:r>
            <a:r>
              <a:rPr lang="zh-CN" altLang="en-US" sz="1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视觉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 algn="ctr"/>
            <a:r>
              <a:rPr lang="zh-CN" altLang="en-US" sz="1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检测方案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32" name="肘形连接符 31"/>
          <p:cNvCxnSpPr>
            <a:stCxn id="12" idx="3"/>
            <a:endCxn id="31" idx="1"/>
          </p:cNvCxnSpPr>
          <p:nvPr/>
        </p:nvCxnSpPr>
        <p:spPr>
          <a:xfrm>
            <a:off x="4358005" y="2916555"/>
            <a:ext cx="252095" cy="554355"/>
          </a:xfrm>
          <a:prstGeom prst="bentConnector3">
            <a:avLst>
              <a:gd name="adj1" fmla="val 50126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5590540" y="840105"/>
            <a:ext cx="1251585" cy="367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支持检测的条件</a:t>
            </a:r>
            <a:endParaRPr lang="zh-CN" altLang="en-US" sz="900" u="sng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4533900" y="1643380"/>
            <a:ext cx="90106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00" b="1" u="sng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解决方案</a:t>
            </a:r>
            <a:endParaRPr lang="zh-CN" altLang="en-US" sz="900" b="1" u="sng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649595" y="1330325"/>
            <a:ext cx="1128395" cy="1480185"/>
            <a:chOff x="8787" y="1037"/>
            <a:chExt cx="1777" cy="2331"/>
          </a:xfrm>
        </p:grpSpPr>
        <p:sp>
          <p:nvSpPr>
            <p:cNvPr id="44" name="文本框 43"/>
            <p:cNvSpPr txBox="1"/>
            <p:nvPr/>
          </p:nvSpPr>
          <p:spPr>
            <a:xfrm>
              <a:off x="8890" y="1149"/>
              <a:ext cx="1591" cy="509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采用像素对比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需照亮各部位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890" y="1724"/>
              <a:ext cx="1591" cy="362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只可小面积检测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890" y="2156"/>
              <a:ext cx="1591" cy="525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模内需干净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无油污影响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73" name="左中括号 72"/>
            <p:cNvSpPr/>
            <p:nvPr/>
          </p:nvSpPr>
          <p:spPr>
            <a:xfrm>
              <a:off x="8787" y="1050"/>
              <a:ext cx="120" cy="2319"/>
            </a:xfrm>
            <a:prstGeom prst="leftBracket">
              <a:avLst/>
            </a:prstGeom>
            <a:ln>
              <a:solidFill>
                <a:srgbClr val="F6861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左中括号 78"/>
            <p:cNvSpPr/>
            <p:nvPr/>
          </p:nvSpPr>
          <p:spPr>
            <a:xfrm rot="10800000">
              <a:off x="10434" y="1037"/>
              <a:ext cx="131" cy="2331"/>
            </a:xfrm>
            <a:prstGeom prst="leftBracket">
              <a:avLst/>
            </a:prstGeom>
            <a:ln>
              <a:solidFill>
                <a:srgbClr val="F6861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8907" y="2762"/>
              <a:ext cx="1591" cy="525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检测部位需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固定不可位移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648960" y="2977515"/>
            <a:ext cx="1127760" cy="1449070"/>
            <a:chOff x="8786" y="3433"/>
            <a:chExt cx="1776" cy="2282"/>
          </a:xfrm>
        </p:grpSpPr>
        <p:sp>
          <p:nvSpPr>
            <p:cNvPr id="56" name="文本框 55"/>
            <p:cNvSpPr txBox="1"/>
            <p:nvPr/>
          </p:nvSpPr>
          <p:spPr>
            <a:xfrm>
              <a:off x="8890" y="3513"/>
              <a:ext cx="1591" cy="461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采用轮廓识别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80000"/>
                </a:lnSpc>
              </a:pPr>
              <a:r>
                <a:rPr lang="zh-CN" altLang="en-US" sz="900" b="0" dirty="0"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光线要求低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890" y="4063"/>
              <a:ext cx="1591" cy="362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可整模检测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8890" y="4514"/>
              <a:ext cx="1580" cy="511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轻松识别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油污</a:t>
              </a:r>
              <a:r>
                <a:rPr lang="en-US" altLang="zh-CN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/</a:t>
              </a:r>
              <a:r>
                <a:rPr lang="zh-CN" altLang="en-US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反光干扰</a:t>
              </a:r>
              <a:endParaRPr lang="zh-CN" altLang="en-US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77" name="左中括号 76"/>
            <p:cNvSpPr/>
            <p:nvPr/>
          </p:nvSpPr>
          <p:spPr>
            <a:xfrm>
              <a:off x="8786" y="3436"/>
              <a:ext cx="120" cy="2278"/>
            </a:xfrm>
            <a:prstGeom prst="leftBracket">
              <a:avLst/>
            </a:prstGeom>
            <a:ln>
              <a:solidFill>
                <a:srgbClr val="F6861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0" name="左中括号 79"/>
            <p:cNvSpPr/>
            <p:nvPr/>
          </p:nvSpPr>
          <p:spPr>
            <a:xfrm rot="10800000">
              <a:off x="10434" y="3433"/>
              <a:ext cx="128" cy="2282"/>
            </a:xfrm>
            <a:prstGeom prst="leftBracket">
              <a:avLst/>
            </a:prstGeom>
            <a:ln>
              <a:solidFill>
                <a:srgbClr val="F6861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8901" y="5124"/>
              <a:ext cx="1580" cy="511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允许物料</a:t>
              </a:r>
              <a:endParaRPr lang="zh-CN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sz="9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正常范围偏移</a:t>
              </a:r>
              <a:endParaRPr lang="zh-CN" sz="9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</p:grpSp>
      <p:cxnSp>
        <p:nvCxnSpPr>
          <p:cNvPr id="86" name="肘形连接符 85"/>
          <p:cNvCxnSpPr>
            <a:stCxn id="31" idx="3"/>
            <a:endCxn id="77" idx="1"/>
          </p:cNvCxnSpPr>
          <p:nvPr/>
        </p:nvCxnSpPr>
        <p:spPr>
          <a:xfrm>
            <a:off x="5345430" y="3470910"/>
            <a:ext cx="303530" cy="231775"/>
          </a:xfrm>
          <a:prstGeom prst="bentConnector3">
            <a:avLst>
              <a:gd name="adj1" fmla="val 50000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20" idx="3"/>
            <a:endCxn id="73" idx="1"/>
          </p:cNvCxnSpPr>
          <p:nvPr/>
        </p:nvCxnSpPr>
        <p:spPr>
          <a:xfrm flipV="1">
            <a:off x="5343525" y="2075180"/>
            <a:ext cx="306070" cy="265430"/>
          </a:xfrm>
          <a:prstGeom prst="bentConnector3">
            <a:avLst>
              <a:gd name="adj1" fmla="val 50000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7296785" y="1398270"/>
            <a:ext cx="1459230" cy="1254760"/>
            <a:chOff x="11563" y="1146"/>
            <a:chExt cx="2298" cy="1976"/>
          </a:xfrm>
        </p:grpSpPr>
        <p:sp>
          <p:nvSpPr>
            <p:cNvPr id="37" name="文本框 36"/>
            <p:cNvSpPr txBox="1"/>
            <p:nvPr/>
          </p:nvSpPr>
          <p:spPr>
            <a:xfrm>
              <a:off x="11822" y="1146"/>
              <a:ext cx="2039" cy="628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模内环境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达不到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1821" y="1846"/>
              <a:ext cx="2040" cy="607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误报过多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频繁停机影响生产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1705" y="2510"/>
              <a:ext cx="2157" cy="5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r">
                <a:lnSpc>
                  <a:spcPct val="10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弃用视觉检测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91" name="图片 90" descr="错误错叉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63" y="2434"/>
              <a:ext cx="689" cy="689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7083425" y="3463290"/>
            <a:ext cx="1705610" cy="821055"/>
            <a:chOff x="11155" y="4170"/>
            <a:chExt cx="2686" cy="1293"/>
          </a:xfrm>
        </p:grpSpPr>
        <p:sp>
          <p:nvSpPr>
            <p:cNvPr id="39" name="文本框 38"/>
            <p:cNvSpPr txBox="1"/>
            <p:nvPr/>
          </p:nvSpPr>
          <p:spPr>
            <a:xfrm>
              <a:off x="11413" y="4170"/>
              <a:ext cx="2428" cy="622"/>
            </a:xfrm>
            <a:prstGeom prst="rect">
              <a:avLst/>
            </a:prstGeom>
            <a:noFill/>
            <a:ln>
              <a:solidFill>
                <a:srgbClr val="F6861E"/>
              </a:solidFill>
            </a:ln>
          </p:spPr>
          <p:txBody>
            <a:bodyPr wrap="square" anchor="ctr" anchorCtr="0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精准监控</a:t>
              </a:r>
              <a:r>
                <a:rPr lang="en-US" altLang="zh-CN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 </a:t>
              </a:r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防止压模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  <a:p>
              <a:pPr algn="r"/>
              <a:r>
                <a:rPr lang="zh-CN" altLang="en-US" sz="1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降低次品率</a:t>
              </a:r>
              <a:endParaRPr lang="zh-CN" altLang="en-US" sz="1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1247" y="4885"/>
              <a:ext cx="2594" cy="48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ctr" anchorCtr="0">
              <a:noAutofit/>
            </a:bodyPr>
            <a:p>
              <a:pPr algn="r"/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视觉赋能冲压产线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94" name="图片 93" descr="勾选标志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155" y="4775"/>
              <a:ext cx="689" cy="689"/>
            </a:xfrm>
            <a:prstGeom prst="rect">
              <a:avLst/>
            </a:prstGeom>
          </p:spPr>
        </p:pic>
      </p:grpSp>
      <p:sp>
        <p:nvSpPr>
          <p:cNvPr id="97" name="左中括号 96"/>
          <p:cNvSpPr/>
          <p:nvPr/>
        </p:nvSpPr>
        <p:spPr>
          <a:xfrm>
            <a:off x="7201535" y="1254125"/>
            <a:ext cx="533400" cy="1472565"/>
          </a:xfrm>
          <a:prstGeom prst="leftBracket">
            <a:avLst/>
          </a:prstGeom>
          <a:ln>
            <a:solidFill>
              <a:srgbClr val="F6861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8" name="肘形连接符 97"/>
          <p:cNvCxnSpPr>
            <a:stCxn id="79" idx="1"/>
            <a:endCxn id="97" idx="1"/>
          </p:cNvCxnSpPr>
          <p:nvPr/>
        </p:nvCxnSpPr>
        <p:spPr>
          <a:xfrm flipV="1">
            <a:off x="6778625" y="1990725"/>
            <a:ext cx="422910" cy="79375"/>
          </a:xfrm>
          <a:prstGeom prst="bentConnector3">
            <a:avLst>
              <a:gd name="adj1" fmla="val 50000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9" name="左中括号 98"/>
          <p:cNvSpPr/>
          <p:nvPr/>
        </p:nvSpPr>
        <p:spPr>
          <a:xfrm>
            <a:off x="7056120" y="3357880"/>
            <a:ext cx="533400" cy="1013460"/>
          </a:xfrm>
          <a:prstGeom prst="leftBracket">
            <a:avLst/>
          </a:prstGeom>
          <a:ln>
            <a:solidFill>
              <a:srgbClr val="F6861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0" name="肘形连接符 99"/>
          <p:cNvCxnSpPr>
            <a:stCxn id="80" idx="1"/>
            <a:endCxn id="99" idx="1"/>
          </p:cNvCxnSpPr>
          <p:nvPr/>
        </p:nvCxnSpPr>
        <p:spPr>
          <a:xfrm>
            <a:off x="6776720" y="3702050"/>
            <a:ext cx="279400" cy="162560"/>
          </a:xfrm>
          <a:prstGeom prst="bentConnector3">
            <a:avLst>
              <a:gd name="adj1" fmla="val 50000"/>
            </a:avLst>
          </a:prstGeom>
          <a:ln>
            <a:solidFill>
              <a:srgbClr val="F6861E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11"/>
            </p:custDataLst>
          </p:nvPr>
        </p:nvSpPr>
        <p:spPr>
          <a:xfrm>
            <a:off x="233680" y="630555"/>
            <a:ext cx="481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rgbClr val="F6861E"/>
                </a:solidFill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解决行业痛点</a:t>
            </a:r>
            <a:endParaRPr lang="zh-CN">
              <a:solidFill>
                <a:srgbClr val="F6861E"/>
              </a:solidFill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箭头: 五边形 35"/>
          <p:cNvSpPr/>
          <p:nvPr>
            <p:custDataLst>
              <p:tags r:id="rId1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rgbClr val="F6861E">
                  <a:alpha val="20000"/>
                </a:srgbClr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9" name="箭头: 五边形 9"/>
          <p:cNvSpPr/>
          <p:nvPr>
            <p:custDataLst>
              <p:tags r:id="rId2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rgbClr val="F6861E"/>
              </a:gs>
              <a:gs pos="98000">
                <a:srgbClr val="FAA10F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71" name="文本框 70"/>
            <p:cNvSpPr txBox="1"/>
            <p:nvPr>
              <p:custDataLst>
                <p:tags r:id="rId3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公司简介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72" name="等腰三角形 71"/>
            <p:cNvSpPr/>
            <p:nvPr>
              <p:custDataLst>
                <p:tags r:id="rId4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75" name="等腰三角形 74"/>
          <p:cNvSpPr/>
          <p:nvPr>
            <p:custDataLst>
              <p:tags r:id="rId5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671" y="784834"/>
            <a:ext cx="376237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1800" b="0" dirty="0">
                <a:solidFill>
                  <a:srgbClr val="F6861E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CN Normal" panose="020B0400000000000000" charset="-122"/>
              </a:rPr>
              <a:t>厦门博视源机器视觉技术有限公司</a:t>
            </a:r>
            <a:endParaRPr lang="zh-CN" altLang="en-US" sz="1800" b="0" dirty="0">
              <a:solidFill>
                <a:srgbClr val="F6861E"/>
              </a:solidFill>
              <a:latin typeface="思源黑体 Heavy" panose="020B0A00000000000000" charset="-122"/>
              <a:ea typeface="思源黑体 Heavy" panose="020B0A00000000000000" charset="-122"/>
              <a:cs typeface="思源黑体 CN Normal" panose="020B04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85235" y="1001125"/>
            <a:ext cx="267392" cy="71403"/>
            <a:chOff x="4628264" y="1762760"/>
            <a:chExt cx="356522" cy="95204"/>
          </a:xfrm>
        </p:grpSpPr>
        <p:sp>
          <p:nvSpPr>
            <p:cNvPr id="6" name="椭圆 5"/>
            <p:cNvSpPr/>
            <p:nvPr/>
          </p:nvSpPr>
          <p:spPr>
            <a:xfrm>
              <a:off x="4758923" y="1762760"/>
              <a:ext cx="95205" cy="95204"/>
            </a:xfrm>
            <a:prstGeom prst="ellipse">
              <a:avLst/>
            </a:prstGeom>
            <a:solidFill>
              <a:srgbClr val="F6861E"/>
            </a:solidFill>
            <a:ln w="12700">
              <a:solidFill>
                <a:srgbClr val="F686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cs typeface="思源黑体 CN Normal" panose="020B0400000000000000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889581" y="1762760"/>
              <a:ext cx="95205" cy="95204"/>
            </a:xfrm>
            <a:prstGeom prst="ellipse">
              <a:avLst/>
            </a:prstGeom>
            <a:noFill/>
            <a:ln w="12700">
              <a:solidFill>
                <a:srgbClr val="F686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思源黑体 CN Normal" panose="020B0400000000000000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628264" y="1762760"/>
              <a:ext cx="95205" cy="95204"/>
            </a:xfrm>
            <a:prstGeom prst="ellipse">
              <a:avLst/>
            </a:prstGeom>
            <a:noFill/>
            <a:ln w="12700">
              <a:solidFill>
                <a:srgbClr val="F686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思源黑体 CN Normal" panose="020B0400000000000000" charset="-122"/>
              </a:endParaRPr>
            </a:p>
          </p:txBody>
        </p:sp>
      </p:grpSp>
      <p:pic>
        <p:nvPicPr>
          <p:cNvPr id="10" name="图片 9" descr="航拍公司高清外景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0689" b="4944"/>
          <a:stretch>
            <a:fillRect/>
          </a:stretch>
        </p:blipFill>
        <p:spPr>
          <a:xfrm>
            <a:off x="614045" y="1153815"/>
            <a:ext cx="3265805" cy="1837015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6" name="图片 15" descr="DJI_20241002163541_0096_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790" y="1132840"/>
            <a:ext cx="3280410" cy="184531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7" name="矩形 16"/>
          <p:cNvSpPr/>
          <p:nvPr/>
        </p:nvSpPr>
        <p:spPr>
          <a:xfrm>
            <a:off x="683895" y="2882265"/>
            <a:ext cx="741045" cy="227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891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r>
              <a:rPr lang="zh-CN" altLang="en-US" sz="1000" b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</a:t>
            </a:r>
            <a:endParaRPr lang="zh-CN" altLang="en-US" sz="1000" b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47305" y="2884805"/>
            <a:ext cx="741045" cy="227965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r>
              <a:rPr lang="zh-CN" altLang="en-US" sz="1000" b="0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无锡工厂</a:t>
            </a:r>
            <a:endParaRPr lang="zh-CN" altLang="en-US" sz="1000" b="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4045" y="3255010"/>
            <a:ext cx="3842385" cy="1319530"/>
          </a:xfrm>
          <a:prstGeom prst="rect">
            <a:avLst/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厦门博视源是专业从事机器视觉系统研发、集成和服务的高新技术企业。我司自主研发并销售了多相一体智能模具监视器、多种视野的一键闪测仪、CCD算法通用平台、智能AOI全检标准机、医疗器械毛发异物检测非标机、晶圆半导体检测机等机器视觉系统，致力于为制造型企业提供更智能更精准的机器视觉解决方案。</a:t>
            </a:r>
            <a:endParaRPr lang="zh-CN" altLang="en-US" sz="1200" b="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14386" y="3262921"/>
            <a:ext cx="3843338" cy="130683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rgbClr val="FAA10F"/>
                </a:gs>
                <a:gs pos="99000">
                  <a:srgbClr val="F6861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l"/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公司在细分领域模具监视系统目前已实现年销量</a:t>
            </a:r>
            <a:r>
              <a:rPr lang="en-US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10</a:t>
            </a:r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000台以上，</a:t>
            </a:r>
            <a:r>
              <a:rPr lang="zh-CN" altLang="en-US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销售和服务网络已覆盖国内</a:t>
            </a:r>
            <a:r>
              <a:rPr lang="en-US" altLang="zh-CN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34</a:t>
            </a:r>
            <a:r>
              <a:rPr lang="zh-CN" altLang="en-US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个省区，同时也在海外的日本、西班牙、越南、泰国、印度等国家逐步扩张中。我司</a:t>
            </a:r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在厦门、无锡</a:t>
            </a:r>
            <a:r>
              <a:rPr lang="zh-CN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均</a:t>
            </a:r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建</a:t>
            </a:r>
            <a:r>
              <a:rPr lang="zh-CN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有</a:t>
            </a:r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工厂，现在拥有全职代理商15家，合作经销商30家以上，售后服务</a:t>
            </a:r>
            <a:r>
              <a:rPr lang="zh-CN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同步</a:t>
            </a:r>
            <a:r>
              <a:rPr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覆盖</a:t>
            </a:r>
            <a:r>
              <a:rPr lang="zh-CN" sz="12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，为客户设备维护提供了优质保障。</a:t>
            </a:r>
            <a:endParaRPr lang="zh-CN" sz="1200" dirty="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31100" y="4238625"/>
            <a:ext cx="944880" cy="321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5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企业版图</a:t>
            </a:r>
            <a:endParaRPr lang="zh-CN" altLang="en-US" sz="1500" b="1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15" name="图片 14" descr="海外地图无字标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1570" y="1809115"/>
            <a:ext cx="1729105" cy="13036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: 圆角 1"/>
          <p:cNvSpPr/>
          <p:nvPr>
            <p:custDataLst>
              <p:tags r:id="rId1"/>
            </p:custDataLst>
          </p:nvPr>
        </p:nvSpPr>
        <p:spPr>
          <a:xfrm>
            <a:off x="654944" y="2514919"/>
            <a:ext cx="933826" cy="54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85135" y="2720712"/>
            <a:ext cx="185928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300" b="1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谢谢大家</a:t>
            </a:r>
            <a:endParaRPr lang="zh-CN" altLang="en-US" sz="3300" b="1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85135" y="775004"/>
            <a:ext cx="4297680" cy="14198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厦门博视源机器视觉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技术有限公司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" name="flowers_150031"/>
          <p:cNvSpPr/>
          <p:nvPr>
            <p:custDataLst>
              <p:tags r:id="rId4"/>
            </p:custDataLst>
          </p:nvPr>
        </p:nvSpPr>
        <p:spPr>
          <a:xfrm>
            <a:off x="2596232" y="2761570"/>
            <a:ext cx="444998" cy="457264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85934" h="602084">
                <a:moveTo>
                  <a:pt x="420103" y="473047"/>
                </a:moveTo>
                <a:cubicBezTo>
                  <a:pt x="474962" y="473854"/>
                  <a:pt x="522560" y="506116"/>
                  <a:pt x="542729" y="554509"/>
                </a:cubicBezTo>
                <a:cubicBezTo>
                  <a:pt x="543535" y="556122"/>
                  <a:pt x="544342" y="557735"/>
                  <a:pt x="544342" y="560155"/>
                </a:cubicBezTo>
                <a:cubicBezTo>
                  <a:pt x="544342" y="564187"/>
                  <a:pt x="541922" y="568220"/>
                  <a:pt x="537888" y="569833"/>
                </a:cubicBezTo>
                <a:cubicBezTo>
                  <a:pt x="520947" y="577092"/>
                  <a:pt x="503198" y="580318"/>
                  <a:pt x="485450" y="580318"/>
                </a:cubicBezTo>
                <a:cubicBezTo>
                  <a:pt x="430591" y="580318"/>
                  <a:pt x="382186" y="548863"/>
                  <a:pt x="361211" y="499663"/>
                </a:cubicBezTo>
                <a:cubicBezTo>
                  <a:pt x="360404" y="497244"/>
                  <a:pt x="359597" y="495631"/>
                  <a:pt x="359597" y="492404"/>
                </a:cubicBezTo>
                <a:cubicBezTo>
                  <a:pt x="359597" y="488372"/>
                  <a:pt x="362824" y="484339"/>
                  <a:pt x="366858" y="483532"/>
                </a:cubicBezTo>
                <a:cubicBezTo>
                  <a:pt x="368471" y="482726"/>
                  <a:pt x="369278" y="482726"/>
                  <a:pt x="370085" y="482726"/>
                </a:cubicBezTo>
                <a:cubicBezTo>
                  <a:pt x="370892" y="482726"/>
                  <a:pt x="370892" y="482726"/>
                  <a:pt x="370892" y="482726"/>
                </a:cubicBezTo>
                <a:cubicBezTo>
                  <a:pt x="371698" y="482726"/>
                  <a:pt x="371698" y="482726"/>
                  <a:pt x="371698" y="482726"/>
                </a:cubicBezTo>
                <a:cubicBezTo>
                  <a:pt x="387027" y="482726"/>
                  <a:pt x="402355" y="479500"/>
                  <a:pt x="416070" y="473854"/>
                </a:cubicBezTo>
                <a:cubicBezTo>
                  <a:pt x="417683" y="473854"/>
                  <a:pt x="419297" y="473047"/>
                  <a:pt x="420103" y="473047"/>
                </a:cubicBezTo>
                <a:close/>
                <a:moveTo>
                  <a:pt x="507990" y="307894"/>
                </a:moveTo>
                <a:cubicBezTo>
                  <a:pt x="510409" y="307088"/>
                  <a:pt x="512022" y="307894"/>
                  <a:pt x="513635" y="308700"/>
                </a:cubicBezTo>
                <a:cubicBezTo>
                  <a:pt x="517667" y="310311"/>
                  <a:pt x="520893" y="313534"/>
                  <a:pt x="520893" y="318369"/>
                </a:cubicBezTo>
                <a:cubicBezTo>
                  <a:pt x="520087" y="402974"/>
                  <a:pt x="453955" y="471464"/>
                  <a:pt x="371694" y="472270"/>
                </a:cubicBezTo>
                <a:cubicBezTo>
                  <a:pt x="371694" y="472270"/>
                  <a:pt x="370888" y="472270"/>
                  <a:pt x="370081" y="472270"/>
                </a:cubicBezTo>
                <a:cubicBezTo>
                  <a:pt x="369275" y="472270"/>
                  <a:pt x="367662" y="472270"/>
                  <a:pt x="366049" y="471464"/>
                </a:cubicBezTo>
                <a:cubicBezTo>
                  <a:pt x="362017" y="469853"/>
                  <a:pt x="359597" y="466630"/>
                  <a:pt x="359597" y="461795"/>
                </a:cubicBezTo>
                <a:cubicBezTo>
                  <a:pt x="359597" y="377190"/>
                  <a:pt x="426535" y="307894"/>
                  <a:pt x="507990" y="307894"/>
                </a:cubicBezTo>
                <a:close/>
                <a:moveTo>
                  <a:pt x="100641" y="149692"/>
                </a:moveTo>
                <a:cubicBezTo>
                  <a:pt x="110119" y="149692"/>
                  <a:pt x="120202" y="151908"/>
                  <a:pt x="130285" y="156340"/>
                </a:cubicBezTo>
                <a:cubicBezTo>
                  <a:pt x="117379" y="174069"/>
                  <a:pt x="108505" y="199049"/>
                  <a:pt x="106085" y="228059"/>
                </a:cubicBezTo>
                <a:cubicBezTo>
                  <a:pt x="97212" y="226448"/>
                  <a:pt x="87532" y="225642"/>
                  <a:pt x="78659" y="225642"/>
                </a:cubicBezTo>
                <a:cubicBezTo>
                  <a:pt x="67366" y="225642"/>
                  <a:pt x="57686" y="226448"/>
                  <a:pt x="48006" y="228059"/>
                </a:cubicBezTo>
                <a:cubicBezTo>
                  <a:pt x="44779" y="195826"/>
                  <a:pt x="53653" y="169234"/>
                  <a:pt x="74626" y="156340"/>
                </a:cubicBezTo>
                <a:cubicBezTo>
                  <a:pt x="82289" y="151908"/>
                  <a:pt x="91162" y="149692"/>
                  <a:pt x="100641" y="149692"/>
                </a:cubicBezTo>
                <a:close/>
                <a:moveTo>
                  <a:pt x="518531" y="90343"/>
                </a:moveTo>
                <a:cubicBezTo>
                  <a:pt x="543551" y="90343"/>
                  <a:pt x="563729" y="99208"/>
                  <a:pt x="575836" y="115325"/>
                </a:cubicBezTo>
                <a:cubicBezTo>
                  <a:pt x="588750" y="133861"/>
                  <a:pt x="589557" y="158844"/>
                  <a:pt x="576643" y="186244"/>
                </a:cubicBezTo>
                <a:cubicBezTo>
                  <a:pt x="565344" y="212033"/>
                  <a:pt x="544359" y="236210"/>
                  <a:pt x="516917" y="256357"/>
                </a:cubicBezTo>
                <a:cubicBezTo>
                  <a:pt x="486246" y="277310"/>
                  <a:pt x="451540" y="290204"/>
                  <a:pt x="421676" y="290204"/>
                </a:cubicBezTo>
                <a:cubicBezTo>
                  <a:pt x="396656" y="290204"/>
                  <a:pt x="376478" y="281339"/>
                  <a:pt x="365178" y="265222"/>
                </a:cubicBezTo>
                <a:cubicBezTo>
                  <a:pt x="364371" y="264416"/>
                  <a:pt x="364371" y="263610"/>
                  <a:pt x="363564" y="262804"/>
                </a:cubicBezTo>
                <a:cubicBezTo>
                  <a:pt x="338543" y="286175"/>
                  <a:pt x="338543" y="374823"/>
                  <a:pt x="338543" y="440906"/>
                </a:cubicBezTo>
                <a:cubicBezTo>
                  <a:pt x="338543" y="441712"/>
                  <a:pt x="337736" y="442518"/>
                  <a:pt x="337736" y="444130"/>
                </a:cubicBezTo>
                <a:cubicBezTo>
                  <a:pt x="353878" y="494901"/>
                  <a:pt x="357107" y="555343"/>
                  <a:pt x="357107" y="590802"/>
                </a:cubicBezTo>
                <a:cubicBezTo>
                  <a:pt x="357107" y="597249"/>
                  <a:pt x="352264" y="602084"/>
                  <a:pt x="346614" y="602084"/>
                </a:cubicBezTo>
                <a:cubicBezTo>
                  <a:pt x="340157" y="602084"/>
                  <a:pt x="335315" y="597249"/>
                  <a:pt x="335315" y="590802"/>
                </a:cubicBezTo>
                <a:cubicBezTo>
                  <a:pt x="335315" y="540836"/>
                  <a:pt x="328858" y="378852"/>
                  <a:pt x="243303" y="376435"/>
                </a:cubicBezTo>
                <a:cubicBezTo>
                  <a:pt x="242496" y="382076"/>
                  <a:pt x="240882" y="387717"/>
                  <a:pt x="238460" y="393358"/>
                </a:cubicBezTo>
                <a:cubicBezTo>
                  <a:pt x="227968" y="416729"/>
                  <a:pt x="201333" y="429623"/>
                  <a:pt x="165013" y="429623"/>
                </a:cubicBezTo>
                <a:cubicBezTo>
                  <a:pt x="139992" y="429623"/>
                  <a:pt x="113357" y="423176"/>
                  <a:pt x="87529" y="411088"/>
                </a:cubicBezTo>
                <a:cubicBezTo>
                  <a:pt x="22152" y="380464"/>
                  <a:pt x="-14168" y="324052"/>
                  <a:pt x="5203" y="283757"/>
                </a:cubicBezTo>
                <a:cubicBezTo>
                  <a:pt x="15695" y="260386"/>
                  <a:pt x="43137" y="246686"/>
                  <a:pt x="78651" y="246686"/>
                </a:cubicBezTo>
                <a:cubicBezTo>
                  <a:pt x="103672" y="246686"/>
                  <a:pt x="130307" y="253133"/>
                  <a:pt x="156134" y="265222"/>
                </a:cubicBezTo>
                <a:cubicBezTo>
                  <a:pt x="202947" y="286981"/>
                  <a:pt x="234425" y="321634"/>
                  <a:pt x="241689" y="354676"/>
                </a:cubicBezTo>
                <a:cubicBezTo>
                  <a:pt x="249760" y="354676"/>
                  <a:pt x="257831" y="356287"/>
                  <a:pt x="264288" y="357899"/>
                </a:cubicBezTo>
                <a:cubicBezTo>
                  <a:pt x="258638" y="315993"/>
                  <a:pt x="222318" y="272475"/>
                  <a:pt x="165013" y="245880"/>
                </a:cubicBezTo>
                <a:cubicBezTo>
                  <a:pt x="152906" y="240239"/>
                  <a:pt x="139992" y="235404"/>
                  <a:pt x="127078" y="232180"/>
                </a:cubicBezTo>
                <a:cubicBezTo>
                  <a:pt x="130307" y="185438"/>
                  <a:pt x="151292" y="150785"/>
                  <a:pt x="182769" y="145143"/>
                </a:cubicBezTo>
                <a:cubicBezTo>
                  <a:pt x="185191" y="144337"/>
                  <a:pt x="188419" y="144337"/>
                  <a:pt x="190840" y="144337"/>
                </a:cubicBezTo>
                <a:cubicBezTo>
                  <a:pt x="229582" y="144337"/>
                  <a:pt x="267517" y="191080"/>
                  <a:pt x="278816" y="253133"/>
                </a:cubicBezTo>
                <a:cubicBezTo>
                  <a:pt x="286080" y="294234"/>
                  <a:pt x="280431" y="332917"/>
                  <a:pt x="265095" y="357899"/>
                </a:cubicBezTo>
                <a:cubicBezTo>
                  <a:pt x="287695" y="364346"/>
                  <a:pt x="303837" y="379658"/>
                  <a:pt x="316751" y="399000"/>
                </a:cubicBezTo>
                <a:cubicBezTo>
                  <a:pt x="318365" y="318410"/>
                  <a:pt x="324822" y="260386"/>
                  <a:pt x="355493" y="241045"/>
                </a:cubicBezTo>
                <a:cubicBezTo>
                  <a:pt x="353071" y="227345"/>
                  <a:pt x="356300" y="211227"/>
                  <a:pt x="363564" y="194303"/>
                </a:cubicBezTo>
                <a:cubicBezTo>
                  <a:pt x="374864" y="168515"/>
                  <a:pt x="396656" y="144337"/>
                  <a:pt x="423291" y="124190"/>
                </a:cubicBezTo>
                <a:cubicBezTo>
                  <a:pt x="453961" y="103237"/>
                  <a:pt x="488667" y="90343"/>
                  <a:pt x="518531" y="90343"/>
                </a:cubicBezTo>
                <a:close/>
                <a:moveTo>
                  <a:pt x="376479" y="10537"/>
                </a:moveTo>
                <a:cubicBezTo>
                  <a:pt x="407952" y="10537"/>
                  <a:pt x="434583" y="41971"/>
                  <a:pt x="445881" y="87108"/>
                </a:cubicBezTo>
                <a:cubicBezTo>
                  <a:pt x="433776" y="92750"/>
                  <a:pt x="422478" y="99198"/>
                  <a:pt x="411180" y="107258"/>
                </a:cubicBezTo>
                <a:cubicBezTo>
                  <a:pt x="380514" y="129021"/>
                  <a:pt x="357111" y="156426"/>
                  <a:pt x="344199" y="185442"/>
                </a:cubicBezTo>
                <a:cubicBezTo>
                  <a:pt x="336128" y="203175"/>
                  <a:pt x="332900" y="220101"/>
                  <a:pt x="333707" y="236221"/>
                </a:cubicBezTo>
                <a:cubicBezTo>
                  <a:pt x="313532" y="213653"/>
                  <a:pt x="301427" y="176576"/>
                  <a:pt x="301427" y="134663"/>
                </a:cubicBezTo>
                <a:cubicBezTo>
                  <a:pt x="301427" y="65346"/>
                  <a:pt x="334514" y="10537"/>
                  <a:pt x="376479" y="10537"/>
                </a:cubicBezTo>
                <a:close/>
                <a:moveTo>
                  <a:pt x="457838" y="736"/>
                </a:moveTo>
                <a:cubicBezTo>
                  <a:pt x="467111" y="-777"/>
                  <a:pt x="476182" y="30"/>
                  <a:pt x="484649" y="3256"/>
                </a:cubicBezTo>
                <a:cubicBezTo>
                  <a:pt x="507228" y="12128"/>
                  <a:pt x="520936" y="36324"/>
                  <a:pt x="523355" y="69392"/>
                </a:cubicBezTo>
                <a:cubicBezTo>
                  <a:pt x="521743" y="69392"/>
                  <a:pt x="520130" y="69392"/>
                  <a:pt x="518517" y="69392"/>
                </a:cubicBezTo>
                <a:cubicBezTo>
                  <a:pt x="501583" y="69392"/>
                  <a:pt x="483843" y="72618"/>
                  <a:pt x="466103" y="79071"/>
                </a:cubicBezTo>
                <a:cubicBezTo>
                  <a:pt x="458846" y="50842"/>
                  <a:pt x="445944" y="28259"/>
                  <a:pt x="429816" y="12128"/>
                </a:cubicBezTo>
                <a:cubicBezTo>
                  <a:pt x="439089" y="6079"/>
                  <a:pt x="448564" y="2248"/>
                  <a:pt x="457838" y="736"/>
                </a:cubicBezTo>
                <a:close/>
              </a:path>
            </a:pathLst>
          </a:custGeom>
          <a:gradFill>
            <a:gsLst>
              <a:gs pos="15000">
                <a:srgbClr val="FAA10F"/>
              </a:gs>
              <a:gs pos="90000">
                <a:srgbClr val="F6861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350"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54685" y="3390265"/>
            <a:ext cx="4591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54685" y="3684270"/>
            <a:ext cx="44208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无锡工厂：江苏省无锡市锡山区吼山南路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15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号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4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号楼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54685" y="3978275"/>
            <a:ext cx="42900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0086-592-6077810</a:t>
            </a:r>
            <a:endParaRPr lang="en-US" altLang="zh-CN" sz="120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654685" y="4272280"/>
            <a:ext cx="42189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www.xmbsy.net</a:t>
            </a:r>
            <a:endParaRPr lang="en-US" altLang="zh-CN" sz="120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PP_MARK_KEY" val="1936708a-998f-4b86-a766-004713ef658e"/>
  <p:tag name="COMMONDATA" val="eyJoZGlkIjoiNTQwZmI4YTliYzc1OGM5MGJkYzZhODhjODY1MDE4ZjEifQ=="/>
  <p:tag name="resource_record_key" val="{&quot;10&quot;:[50035317,21537472,50029450,50042939,50026918,4127844],&quot;70&quot;:[3313619]}"/>
  <p:tag name="FULLTEXTBEAUTIFYED" val="1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FAA10F"/>
            </a:gs>
            <a:gs pos="90000">
              <a:srgbClr val="F6861E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1280</Words>
  <Application>WPS 演示</Application>
  <PresentationFormat>宽屏</PresentationFormat>
  <Paragraphs>181</Paragraphs>
  <Slides>7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宋体</vt:lpstr>
      <vt:lpstr>Wingdings</vt:lpstr>
      <vt:lpstr>思源黑体 CN Normal</vt:lpstr>
      <vt:lpstr>思源黑体 CN Light</vt:lpstr>
      <vt:lpstr>微软雅黑</vt:lpstr>
      <vt:lpstr>Wingdings</vt:lpstr>
      <vt:lpstr>思源黑体 CN Medium</vt:lpstr>
      <vt:lpstr>思源黑体 Heavy</vt:lpstr>
      <vt:lpstr>黑体</vt:lpstr>
      <vt:lpstr>思源黑体 CN Regular</vt:lpstr>
      <vt:lpstr>Arial Unicode MS</vt:lpstr>
      <vt:lpstr>思源黑体 CN Heavy</vt:lpstr>
      <vt:lpstr>思源黑体 CN Bold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1557</dc:creator>
  <cp:lastModifiedBy>博视源企划｜郑百思</cp:lastModifiedBy>
  <cp:revision>101</cp:revision>
  <dcterms:created xsi:type="dcterms:W3CDTF">2022-11-01T09:24:00Z</dcterms:created>
  <dcterms:modified xsi:type="dcterms:W3CDTF">2025-07-02T06:59:13Z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60637A1F1FA946369EA432C771029E4F_11</vt:lpwstr>
  </property>
  <property fmtid="{D5CDD505-2E9C-101B-9397-08002B2CF9AE}" pid="3" name="KSOProductBuildVer">
    <vt:lpwstr>2052-12.1.0.21541</vt:lpwstr>
  </property>
</Properties>
</file>