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7559675" cy="1069149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90" userDrawn="1">
          <p15:clr>
            <a:srgbClr val="A4A3A4"/>
          </p15:clr>
        </p15:guide>
        <p15:guide id="2" pos="23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6B78C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3390"/>
        <p:guide pos="23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7955" y="1143000"/>
            <a:ext cx="218209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743385" y="1425600"/>
            <a:ext cx="6076557" cy="400739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96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743385" y="5550860"/>
            <a:ext cx="6076557" cy="229555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985" spc="200"/>
            </a:lvl1pPr>
            <a:lvl2pPr marL="377825" indent="0" algn="ctr">
              <a:buNone/>
              <a:defRPr sz="1655"/>
            </a:lvl2pPr>
            <a:lvl3pPr marL="756285" indent="0" algn="ctr">
              <a:buNone/>
              <a:defRPr sz="1490"/>
            </a:lvl3pPr>
            <a:lvl4pPr marL="1134110" indent="0" algn="ctr">
              <a:buNone/>
              <a:defRPr sz="1325"/>
            </a:lvl4pPr>
            <a:lvl5pPr marL="1511935" indent="0" algn="ctr">
              <a:buNone/>
              <a:defRPr sz="1325"/>
            </a:lvl5pPr>
            <a:lvl6pPr marL="1889760" indent="0" algn="ctr">
              <a:buNone/>
              <a:defRPr sz="1325"/>
            </a:lvl6pPr>
            <a:lvl7pPr marL="2268220" indent="0" algn="ctr">
              <a:buNone/>
              <a:defRPr sz="1325"/>
            </a:lvl7pPr>
            <a:lvl8pPr marL="2646045" indent="0" algn="ctr">
              <a:buNone/>
              <a:defRPr sz="1325"/>
            </a:lvl8pPr>
            <a:lvl9pPr marL="3023870" indent="0" algn="ctr">
              <a:buNone/>
              <a:defRPr sz="1325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77273" y="1206709"/>
            <a:ext cx="6804316" cy="854798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43385" y="3872693"/>
            <a:ext cx="6076557" cy="1588365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96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743385" y="5550860"/>
            <a:ext cx="6076557" cy="73525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98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7273" y="948529"/>
            <a:ext cx="6802083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77273" y="2323616"/>
            <a:ext cx="6802083" cy="7419855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34510" y="5999868"/>
            <a:ext cx="4817491" cy="1195483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64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234510" y="7195351"/>
            <a:ext cx="4817491" cy="1352636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4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7782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2pPr>
            <a:lvl3pPr marL="75628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26822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7273" y="948529"/>
            <a:ext cx="6802083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77273" y="2340453"/>
            <a:ext cx="3210172" cy="740301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975881" y="2340453"/>
            <a:ext cx="3210172" cy="740301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7273" y="948529"/>
            <a:ext cx="6802083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77273" y="2228202"/>
            <a:ext cx="3312862" cy="5949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5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7825" indent="0">
              <a:buNone/>
              <a:defRPr sz="1655" b="1"/>
            </a:lvl2pPr>
            <a:lvl3pPr marL="756285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8220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77273" y="2890488"/>
            <a:ext cx="3312862" cy="685298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866835" y="2216554"/>
            <a:ext cx="3312862" cy="594935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5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7825" indent="0">
              <a:buNone/>
              <a:defRPr sz="1655" b="1"/>
            </a:lvl2pPr>
            <a:lvl3pPr marL="756285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8220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866835" y="2890488"/>
            <a:ext cx="3312862" cy="685298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7273" y="948529"/>
            <a:ext cx="6802083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77273" y="2424642"/>
            <a:ext cx="3245070" cy="718412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32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937931" y="2424642"/>
            <a:ext cx="3241426" cy="718412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32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6346676" y="1425600"/>
            <a:ext cx="647392" cy="78408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31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67026" y="1425600"/>
            <a:ext cx="5685890" cy="7840800"/>
          </a:xfrm>
        </p:spPr>
        <p:txBody>
          <a:bodyPr vert="eaVert" lIns="46800" tIns="46800" rIns="46800" bIns="46800"/>
          <a:lstStyle>
            <a:lvl1pPr marL="189230" indent="-189230">
              <a:spcAft>
                <a:spcPts val="1000"/>
              </a:spcAft>
              <a:defRPr spc="300"/>
            </a:lvl1pPr>
            <a:lvl2pPr marL="567055" indent="-189230">
              <a:defRPr spc="300"/>
            </a:lvl2pPr>
            <a:lvl3pPr marL="944880" indent="-189230">
              <a:defRPr spc="300"/>
            </a:lvl3pPr>
            <a:lvl4pPr marL="1322705" indent="-189230">
              <a:defRPr spc="300"/>
            </a:lvl4pPr>
            <a:lvl5pPr marL="1701165" indent="-18923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377273" y="948529"/>
            <a:ext cx="6802083" cy="1100069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377273" y="2323616"/>
            <a:ext cx="6802083" cy="74198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379506" y="9844497"/>
            <a:ext cx="1674290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2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2552362" y="9844497"/>
            <a:ext cx="2455626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82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5505066" y="9844497"/>
            <a:ext cx="1674290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2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56285" rtl="0" eaLnBrk="1" fontAlgn="auto" latinLnBrk="0" hangingPunct="1">
        <a:lnSpc>
          <a:spcPct val="100000"/>
        </a:lnSpc>
        <a:spcBef>
          <a:spcPct val="0"/>
        </a:spcBef>
        <a:buNone/>
        <a:defRPr sz="2975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89230" indent="-189230" algn="l" defTabSz="75628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4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67055" indent="-189230" algn="l" defTabSz="75628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330960" algn="l"/>
          <a:tab pos="1330960" algn="l"/>
          <a:tab pos="1330960" algn="l"/>
          <a:tab pos="1330960" algn="l"/>
        </a:tabLst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944880" indent="-189230" algn="l" defTabSz="75628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322705" indent="-189230" algn="l" defTabSz="75628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15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701165" indent="-189230" algn="l" defTabSz="75628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15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07899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45681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835275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213100" indent="-189230" algn="l" defTabSz="756285" rtl="0" eaLnBrk="1" latinLnBrk="0" hangingPunct="1">
        <a:lnSpc>
          <a:spcPct val="90000"/>
        </a:lnSpc>
        <a:spcBef>
          <a:spcPct val="83000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628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822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3870" algn="l" defTabSz="756285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image" Target="../media/image5.jpeg"/><Relationship Id="rId7" Type="http://schemas.openxmlformats.org/officeDocument/2006/relationships/image" Target="../media/image4.jpeg"/><Relationship Id="rId6" Type="http://schemas.openxmlformats.org/officeDocument/2006/relationships/tags" Target="../tags/tag65.xml"/><Relationship Id="rId5" Type="http://schemas.openxmlformats.org/officeDocument/2006/relationships/image" Target="../media/image3.jpeg"/><Relationship Id="rId49" Type="http://schemas.openxmlformats.org/officeDocument/2006/relationships/notesSlide" Target="../notesSlides/notesSlide1.xml"/><Relationship Id="rId48" Type="http://schemas.openxmlformats.org/officeDocument/2006/relationships/slideLayout" Target="../slideLayouts/slideLayout1.xml"/><Relationship Id="rId47" Type="http://schemas.openxmlformats.org/officeDocument/2006/relationships/tags" Target="../tags/tag87.xml"/><Relationship Id="rId46" Type="http://schemas.openxmlformats.org/officeDocument/2006/relationships/image" Target="../media/image22.png"/><Relationship Id="rId45" Type="http://schemas.openxmlformats.org/officeDocument/2006/relationships/image" Target="../media/image21.png"/><Relationship Id="rId44" Type="http://schemas.openxmlformats.org/officeDocument/2006/relationships/tags" Target="../tags/tag86.xml"/><Relationship Id="rId43" Type="http://schemas.openxmlformats.org/officeDocument/2006/relationships/image" Target="../media/image20.png"/><Relationship Id="rId42" Type="http://schemas.openxmlformats.org/officeDocument/2006/relationships/tags" Target="../tags/tag85.xml"/><Relationship Id="rId41" Type="http://schemas.openxmlformats.org/officeDocument/2006/relationships/tags" Target="../tags/tag84.xml"/><Relationship Id="rId40" Type="http://schemas.openxmlformats.org/officeDocument/2006/relationships/image" Target="../media/image19.png"/><Relationship Id="rId4" Type="http://schemas.openxmlformats.org/officeDocument/2006/relationships/tags" Target="../tags/tag64.xml"/><Relationship Id="rId39" Type="http://schemas.openxmlformats.org/officeDocument/2006/relationships/tags" Target="../tags/tag83.xml"/><Relationship Id="rId38" Type="http://schemas.openxmlformats.org/officeDocument/2006/relationships/tags" Target="../tags/tag82.xml"/><Relationship Id="rId37" Type="http://schemas.openxmlformats.org/officeDocument/2006/relationships/tags" Target="../tags/tag81.xml"/><Relationship Id="rId36" Type="http://schemas.openxmlformats.org/officeDocument/2006/relationships/tags" Target="../tags/tag80.xml"/><Relationship Id="rId35" Type="http://schemas.openxmlformats.org/officeDocument/2006/relationships/image" Target="../media/image18.png"/><Relationship Id="rId34" Type="http://schemas.openxmlformats.org/officeDocument/2006/relationships/tags" Target="../tags/tag79.xml"/><Relationship Id="rId33" Type="http://schemas.openxmlformats.org/officeDocument/2006/relationships/tags" Target="../tags/tag78.xml"/><Relationship Id="rId32" Type="http://schemas.openxmlformats.org/officeDocument/2006/relationships/image" Target="../media/image17.png"/><Relationship Id="rId31" Type="http://schemas.openxmlformats.org/officeDocument/2006/relationships/tags" Target="../tags/tag77.xml"/><Relationship Id="rId30" Type="http://schemas.openxmlformats.org/officeDocument/2006/relationships/tags" Target="../tags/tag76.xml"/><Relationship Id="rId3" Type="http://schemas.openxmlformats.org/officeDocument/2006/relationships/image" Target="../media/image2.jpeg"/><Relationship Id="rId29" Type="http://schemas.openxmlformats.org/officeDocument/2006/relationships/image" Target="../media/image16.png"/><Relationship Id="rId28" Type="http://schemas.openxmlformats.org/officeDocument/2006/relationships/image" Target="../media/image15.png"/><Relationship Id="rId27" Type="http://schemas.openxmlformats.org/officeDocument/2006/relationships/image" Target="../media/image14.png"/><Relationship Id="rId26" Type="http://schemas.openxmlformats.org/officeDocument/2006/relationships/tags" Target="../tags/tag75.xml"/><Relationship Id="rId25" Type="http://schemas.openxmlformats.org/officeDocument/2006/relationships/image" Target="../media/image13.jpeg"/><Relationship Id="rId24" Type="http://schemas.openxmlformats.org/officeDocument/2006/relationships/tags" Target="../tags/tag74.xml"/><Relationship Id="rId23" Type="http://schemas.openxmlformats.org/officeDocument/2006/relationships/tags" Target="../tags/tag73.xml"/><Relationship Id="rId22" Type="http://schemas.openxmlformats.org/officeDocument/2006/relationships/tags" Target="../tags/tag72.xml"/><Relationship Id="rId21" Type="http://schemas.openxmlformats.org/officeDocument/2006/relationships/image" Target="../media/image12.jpeg"/><Relationship Id="rId20" Type="http://schemas.openxmlformats.org/officeDocument/2006/relationships/tags" Target="../tags/tag71.xml"/><Relationship Id="rId2" Type="http://schemas.openxmlformats.org/officeDocument/2006/relationships/tags" Target="../tags/tag63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image" Target="../media/image11.png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image" Target="../media/image10.jpeg"/><Relationship Id="rId13" Type="http://schemas.openxmlformats.org/officeDocument/2006/relationships/image" Target="../media/image9.jpeg"/><Relationship Id="rId12" Type="http://schemas.openxmlformats.org/officeDocument/2006/relationships/image" Target="../media/image8.png"/><Relationship Id="rId11" Type="http://schemas.openxmlformats.org/officeDocument/2006/relationships/tags" Target="../tags/tag66.xml"/><Relationship Id="rId10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63245" y="163830"/>
            <a:ext cx="64865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>
                <a:solidFill>
                  <a:srgbClr val="40404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AOI</a:t>
            </a:r>
            <a:r>
              <a:rPr lang="zh-CN" altLang="en-US" sz="4400">
                <a:solidFill>
                  <a:srgbClr val="40404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智能全检设备</a:t>
            </a:r>
            <a:endParaRPr lang="zh-CN" altLang="en-US" sz="4400">
              <a:solidFill>
                <a:srgbClr val="40404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15" name="图片 114" descr="白框logoRGB深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5580" y="215265"/>
            <a:ext cx="632460" cy="538480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462280" y="2693670"/>
            <a:ext cx="7077710" cy="3502025"/>
            <a:chOff x="728" y="4322"/>
            <a:chExt cx="11146" cy="5515"/>
          </a:xfrm>
        </p:grpSpPr>
        <p:sp>
          <p:nvSpPr>
            <p:cNvPr id="78" name="矩形 77"/>
            <p:cNvSpPr/>
            <p:nvPr/>
          </p:nvSpPr>
          <p:spPr>
            <a:xfrm>
              <a:off x="786" y="4347"/>
              <a:ext cx="10210" cy="549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28" y="4322"/>
              <a:ext cx="11147" cy="9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b="1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方案定制</a:t>
              </a:r>
              <a:r>
                <a:rPr lang="zh-CN" altLang="en-US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：</a:t>
              </a:r>
              <a:endParaRPr lang="zh-CN" altLang="en-US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  <a:p>
              <a:pPr algn="l"/>
              <a:r>
                <a:rPr lang="zh-CN" altLang="en-US" sz="1600">
                  <a:solidFill>
                    <a:srgbClr val="40404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实验室专业打光测试，定制机构模拟真实环境，方案落地性更强</a:t>
              </a:r>
              <a:endParaRPr lang="zh-CN" altLang="en-US" sz="1600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32" name="Freeform 7"/>
            <p:cNvSpPr/>
            <p:nvPr>
              <p:custDataLst>
                <p:tags r:id="rId2"/>
              </p:custDataLst>
            </p:nvPr>
          </p:nvSpPr>
          <p:spPr bwMode="auto">
            <a:xfrm>
              <a:off x="2444" y="5512"/>
              <a:ext cx="1530" cy="1754"/>
            </a:xfrm>
            <a:custGeom>
              <a:avLst/>
              <a:gdLst>
                <a:gd name="T0" fmla="*/ 186 w 423"/>
                <a:gd name="T1" fmla="*/ 7 h 485"/>
                <a:gd name="T2" fmla="*/ 237 w 423"/>
                <a:gd name="T3" fmla="*/ 7 h 485"/>
                <a:gd name="T4" fmla="*/ 398 w 423"/>
                <a:gd name="T5" fmla="*/ 88 h 485"/>
                <a:gd name="T6" fmla="*/ 423 w 423"/>
                <a:gd name="T7" fmla="*/ 129 h 485"/>
                <a:gd name="T8" fmla="*/ 423 w 423"/>
                <a:gd name="T9" fmla="*/ 356 h 485"/>
                <a:gd name="T10" fmla="*/ 398 w 423"/>
                <a:gd name="T11" fmla="*/ 397 h 485"/>
                <a:gd name="T12" fmla="*/ 237 w 423"/>
                <a:gd name="T13" fmla="*/ 478 h 485"/>
                <a:gd name="T14" fmla="*/ 186 w 423"/>
                <a:gd name="T15" fmla="*/ 478 h 485"/>
                <a:gd name="T16" fmla="*/ 25 w 423"/>
                <a:gd name="T17" fmla="*/ 397 h 485"/>
                <a:gd name="T18" fmla="*/ 0 w 423"/>
                <a:gd name="T19" fmla="*/ 356 h 485"/>
                <a:gd name="T20" fmla="*/ 0 w 423"/>
                <a:gd name="T21" fmla="*/ 129 h 485"/>
                <a:gd name="T22" fmla="*/ 25 w 423"/>
                <a:gd name="T23" fmla="*/ 88 h 485"/>
                <a:gd name="T24" fmla="*/ 186 w 423"/>
                <a:gd name="T25" fmla="*/ 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3" h="485">
                  <a:moveTo>
                    <a:pt x="186" y="7"/>
                  </a:moveTo>
                  <a:cubicBezTo>
                    <a:pt x="200" y="0"/>
                    <a:pt x="223" y="0"/>
                    <a:pt x="237" y="7"/>
                  </a:cubicBezTo>
                  <a:cubicBezTo>
                    <a:pt x="398" y="88"/>
                    <a:pt x="398" y="88"/>
                    <a:pt x="398" y="88"/>
                  </a:cubicBezTo>
                  <a:cubicBezTo>
                    <a:pt x="412" y="95"/>
                    <a:pt x="423" y="114"/>
                    <a:pt x="423" y="129"/>
                  </a:cubicBezTo>
                  <a:cubicBezTo>
                    <a:pt x="423" y="356"/>
                    <a:pt x="423" y="356"/>
                    <a:pt x="423" y="356"/>
                  </a:cubicBezTo>
                  <a:cubicBezTo>
                    <a:pt x="423" y="372"/>
                    <a:pt x="412" y="390"/>
                    <a:pt x="398" y="397"/>
                  </a:cubicBezTo>
                  <a:cubicBezTo>
                    <a:pt x="237" y="478"/>
                    <a:pt x="237" y="478"/>
                    <a:pt x="237" y="478"/>
                  </a:cubicBezTo>
                  <a:cubicBezTo>
                    <a:pt x="223" y="485"/>
                    <a:pt x="200" y="485"/>
                    <a:pt x="186" y="478"/>
                  </a:cubicBezTo>
                  <a:cubicBezTo>
                    <a:pt x="25" y="397"/>
                    <a:pt x="25" y="397"/>
                    <a:pt x="25" y="397"/>
                  </a:cubicBezTo>
                  <a:cubicBezTo>
                    <a:pt x="11" y="390"/>
                    <a:pt x="0" y="372"/>
                    <a:pt x="0" y="356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14"/>
                    <a:pt x="11" y="95"/>
                    <a:pt x="25" y="88"/>
                  </a:cubicBezTo>
                  <a:lnTo>
                    <a:pt x="186" y="7"/>
                  </a:lnTo>
                  <a:close/>
                </a:path>
              </a:pathLst>
            </a:custGeom>
            <a:blipFill rotWithShape="1">
              <a:blip r:embed="rId3"/>
              <a:stretch>
                <a:fillRect/>
              </a:stretch>
            </a:blipFill>
            <a:ln w="50800" cap="flat" cmpd="sng" algn="ctr">
              <a:solidFill>
                <a:srgbClr val="FF8B03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" name="Freeform 7"/>
            <p:cNvSpPr/>
            <p:nvPr>
              <p:custDataLst>
                <p:tags r:id="rId4"/>
              </p:custDataLst>
            </p:nvPr>
          </p:nvSpPr>
          <p:spPr bwMode="auto">
            <a:xfrm>
              <a:off x="5729" y="5511"/>
              <a:ext cx="1531" cy="1755"/>
            </a:xfrm>
            <a:custGeom>
              <a:avLst/>
              <a:gdLst>
                <a:gd name="T0" fmla="*/ 186 w 423"/>
                <a:gd name="T1" fmla="*/ 7 h 485"/>
                <a:gd name="T2" fmla="*/ 237 w 423"/>
                <a:gd name="T3" fmla="*/ 7 h 485"/>
                <a:gd name="T4" fmla="*/ 398 w 423"/>
                <a:gd name="T5" fmla="*/ 88 h 485"/>
                <a:gd name="T6" fmla="*/ 423 w 423"/>
                <a:gd name="T7" fmla="*/ 129 h 485"/>
                <a:gd name="T8" fmla="*/ 423 w 423"/>
                <a:gd name="T9" fmla="*/ 356 h 485"/>
                <a:gd name="T10" fmla="*/ 398 w 423"/>
                <a:gd name="T11" fmla="*/ 397 h 485"/>
                <a:gd name="T12" fmla="*/ 237 w 423"/>
                <a:gd name="T13" fmla="*/ 478 h 485"/>
                <a:gd name="T14" fmla="*/ 186 w 423"/>
                <a:gd name="T15" fmla="*/ 478 h 485"/>
                <a:gd name="T16" fmla="*/ 25 w 423"/>
                <a:gd name="T17" fmla="*/ 397 h 485"/>
                <a:gd name="T18" fmla="*/ 0 w 423"/>
                <a:gd name="T19" fmla="*/ 356 h 485"/>
                <a:gd name="T20" fmla="*/ 0 w 423"/>
                <a:gd name="T21" fmla="*/ 129 h 485"/>
                <a:gd name="T22" fmla="*/ 25 w 423"/>
                <a:gd name="T23" fmla="*/ 88 h 485"/>
                <a:gd name="T24" fmla="*/ 186 w 423"/>
                <a:gd name="T25" fmla="*/ 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3" h="485">
                  <a:moveTo>
                    <a:pt x="186" y="7"/>
                  </a:moveTo>
                  <a:cubicBezTo>
                    <a:pt x="200" y="0"/>
                    <a:pt x="223" y="0"/>
                    <a:pt x="237" y="7"/>
                  </a:cubicBezTo>
                  <a:cubicBezTo>
                    <a:pt x="398" y="88"/>
                    <a:pt x="398" y="88"/>
                    <a:pt x="398" y="88"/>
                  </a:cubicBezTo>
                  <a:cubicBezTo>
                    <a:pt x="412" y="95"/>
                    <a:pt x="423" y="114"/>
                    <a:pt x="423" y="129"/>
                  </a:cubicBezTo>
                  <a:cubicBezTo>
                    <a:pt x="423" y="356"/>
                    <a:pt x="423" y="356"/>
                    <a:pt x="423" y="356"/>
                  </a:cubicBezTo>
                  <a:cubicBezTo>
                    <a:pt x="423" y="372"/>
                    <a:pt x="412" y="390"/>
                    <a:pt x="398" y="397"/>
                  </a:cubicBezTo>
                  <a:cubicBezTo>
                    <a:pt x="237" y="478"/>
                    <a:pt x="237" y="478"/>
                    <a:pt x="237" y="478"/>
                  </a:cubicBezTo>
                  <a:cubicBezTo>
                    <a:pt x="223" y="485"/>
                    <a:pt x="200" y="485"/>
                    <a:pt x="186" y="478"/>
                  </a:cubicBezTo>
                  <a:cubicBezTo>
                    <a:pt x="25" y="397"/>
                    <a:pt x="25" y="397"/>
                    <a:pt x="25" y="397"/>
                  </a:cubicBezTo>
                  <a:cubicBezTo>
                    <a:pt x="11" y="390"/>
                    <a:pt x="0" y="372"/>
                    <a:pt x="0" y="356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14"/>
                    <a:pt x="11" y="95"/>
                    <a:pt x="25" y="88"/>
                  </a:cubicBezTo>
                  <a:lnTo>
                    <a:pt x="186" y="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50800" cap="flat" cmpd="sng" algn="ctr">
              <a:solidFill>
                <a:srgbClr val="FF8B03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" name="Freeform 7"/>
            <p:cNvSpPr/>
            <p:nvPr>
              <p:custDataLst>
                <p:tags r:id="rId6"/>
              </p:custDataLst>
            </p:nvPr>
          </p:nvSpPr>
          <p:spPr bwMode="auto">
            <a:xfrm>
              <a:off x="9259" y="5512"/>
              <a:ext cx="1530" cy="1754"/>
            </a:xfrm>
            <a:custGeom>
              <a:avLst/>
              <a:gdLst>
                <a:gd name="T0" fmla="*/ 186 w 423"/>
                <a:gd name="T1" fmla="*/ 7 h 485"/>
                <a:gd name="T2" fmla="*/ 237 w 423"/>
                <a:gd name="T3" fmla="*/ 7 h 485"/>
                <a:gd name="T4" fmla="*/ 398 w 423"/>
                <a:gd name="T5" fmla="*/ 88 h 485"/>
                <a:gd name="T6" fmla="*/ 423 w 423"/>
                <a:gd name="T7" fmla="*/ 129 h 485"/>
                <a:gd name="T8" fmla="*/ 423 w 423"/>
                <a:gd name="T9" fmla="*/ 356 h 485"/>
                <a:gd name="T10" fmla="*/ 398 w 423"/>
                <a:gd name="T11" fmla="*/ 397 h 485"/>
                <a:gd name="T12" fmla="*/ 237 w 423"/>
                <a:gd name="T13" fmla="*/ 478 h 485"/>
                <a:gd name="T14" fmla="*/ 186 w 423"/>
                <a:gd name="T15" fmla="*/ 478 h 485"/>
                <a:gd name="T16" fmla="*/ 25 w 423"/>
                <a:gd name="T17" fmla="*/ 397 h 485"/>
                <a:gd name="T18" fmla="*/ 0 w 423"/>
                <a:gd name="T19" fmla="*/ 356 h 485"/>
                <a:gd name="T20" fmla="*/ 0 w 423"/>
                <a:gd name="T21" fmla="*/ 129 h 485"/>
                <a:gd name="T22" fmla="*/ 25 w 423"/>
                <a:gd name="T23" fmla="*/ 88 h 485"/>
                <a:gd name="T24" fmla="*/ 186 w 423"/>
                <a:gd name="T25" fmla="*/ 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3" h="485">
                  <a:moveTo>
                    <a:pt x="186" y="7"/>
                  </a:moveTo>
                  <a:cubicBezTo>
                    <a:pt x="200" y="0"/>
                    <a:pt x="223" y="0"/>
                    <a:pt x="237" y="7"/>
                  </a:cubicBezTo>
                  <a:cubicBezTo>
                    <a:pt x="398" y="88"/>
                    <a:pt x="398" y="88"/>
                    <a:pt x="398" y="88"/>
                  </a:cubicBezTo>
                  <a:cubicBezTo>
                    <a:pt x="412" y="95"/>
                    <a:pt x="423" y="114"/>
                    <a:pt x="423" y="129"/>
                  </a:cubicBezTo>
                  <a:cubicBezTo>
                    <a:pt x="423" y="356"/>
                    <a:pt x="423" y="356"/>
                    <a:pt x="423" y="356"/>
                  </a:cubicBezTo>
                  <a:cubicBezTo>
                    <a:pt x="423" y="372"/>
                    <a:pt x="412" y="390"/>
                    <a:pt x="398" y="397"/>
                  </a:cubicBezTo>
                  <a:cubicBezTo>
                    <a:pt x="237" y="478"/>
                    <a:pt x="237" y="478"/>
                    <a:pt x="237" y="478"/>
                  </a:cubicBezTo>
                  <a:cubicBezTo>
                    <a:pt x="223" y="485"/>
                    <a:pt x="200" y="485"/>
                    <a:pt x="186" y="478"/>
                  </a:cubicBezTo>
                  <a:cubicBezTo>
                    <a:pt x="25" y="397"/>
                    <a:pt x="25" y="397"/>
                    <a:pt x="25" y="397"/>
                  </a:cubicBezTo>
                  <a:cubicBezTo>
                    <a:pt x="11" y="390"/>
                    <a:pt x="0" y="372"/>
                    <a:pt x="0" y="356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14"/>
                    <a:pt x="11" y="95"/>
                    <a:pt x="25" y="88"/>
                  </a:cubicBezTo>
                  <a:lnTo>
                    <a:pt x="186" y="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50800" cap="flat" cmpd="sng" algn="ctr">
              <a:solidFill>
                <a:srgbClr val="FF8B03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493" y="7840"/>
              <a:ext cx="1446" cy="1446"/>
            </a:xfrm>
            <a:prstGeom prst="ellipse">
              <a:avLst/>
            </a:prstGeom>
            <a:blipFill rotWithShape="1">
              <a:blip r:embed="rId8"/>
              <a:stretch>
                <a:fillRect l="6000" r="-147000"/>
              </a:stretch>
            </a:blip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5790" y="7829"/>
              <a:ext cx="1430" cy="1430"/>
            </a:xfrm>
            <a:prstGeom prst="ellipse">
              <a:avLst/>
            </a:prstGeom>
            <a:blipFill rotWithShape="1">
              <a:blip r:embed="rId9"/>
              <a:stretch>
                <a:fillRect l="-6000" t="25000" b="16000"/>
              </a:stretch>
            </a:blip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9298" y="7829"/>
              <a:ext cx="1456" cy="1456"/>
            </a:xfrm>
            <a:prstGeom prst="ellipse">
              <a:avLst/>
            </a:prstGeom>
            <a:blipFill rotWithShape="1">
              <a:blip r:embed="rId10"/>
              <a:stretch>
                <a:fillRect l="-16000" t="8000" r="-10000" b="13000"/>
              </a:stretch>
            </a:blipFill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>
              <a:stCxn id="8" idx="0"/>
            </p:cNvCxnSpPr>
            <p:nvPr/>
          </p:nvCxnSpPr>
          <p:spPr>
            <a:xfrm flipH="1" flipV="1">
              <a:off x="3214" y="7296"/>
              <a:ext cx="2" cy="544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  <a:headEnd type="oval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9" idx="0"/>
            </p:cNvCxnSpPr>
            <p:nvPr/>
          </p:nvCxnSpPr>
          <p:spPr>
            <a:xfrm flipV="1">
              <a:off x="6505" y="7296"/>
              <a:ext cx="4" cy="533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  <a:headEnd type="oval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0022" y="7301"/>
              <a:ext cx="4" cy="533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  <a:headEnd type="oval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5" name="五边形 14"/>
            <p:cNvSpPr/>
            <p:nvPr/>
          </p:nvSpPr>
          <p:spPr>
            <a:xfrm>
              <a:off x="728" y="5362"/>
              <a:ext cx="1015" cy="2095"/>
            </a:xfrm>
            <a:prstGeom prst="homePlate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评估用设备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16" name="左大括号 15"/>
            <p:cNvSpPr/>
            <p:nvPr/>
          </p:nvSpPr>
          <p:spPr>
            <a:xfrm>
              <a:off x="1365" y="5470"/>
              <a:ext cx="514" cy="1866"/>
            </a:xfrm>
            <a:prstGeom prst="leftBrac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五边形 16"/>
            <p:cNvSpPr/>
            <p:nvPr/>
          </p:nvSpPr>
          <p:spPr>
            <a:xfrm>
              <a:off x="728" y="7457"/>
              <a:ext cx="1015" cy="2095"/>
            </a:xfrm>
            <a:prstGeom prst="homePlate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400000000000000" charset="-122"/>
                  <a:ea typeface="思源黑体 CN Normal" panose="020B0400000000000000" charset="-122"/>
                </a:rPr>
                <a:t>设备关键机构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endParaRPr>
            </a:p>
          </p:txBody>
        </p:sp>
        <p:sp>
          <p:nvSpPr>
            <p:cNvPr id="18" name="左大括号 17"/>
            <p:cNvSpPr/>
            <p:nvPr/>
          </p:nvSpPr>
          <p:spPr>
            <a:xfrm>
              <a:off x="1370" y="7644"/>
              <a:ext cx="514" cy="1866"/>
            </a:xfrm>
            <a:prstGeom prst="leftBrac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446" y="9259"/>
              <a:ext cx="209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u="sng">
                  <a:latin typeface="思源黑体 CN Light" panose="020B0300000000000000" charset="-122"/>
                  <a:ea typeface="思源黑体 CN Light" panose="020B0300000000000000" charset="-122"/>
                </a:rPr>
                <a:t>环形检测机</a:t>
              </a:r>
              <a:endParaRPr lang="zh-CN" altLang="en-US" sz="1400" u="sng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168" y="9259"/>
              <a:ext cx="209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u="sng">
                  <a:latin typeface="思源黑体 CN Light" panose="020B0300000000000000" charset="-122"/>
                  <a:ea typeface="思源黑体 CN Light" panose="020B0300000000000000" charset="-122"/>
                </a:rPr>
                <a:t>线扫检测机</a:t>
              </a:r>
              <a:endParaRPr lang="zh-CN" altLang="en-US" sz="1400" u="sng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976" y="9259"/>
              <a:ext cx="209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u="sng">
                  <a:latin typeface="思源黑体 CN Light" panose="020B0300000000000000" charset="-122"/>
                  <a:ea typeface="思源黑体 CN Light" panose="020B0300000000000000" charset="-122"/>
                </a:rPr>
                <a:t>光学测试台</a:t>
              </a:r>
              <a:endParaRPr lang="zh-CN" altLang="en-US" sz="1400" u="sng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</p:grpSp>
      <p:pic>
        <p:nvPicPr>
          <p:cNvPr id="34" name="图片 33" descr="左侧面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68960" y="6574790"/>
            <a:ext cx="1615440" cy="1541780"/>
          </a:xfrm>
          <a:prstGeom prst="rect">
            <a:avLst/>
          </a:prstGeom>
        </p:spPr>
      </p:pic>
      <p:pic>
        <p:nvPicPr>
          <p:cNvPr id="35" name="图片 34" descr="GMS05444"/>
          <p:cNvPicPr>
            <a:picLocks noChangeAspect="1"/>
          </p:cNvPicPr>
          <p:nvPr/>
        </p:nvPicPr>
        <p:blipFill>
          <a:blip r:embed="rId13"/>
          <a:srcRect t="7817" b="7817"/>
          <a:stretch>
            <a:fillRect/>
          </a:stretch>
        </p:blipFill>
        <p:spPr>
          <a:xfrm>
            <a:off x="2385695" y="6625590"/>
            <a:ext cx="2403475" cy="1351915"/>
          </a:xfrm>
          <a:prstGeom prst="rect">
            <a:avLst/>
          </a:prstGeom>
        </p:spPr>
      </p:pic>
      <p:pic>
        <p:nvPicPr>
          <p:cNvPr id="36" name="图片 35" descr="GMS003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0940" y="6642100"/>
            <a:ext cx="2001520" cy="133477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80695" y="6261735"/>
            <a:ext cx="65347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b="1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部分真实客户案例</a:t>
            </a:r>
            <a:endParaRPr lang="zh-CN">
              <a:solidFill>
                <a:srgbClr val="FF8B03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38" name="组合 37"/>
          <p:cNvGrpSpPr/>
          <p:nvPr>
            <p:custDataLst>
              <p:tags r:id="rId15"/>
            </p:custDataLst>
          </p:nvPr>
        </p:nvGrpSpPr>
        <p:grpSpPr>
          <a:xfrm>
            <a:off x="563245" y="9392920"/>
            <a:ext cx="786130" cy="990011"/>
            <a:chOff x="1235" y="3831"/>
            <a:chExt cx="3818" cy="4806"/>
          </a:xfrm>
        </p:grpSpPr>
        <p:sp>
          <p:nvSpPr>
            <p:cNvPr id="39" name="矩形 38"/>
            <p:cNvSpPr/>
            <p:nvPr>
              <p:custDataLst>
                <p:tags r:id="rId16"/>
              </p:custDataLst>
            </p:nvPr>
          </p:nvSpPr>
          <p:spPr>
            <a:xfrm>
              <a:off x="1235" y="3831"/>
              <a:ext cx="3818" cy="2387"/>
            </a:xfrm>
            <a:prstGeom prst="rect">
              <a:avLst/>
            </a:prstGeom>
            <a:blipFill rotWithShape="1">
              <a:blip r:embed="rId17"/>
              <a:stretch>
                <a:fillRect l="2000" t="6000" r="2000" b="8000"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18"/>
              </p:custDataLst>
            </p:nvPr>
          </p:nvSpPr>
          <p:spPr>
            <a:xfrm>
              <a:off x="1238" y="6377"/>
              <a:ext cx="3812" cy="2260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noAutofit/>
            </a:bodyPr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表面</a:t>
              </a:r>
              <a:endParaRPr lang="zh-CN" altLang="en-US" sz="1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脏污</a:t>
              </a:r>
              <a:endParaRPr lang="zh-CN" altLang="en-US" sz="1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19"/>
            </p:custDataLst>
          </p:nvPr>
        </p:nvGrpSpPr>
        <p:grpSpPr>
          <a:xfrm>
            <a:off x="1468755" y="8365490"/>
            <a:ext cx="786130" cy="984861"/>
            <a:chOff x="1235" y="3831"/>
            <a:chExt cx="3818" cy="4781"/>
          </a:xfrm>
        </p:grpSpPr>
        <p:sp>
          <p:nvSpPr>
            <p:cNvPr id="42" name="矩形 41"/>
            <p:cNvSpPr/>
            <p:nvPr>
              <p:custDataLst>
                <p:tags r:id="rId20"/>
              </p:custDataLst>
            </p:nvPr>
          </p:nvSpPr>
          <p:spPr>
            <a:xfrm>
              <a:off x="1235" y="3831"/>
              <a:ext cx="3818" cy="2387"/>
            </a:xfrm>
            <a:prstGeom prst="rect">
              <a:avLst/>
            </a:prstGeom>
            <a:blipFill rotWithShape="1">
              <a:blip r:embed="rId21"/>
              <a:stretch>
                <a:fillRect l="2000" t="6000" r="2000" b="8000"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>
              <p:custDataLst>
                <p:tags r:id="rId22"/>
              </p:custDataLst>
            </p:nvPr>
          </p:nvSpPr>
          <p:spPr>
            <a:xfrm>
              <a:off x="1235" y="6377"/>
              <a:ext cx="3818" cy="2235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排气口毛边</a:t>
              </a:r>
              <a:endParaRPr lang="zh-CN" altLang="en-US" sz="1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47" name="组合 46"/>
          <p:cNvGrpSpPr/>
          <p:nvPr>
            <p:custDataLst>
              <p:tags r:id="rId23"/>
            </p:custDataLst>
          </p:nvPr>
        </p:nvGrpSpPr>
        <p:grpSpPr>
          <a:xfrm>
            <a:off x="1468137" y="9393555"/>
            <a:ext cx="786748" cy="984861"/>
            <a:chOff x="1232" y="3831"/>
            <a:chExt cx="3821" cy="4781"/>
          </a:xfrm>
        </p:grpSpPr>
        <p:sp>
          <p:nvSpPr>
            <p:cNvPr id="48" name="矩形 47"/>
            <p:cNvSpPr/>
            <p:nvPr>
              <p:custDataLst>
                <p:tags r:id="rId24"/>
              </p:custDataLst>
            </p:nvPr>
          </p:nvSpPr>
          <p:spPr>
            <a:xfrm>
              <a:off x="1235" y="3831"/>
              <a:ext cx="3818" cy="2387"/>
            </a:xfrm>
            <a:prstGeom prst="rect">
              <a:avLst/>
            </a:prstGeom>
            <a:blipFill rotWithShape="1">
              <a:blip r:embed="rId25"/>
              <a:stretch>
                <a:fillRect l="2000" t="-15000" r="2000" b="-5000"/>
              </a:stretch>
            </a:blipFill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9" name="文本框 48"/>
            <p:cNvSpPr txBox="1"/>
            <p:nvPr>
              <p:custDataLst>
                <p:tags r:id="rId26"/>
              </p:custDataLst>
            </p:nvPr>
          </p:nvSpPr>
          <p:spPr>
            <a:xfrm>
              <a:off x="1232" y="6377"/>
              <a:ext cx="3821" cy="2235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侧面缺口</a:t>
              </a:r>
              <a:endParaRPr lang="zh-CN" altLang="en-US" sz="1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51" name="图片 50" descr="GMS00239 拷贝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8470" y="8321040"/>
            <a:ext cx="936625" cy="936625"/>
          </a:xfrm>
          <a:prstGeom prst="rect">
            <a:avLst/>
          </a:prstGeom>
        </p:spPr>
      </p:pic>
      <p:pic>
        <p:nvPicPr>
          <p:cNvPr id="52" name="图片 51" descr="GMS0404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50465" y="8336280"/>
            <a:ext cx="953135" cy="890905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494030" y="8017510"/>
            <a:ext cx="1771015" cy="275590"/>
          </a:xfrm>
          <a:prstGeom prst="rect">
            <a:avLst/>
          </a:prstGeom>
          <a:solidFill>
            <a:srgbClr val="FF8B03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液态硅胶密封圈</a:t>
            </a:r>
            <a:endParaRPr lang="zh-CN" altLang="en-US" sz="12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3465897" y="8038580"/>
            <a:ext cx="619805" cy="1344930"/>
            <a:chOff x="3053" y="3991"/>
            <a:chExt cx="1987" cy="4308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29"/>
            <a:srcRect l="16300" r="8641"/>
            <a:stretch>
              <a:fillRect/>
            </a:stretch>
          </p:blipFill>
          <p:spPr>
            <a:xfrm>
              <a:off x="3065" y="3991"/>
              <a:ext cx="1973" cy="3140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>
              <p:custDataLst>
                <p:tags r:id="rId30"/>
              </p:custDataLst>
            </p:nvPr>
          </p:nvSpPr>
          <p:spPr>
            <a:xfrm>
              <a:off x="3053" y="7050"/>
              <a:ext cx="1987" cy="1249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noAutofit/>
            </a:bodyPr>
            <a:p>
              <a:pPr algn="ctr"/>
              <a:r>
                <a:rPr lang="zh-CN" altLang="en-US" sz="10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针尖注胶不满</a:t>
              </a:r>
              <a:endParaRPr lang="zh-CN" altLang="en-US" sz="1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57" name="矩形 56"/>
            <p:cNvSpPr/>
            <p:nvPr>
              <p:custDataLst>
                <p:tags r:id="rId31"/>
              </p:custDataLst>
            </p:nvPr>
          </p:nvSpPr>
          <p:spPr>
            <a:xfrm flipH="1" flipV="1">
              <a:off x="3402" y="4903"/>
              <a:ext cx="1332" cy="4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104640" y="8039462"/>
            <a:ext cx="659765" cy="1343797"/>
            <a:chOff x="5383" y="4022"/>
            <a:chExt cx="2144" cy="4363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2"/>
            <a:srcRect l="9928"/>
            <a:stretch>
              <a:fillRect/>
            </a:stretch>
          </p:blipFill>
          <p:spPr>
            <a:xfrm>
              <a:off x="5396" y="4022"/>
              <a:ext cx="2109" cy="3140"/>
            </a:xfrm>
            <a:prstGeom prst="rect">
              <a:avLst/>
            </a:prstGeom>
          </p:spPr>
        </p:pic>
        <p:sp>
          <p:nvSpPr>
            <p:cNvPr id="60" name="矩形 59"/>
            <p:cNvSpPr/>
            <p:nvPr>
              <p:custDataLst>
                <p:tags r:id="rId33"/>
              </p:custDataLst>
            </p:nvPr>
          </p:nvSpPr>
          <p:spPr>
            <a:xfrm flipH="1" flipV="1">
              <a:off x="5738" y="4904"/>
              <a:ext cx="1257" cy="10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>
              <p:custDataLst>
                <p:tags r:id="rId34"/>
              </p:custDataLst>
            </p:nvPr>
          </p:nvSpPr>
          <p:spPr>
            <a:xfrm>
              <a:off x="5383" y="7117"/>
              <a:ext cx="2144" cy="1268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noAutofit/>
            </a:bodyPr>
            <a:p>
              <a:pPr algn="ctr"/>
              <a:r>
                <a:rPr lang="zh-CN" altLang="en-US" sz="10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针尖未磨</a:t>
              </a:r>
              <a:endParaRPr lang="zh-CN" altLang="en-US" sz="1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978150" y="9500870"/>
            <a:ext cx="1779270" cy="862138"/>
            <a:chOff x="656" y="7727"/>
            <a:chExt cx="6015" cy="2916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35"/>
            <a:srcRect t="27523" b="11836"/>
            <a:stretch>
              <a:fillRect/>
            </a:stretch>
          </p:blipFill>
          <p:spPr>
            <a:xfrm>
              <a:off x="674" y="7727"/>
              <a:ext cx="5997" cy="1890"/>
            </a:xfrm>
            <a:prstGeom prst="rect">
              <a:avLst/>
            </a:prstGeom>
          </p:spPr>
        </p:pic>
        <p:sp>
          <p:nvSpPr>
            <p:cNvPr id="64" name="文本框 63"/>
            <p:cNvSpPr txBox="1"/>
            <p:nvPr>
              <p:custDataLst>
                <p:tags r:id="rId36"/>
              </p:custDataLst>
            </p:nvPr>
          </p:nvSpPr>
          <p:spPr>
            <a:xfrm>
              <a:off x="656" y="9711"/>
              <a:ext cx="6015" cy="932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铝体黏胶</a:t>
              </a:r>
              <a:endParaRPr lang="en-US" altLang="zh-CN" sz="1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65" name="矩形 64"/>
            <p:cNvSpPr/>
            <p:nvPr>
              <p:custDataLst>
                <p:tags r:id="rId37"/>
              </p:custDataLst>
            </p:nvPr>
          </p:nvSpPr>
          <p:spPr>
            <a:xfrm flipH="1" flipV="1">
              <a:off x="874" y="8354"/>
              <a:ext cx="788" cy="7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6" name="文本框 65"/>
          <p:cNvSpPr txBox="1"/>
          <p:nvPr/>
        </p:nvSpPr>
        <p:spPr>
          <a:xfrm>
            <a:off x="2385695" y="8034655"/>
            <a:ext cx="1057910" cy="275590"/>
          </a:xfrm>
          <a:prstGeom prst="rect">
            <a:avLst/>
          </a:prstGeom>
          <a:solidFill>
            <a:srgbClr val="FF8B03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针阀芯</a:t>
            </a:r>
            <a:endParaRPr lang="zh-CN" altLang="en-US" sz="12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5955030" y="9300210"/>
            <a:ext cx="993140" cy="1058599"/>
            <a:chOff x="1011" y="5625"/>
            <a:chExt cx="4958" cy="5286"/>
          </a:xfrm>
        </p:grpSpPr>
        <p:sp>
          <p:nvSpPr>
            <p:cNvPr id="68" name="文本框 67"/>
            <p:cNvSpPr txBox="1"/>
            <p:nvPr>
              <p:custDataLst>
                <p:tags r:id="rId38"/>
              </p:custDataLst>
            </p:nvPr>
          </p:nvSpPr>
          <p:spPr>
            <a:xfrm>
              <a:off x="1011" y="9535"/>
              <a:ext cx="4957" cy="1376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堵孔</a:t>
              </a:r>
              <a:endParaRPr lang="zh-CN" sz="1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pic>
          <p:nvPicPr>
            <p:cNvPr id="69" name="图片 68" descr="Image_20221213154527427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1039" y="5625"/>
              <a:ext cx="4930" cy="36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0" name="组合 69"/>
          <p:cNvGrpSpPr/>
          <p:nvPr/>
        </p:nvGrpSpPr>
        <p:grpSpPr>
          <a:xfrm>
            <a:off x="5960745" y="8068945"/>
            <a:ext cx="987625" cy="1058643"/>
            <a:chOff x="6591" y="5626"/>
            <a:chExt cx="4929" cy="5285"/>
          </a:xfrm>
        </p:grpSpPr>
        <p:sp>
          <p:nvSpPr>
            <p:cNvPr id="71" name="文本框 70"/>
            <p:cNvSpPr txBox="1"/>
            <p:nvPr>
              <p:custDataLst>
                <p:tags r:id="rId41"/>
              </p:custDataLst>
            </p:nvPr>
          </p:nvSpPr>
          <p:spPr>
            <a:xfrm>
              <a:off x="6591" y="9535"/>
              <a:ext cx="4929" cy="1376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缺胶</a:t>
              </a:r>
              <a:r>
                <a:rPr lang="en-US" altLang="zh-CN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&amp;</a:t>
              </a:r>
              <a:r>
                <a:rPr lang="zh-CN" altLang="en-US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混料</a:t>
              </a:r>
              <a:endParaRPr lang="zh-CN" altLang="en-US" sz="1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pic>
          <p:nvPicPr>
            <p:cNvPr id="72" name="图片 71" descr="Image_20221213164207444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/>
            <a:stretch>
              <a:fillRect/>
            </a:stretch>
          </p:blipFill>
          <p:spPr>
            <a:xfrm>
              <a:off x="6591" y="5626"/>
              <a:ext cx="4929" cy="36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3" name="组合 72"/>
          <p:cNvGrpSpPr/>
          <p:nvPr/>
        </p:nvGrpSpPr>
        <p:grpSpPr>
          <a:xfrm>
            <a:off x="4869815" y="9300210"/>
            <a:ext cx="986155" cy="1058643"/>
            <a:chOff x="12141" y="5626"/>
            <a:chExt cx="4922" cy="5285"/>
          </a:xfrm>
        </p:grpSpPr>
        <p:sp>
          <p:nvSpPr>
            <p:cNvPr id="74" name="文本框 73"/>
            <p:cNvSpPr txBox="1"/>
            <p:nvPr>
              <p:custDataLst>
                <p:tags r:id="rId44"/>
              </p:custDataLst>
            </p:nvPr>
          </p:nvSpPr>
          <p:spPr>
            <a:xfrm>
              <a:off x="12141" y="9535"/>
              <a:ext cx="4921" cy="1376"/>
            </a:xfrm>
            <a:prstGeom prst="rect">
              <a:avLst/>
            </a:prstGeom>
            <a:solidFill>
              <a:srgbClr val="FF8B03"/>
            </a:solidFill>
            <a:ln w="6350" cap="rnd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缺胶</a:t>
              </a:r>
              <a:r>
                <a:rPr lang="en-US" altLang="zh-CN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&amp;</a:t>
              </a:r>
              <a:r>
                <a:rPr lang="zh-CN" altLang="en-US" sz="12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混料</a:t>
              </a:r>
              <a:endParaRPr lang="zh-CN" sz="12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pic>
          <p:nvPicPr>
            <p:cNvPr id="75" name="图片 74" descr="Image_20221217105027147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2141" y="5626"/>
              <a:ext cx="4922" cy="36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76" name="图片 75" descr="GMS06098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961255" y="8411210"/>
            <a:ext cx="869950" cy="697865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4869815" y="8042275"/>
            <a:ext cx="1057910" cy="275590"/>
          </a:xfrm>
          <a:prstGeom prst="rect">
            <a:avLst/>
          </a:prstGeom>
          <a:solidFill>
            <a:srgbClr val="FF8B03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 b="1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汽车卡扣</a:t>
            </a:r>
            <a:endParaRPr lang="zh-CN" altLang="en-US" sz="1200" b="1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1570355" y="793750"/>
            <a:ext cx="44246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400"/>
              <a:t>厦门博视源机器视觉技术有限公司</a:t>
            </a:r>
            <a:endParaRPr lang="zh-CN" altLang="en-US" sz="1400"/>
          </a:p>
        </p:txBody>
      </p:sp>
      <p:sp>
        <p:nvSpPr>
          <p:cNvPr id="80" name="矩形 79"/>
          <p:cNvSpPr/>
          <p:nvPr/>
        </p:nvSpPr>
        <p:spPr>
          <a:xfrm>
            <a:off x="497205" y="1078230"/>
            <a:ext cx="6497320" cy="1584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solid"/>
          </a:ln>
          <a:effectLst>
            <a:innerShdw blurRad="114300">
              <a:prstClr val="black">
                <a:alpha val="57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60375" y="1047750"/>
            <a:ext cx="65341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非标转化</a:t>
            </a:r>
            <a:r>
              <a:rPr lang="en-US" altLang="zh-CN" b="1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→</a:t>
            </a:r>
            <a:r>
              <a:rPr lang="zh-CN" altLang="en-US" b="1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模块化</a:t>
            </a:r>
            <a:r>
              <a:rPr lang="en-US" altLang="zh-CN" b="1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→</a:t>
            </a:r>
            <a:r>
              <a:rPr lang="zh-CN" altLang="en-US" b="1">
                <a:solidFill>
                  <a:srgbClr val="40404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标准化</a:t>
            </a:r>
            <a:endParaRPr lang="zh-CN" altLang="en-US">
              <a:solidFill>
                <a:srgbClr val="FF8B03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584200" y="1483995"/>
            <a:ext cx="1292860" cy="1209040"/>
            <a:chOff x="840" y="2337"/>
            <a:chExt cx="2036" cy="1904"/>
          </a:xfrm>
        </p:grpSpPr>
        <p:sp>
          <p:nvSpPr>
            <p:cNvPr id="23" name="圆角矩形 22"/>
            <p:cNvSpPr/>
            <p:nvPr/>
          </p:nvSpPr>
          <p:spPr>
            <a:xfrm>
              <a:off x="840" y="2337"/>
              <a:ext cx="2037" cy="648"/>
            </a:xfrm>
            <a:prstGeom prst="roundRect">
              <a:avLst/>
            </a:prstGeom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>
                  <a:latin typeface="思源黑体 CN Medium" panose="020B0600000000000000" charset="-122"/>
                  <a:ea typeface="思源黑体 CN Medium" panose="020B0600000000000000" charset="-122"/>
                </a:rPr>
                <a:t>软件模块</a:t>
              </a:r>
              <a:endParaRPr lang="zh-CN" altLang="en-US" sz="1600"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40" y="2935"/>
              <a:ext cx="2037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尺寸测量</a:t>
              </a:r>
              <a:endParaRPr lang="zh-CN" altLang="en-US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zh-CN" altLang="en-US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外观缺陷检测</a:t>
              </a:r>
              <a:endParaRPr lang="zh-CN" altLang="en-US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en-US" alt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AI</a:t>
              </a:r>
              <a:r>
                <a:rPr lang="zh-CN" altLang="en-US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深度学习</a:t>
              </a:r>
              <a:endParaRPr lang="zh-CN" altLang="en-US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en-US" alt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……</a:t>
              </a:r>
              <a:endParaRPr lang="zh-CN" altLang="en-US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2256790" y="1483995"/>
            <a:ext cx="1296670" cy="1177290"/>
            <a:chOff x="3528" y="2337"/>
            <a:chExt cx="2042" cy="1854"/>
          </a:xfrm>
        </p:grpSpPr>
        <p:sp>
          <p:nvSpPr>
            <p:cNvPr id="26" name="圆角矩形 25"/>
            <p:cNvSpPr/>
            <p:nvPr/>
          </p:nvSpPr>
          <p:spPr>
            <a:xfrm>
              <a:off x="3528" y="2337"/>
              <a:ext cx="2042" cy="603"/>
            </a:xfrm>
            <a:prstGeom prst="roundRect">
              <a:avLst/>
            </a:prstGeom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>
                  <a:latin typeface="思源黑体 CN Medium" panose="020B0600000000000000" charset="-122"/>
                  <a:ea typeface="思源黑体 CN Medium" panose="020B0600000000000000" charset="-122"/>
                </a:rPr>
                <a:t>外形模块</a:t>
              </a:r>
              <a:endParaRPr lang="zh-CN" altLang="en-US" sz="1600"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529" y="2885"/>
              <a:ext cx="2041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传统光学成像</a:t>
              </a:r>
              <a:endParaRPr lang="zh-CN" altLang="en-US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en-US" alt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2D</a:t>
              </a:r>
              <a:r>
                <a:rPr lang="zh-CN" altLang="en-US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线扫</a:t>
              </a:r>
              <a:endParaRPr lang="zh-CN" altLang="en-US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en-US" alt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3D</a:t>
              </a:r>
              <a:r>
                <a:rPr lang="zh-CN" altLang="en-US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线扫</a:t>
              </a:r>
              <a:endParaRPr lang="zh-CN" altLang="en-US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en-US" alt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……</a:t>
              </a:r>
              <a:endParaRPr lang="en-US" altLang="zh-CN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933190" y="1476375"/>
            <a:ext cx="1296670" cy="1027430"/>
            <a:chOff x="6221" y="2325"/>
            <a:chExt cx="2042" cy="1618"/>
          </a:xfrm>
        </p:grpSpPr>
        <p:sp>
          <p:nvSpPr>
            <p:cNvPr id="25" name="圆角矩形 24"/>
            <p:cNvSpPr/>
            <p:nvPr/>
          </p:nvSpPr>
          <p:spPr>
            <a:xfrm>
              <a:off x="6221" y="2325"/>
              <a:ext cx="2042" cy="647"/>
            </a:xfrm>
            <a:prstGeom prst="roundRect">
              <a:avLst/>
            </a:prstGeom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>
                  <a:latin typeface="思源黑体 CN Medium" panose="020B0600000000000000" charset="-122"/>
                  <a:ea typeface="思源黑体 CN Medium" panose="020B0600000000000000" charset="-122"/>
                </a:rPr>
                <a:t>视觉模块</a:t>
              </a:r>
              <a:endParaRPr lang="zh-CN" altLang="en-US" sz="1600"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221" y="2927"/>
              <a:ext cx="2042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标准基本款</a:t>
              </a:r>
              <a:endParaRPr lang="zh-CN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高配大尺寸</a:t>
              </a:r>
              <a:endParaRPr lang="zh-CN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特殊定制</a:t>
              </a:r>
              <a:endParaRPr lang="en-US" altLang="zh-CN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609590" y="1479550"/>
            <a:ext cx="1296670" cy="1195070"/>
            <a:chOff x="8914" y="2330"/>
            <a:chExt cx="2042" cy="1882"/>
          </a:xfrm>
        </p:grpSpPr>
        <p:sp>
          <p:nvSpPr>
            <p:cNvPr id="24" name="圆角矩形 23"/>
            <p:cNvSpPr/>
            <p:nvPr/>
          </p:nvSpPr>
          <p:spPr>
            <a:xfrm>
              <a:off x="8914" y="2330"/>
              <a:ext cx="2042" cy="607"/>
            </a:xfrm>
            <a:prstGeom prst="roundRect">
              <a:avLst/>
            </a:prstGeom>
            <a:gradFill>
              <a:gsLst>
                <a:gs pos="50000">
                  <a:schemeClr val="accent2"/>
                </a:gs>
                <a:gs pos="0">
                  <a:schemeClr val="accent2">
                    <a:lumMod val="25000"/>
                    <a:lumOff val="75000"/>
                  </a:schemeClr>
                </a:gs>
                <a:gs pos="100000">
                  <a:schemeClr val="accent2">
                    <a:lumMod val="8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上下料模块</a:t>
              </a:r>
              <a:endParaRPr lang="zh-CN" altLang="en-US" sz="1600"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914" y="2906"/>
              <a:ext cx="2042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振动盘</a:t>
              </a:r>
              <a:endParaRPr lang="zh-CN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柔性振动盘</a:t>
              </a:r>
              <a:endParaRPr lang="zh-CN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en-US" alt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PPU</a:t>
              </a:r>
              <a:r>
                <a:rPr lang="zh-CN" altLang="en-US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机械手</a:t>
              </a:r>
              <a:endParaRPr lang="zh-CN" altLang="en-US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  <a:p>
              <a:pPr algn="ctr"/>
              <a:r>
                <a:rPr lang="en-US" altLang="zh-CN" sz="1200"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……</a:t>
              </a:r>
              <a:endParaRPr lang="en-US" altLang="zh-CN" sz="1200"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cxnSp>
        <p:nvCxnSpPr>
          <p:cNvPr id="84" name="直接连接符 83"/>
          <p:cNvCxnSpPr>
            <a:stCxn id="37" idx="1"/>
          </p:cNvCxnSpPr>
          <p:nvPr/>
        </p:nvCxnSpPr>
        <p:spPr>
          <a:xfrm>
            <a:off x="480695" y="6445885"/>
            <a:ext cx="227012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stCxn id="37" idx="3"/>
          </p:cNvCxnSpPr>
          <p:nvPr/>
        </p:nvCxnSpPr>
        <p:spPr>
          <a:xfrm flipH="1" flipV="1">
            <a:off x="4743450" y="6434455"/>
            <a:ext cx="2272030" cy="1143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2328545" y="8272780"/>
            <a:ext cx="0" cy="1841500"/>
          </a:xfrm>
          <a:prstGeom prst="line">
            <a:avLst/>
          </a:prstGeom>
          <a:ln>
            <a:solidFill>
              <a:schemeClr val="accent2"/>
            </a:solidFill>
            <a:head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flipV="1">
            <a:off x="4814570" y="8293100"/>
            <a:ext cx="0" cy="1841500"/>
          </a:xfrm>
          <a:prstGeom prst="line">
            <a:avLst/>
          </a:prstGeom>
          <a:ln>
            <a:solidFill>
              <a:schemeClr val="accent2"/>
            </a:solidFill>
            <a:head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DIAGRAM_VIRTUALLY_FRAME" val="{&quot;height&quot;:460.8,&quot;left&quot;:61.75,&quot;top&quot;:43.7,&quot;width&quot;:848.9}"/>
</p:tagLst>
</file>

<file path=ppt/tags/tag67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68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69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71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72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73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74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75.xml><?xml version="1.0" encoding="utf-8"?>
<p:tagLst xmlns:p="http://schemas.openxmlformats.org/presentationml/2006/main">
  <p:tag name="KSO_WM_DIAGRAM_VIRTUALLY_FRAME" val="{&quot;height&quot;:474.3,&quot;left&quot;:61.75,&quot;top&quot;:43.7,&quot;width&quot;:848.9}"/>
</p:tagLst>
</file>

<file path=ppt/tags/tag76.xml><?xml version="1.0" encoding="utf-8"?>
<p:tagLst xmlns:p="http://schemas.openxmlformats.org/presentationml/2006/main">
  <p:tag name="KSO_WM_DIAGRAM_VIRTUALLY_FRAME" val="{&quot;height&quot;:312.95,&quot;left&quot;:61.75,&quot;top&quot;:191.55,&quot;width&quot;:848.9}"/>
</p:tagLst>
</file>

<file path=ppt/tags/tag77.xml><?xml version="1.0" encoding="utf-8"?>
<p:tagLst xmlns:p="http://schemas.openxmlformats.org/presentationml/2006/main">
  <p:tag name="KSO_WM_DIAGRAM_VIRTUALLY_FRAME" val="{&quot;height&quot;:312.95,&quot;left&quot;:61.75,&quot;top&quot;:191.55,&quot;width&quot;:848.9}"/>
</p:tagLst>
</file>

<file path=ppt/tags/tag78.xml><?xml version="1.0" encoding="utf-8"?>
<p:tagLst xmlns:p="http://schemas.openxmlformats.org/presentationml/2006/main">
  <p:tag name="KSO_WM_DIAGRAM_VIRTUALLY_FRAME" val="{&quot;height&quot;:312.95,&quot;left&quot;:61.75,&quot;top&quot;:191.55,&quot;width&quot;:848.9}"/>
</p:tagLst>
</file>

<file path=ppt/tags/tag79.xml><?xml version="1.0" encoding="utf-8"?>
<p:tagLst xmlns:p="http://schemas.openxmlformats.org/presentationml/2006/main">
  <p:tag name="KSO_WM_DIAGRAM_VIRTUALLY_FRAME" val="{&quot;height&quot;:312.95,&quot;left&quot;:61.75,&quot;top&quot;:191.55,&quot;width&quot;:848.9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12.95,&quot;left&quot;:61.75,&quot;top&quot;:191.55,&quot;width&quot;:848.9}"/>
</p:tagLst>
</file>

<file path=ppt/tags/tag81.xml><?xml version="1.0" encoding="utf-8"?>
<p:tagLst xmlns:p="http://schemas.openxmlformats.org/presentationml/2006/main">
  <p:tag name="KSO_WM_DIAGRAM_VIRTUALLY_FRAME" val="{&quot;height&quot;:312.95,&quot;left&quot;:61.75,&quot;top&quot;:191.55,&quot;width&quot;:848.9}"/>
</p:tagLst>
</file>

<file path=ppt/tags/tag82.xml><?xml version="1.0" encoding="utf-8"?>
<p:tagLst xmlns:p="http://schemas.openxmlformats.org/presentationml/2006/main">
  <p:tag name="KSO_WM_DIAGRAM_VIRTUALLY_FRAME" val="{&quot;height&quot;:324.075,&quot;left&quot;:61.75,&quot;top&quot;:180.425,&quot;width&quot;:848.9}"/>
</p:tagLst>
</file>

<file path=ppt/tags/tag83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84.xml><?xml version="1.0" encoding="utf-8"?>
<p:tagLst xmlns:p="http://schemas.openxmlformats.org/presentationml/2006/main">
  <p:tag name="KSO_WM_DIAGRAM_VIRTUALLY_FRAME" val="{&quot;height&quot;:324.075,&quot;left&quot;:61.75,&quot;top&quot;:180.425,&quot;width&quot;:848.9}"/>
</p:tagLst>
</file>

<file path=ppt/tags/tag85.xml><?xml version="1.0" encoding="utf-8"?>
<p:tagLst xmlns:p="http://schemas.openxmlformats.org/presentationml/2006/main">
  <p:tag name="KSO_WM_UNIT_PLACING_PICTURE_USER_VIEWPORT" val="{&quot;height&quot;:5796,&quot;width&quot;:7728}"/>
</p:tagLst>
</file>

<file path=ppt/tags/tag86.xml><?xml version="1.0" encoding="utf-8"?>
<p:tagLst xmlns:p="http://schemas.openxmlformats.org/presentationml/2006/main">
  <p:tag name="KSO_WM_DIAGRAM_VIRTUALLY_FRAME" val="{&quot;height&quot;:324.075,&quot;left&quot;:61.75,&quot;top&quot;:180.425,&quot;width&quot;:848.9}"/>
</p:tagLst>
</file>

<file path=ppt/tags/tag8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WPS 演示</Application>
  <PresentationFormat>宽屏</PresentationFormat>
  <Paragraphs>73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思源黑体 CN Bold</vt:lpstr>
      <vt:lpstr>黑体</vt:lpstr>
      <vt:lpstr>思源黑体 CN Medium</vt:lpstr>
      <vt:lpstr>思源黑体 CN Heavy</vt:lpstr>
      <vt:lpstr>思源黑体 CN Normal</vt:lpstr>
      <vt:lpstr>Arial</vt:lpstr>
      <vt:lpstr>思源黑体 CN Light</vt:lpstr>
      <vt:lpstr>思源黑体 CN Bold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博视源企划｜郑百思</cp:lastModifiedBy>
  <cp:revision>157</cp:revision>
  <dcterms:created xsi:type="dcterms:W3CDTF">2019-06-19T02:08:00Z</dcterms:created>
  <dcterms:modified xsi:type="dcterms:W3CDTF">2025-03-28T03:53:03Z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5095229B66EC49E18BC57C2B8CBC845E_11</vt:lpwstr>
  </property>
</Properties>
</file>