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2.svg" ContentType="image/svg+xml"/>
  <Override PartName="/ppt/media/image13.svg" ContentType="image/svg+xml"/>
  <Override PartName="/ppt/media/image17.svg" ContentType="image/svg+xml"/>
  <Override PartName="/ppt/media/image1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handoutMasterIdLst>
    <p:handoutMasterId r:id="rId11"/>
  </p:handoutMasterIdLst>
  <p:sldIdLst>
    <p:sldId id="340" r:id="rId3"/>
    <p:sldId id="343" r:id="rId4"/>
    <p:sldId id="352" r:id="rId5"/>
    <p:sldId id="362" r:id="rId7"/>
    <p:sldId id="361" r:id="rId8"/>
    <p:sldId id="363" r:id="rId9"/>
    <p:sldId id="364" r:id="rId10"/>
  </p:sldIdLst>
  <p:sldSz cx="9144000" cy="5144135" type="screen16x9"/>
  <p:notesSz cx="6858000" cy="9144000"/>
  <p:embeddedFontLst>
    <p:embeddedFont>
      <p:font typeface="思源黑体 CN Normal" panose="020B0400000000000000" charset="-122"/>
      <p:regular r:id="rId16"/>
    </p:embeddedFont>
    <p:embeddedFont>
      <p:font typeface="思源黑体 CN Light" panose="020B0300000000000000" charset="-122"/>
      <p:regular r:id="rId17"/>
    </p:embeddedFont>
    <p:embeddedFont>
      <p:font typeface="微软雅黑" panose="020B0503020204020204" charset="-122"/>
      <p:regular r:id="rId18"/>
    </p:embeddedFont>
    <p:embeddedFont>
      <p:font typeface="思源黑体 CN Medium" panose="020B0600000000000000" charset="-122"/>
      <p:regular r:id="rId19"/>
    </p:embeddedFont>
    <p:embeddedFont>
      <p:font typeface="思源黑体 CN Heavy" panose="020B0A00000000000000" charset="-122"/>
      <p:bold r:id="rId20"/>
    </p:embeddedFont>
  </p:embeddedFontLst>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785" userDrawn="1">
          <p15:clr>
            <a:srgbClr val="A4A3A4"/>
          </p15:clr>
        </p15:guide>
        <p15:guide id="3" orient="horz" pos="2564" userDrawn="1">
          <p15:clr>
            <a:srgbClr val="A4A3A4"/>
          </p15:clr>
        </p15:guide>
        <p15:guide id="4" pos="304" userDrawn="1">
          <p15:clr>
            <a:srgbClr val="A4A3A4"/>
          </p15:clr>
        </p15:guide>
        <p15:guide id="5" pos="53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Author" initials="A" lastIdx="0" clrIdx="2"/>
  <p:cmAuthor id="229378061" name="博视源企划｜郑百思" initials="博"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CACA"/>
    <a:srgbClr val="F6891C"/>
    <a:srgbClr val="F99E11"/>
    <a:srgbClr val="F78A1C"/>
    <a:srgbClr val="FCD5AB"/>
    <a:srgbClr val="F78F19"/>
    <a:srgbClr val="F7891C"/>
    <a:srgbClr val="FA9F10"/>
    <a:srgbClr val="FAA10F"/>
    <a:srgbClr val="F5F7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6" d="100"/>
          <a:sy n="76" d="100"/>
        </p:scale>
        <p:origin x="562" y="67"/>
      </p:cViewPr>
      <p:guideLst>
        <p:guide pos="2785"/>
        <p:guide orient="horz" pos="2564"/>
        <p:guide pos="304"/>
        <p:guide pos="53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gs" Target="tags/tag63.xml"/><Relationship Id="rId20" Type="http://schemas.openxmlformats.org/officeDocument/2006/relationships/font" Target="fonts/font5.fntdata"/><Relationship Id="rId2" Type="http://schemas.openxmlformats.org/officeDocument/2006/relationships/theme" Target="theme/theme1.xml"/><Relationship Id="rId19" Type="http://schemas.openxmlformats.org/officeDocument/2006/relationships/font" Target="fonts/font4.fntdata"/><Relationship Id="rId18" Type="http://schemas.openxmlformats.org/officeDocument/2006/relationships/font" Target="fonts/font3.fntdata"/><Relationship Id="rId17" Type="http://schemas.openxmlformats.org/officeDocument/2006/relationships/font" Target="fonts/font2.fntdata"/><Relationship Id="rId16" Type="http://schemas.openxmlformats.org/officeDocument/2006/relationships/font" Target="fonts/font1.fntdata"/><Relationship Id="rId15" Type="http://schemas.openxmlformats.org/officeDocument/2006/relationships/commentAuthors" Target="commentAuthors.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handoutMaster" Target="handoutMasters/handout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Normal" panose="020B0400000000000000" charset="-122"/>
                <a:ea typeface="思源黑体 CN Normal" panose="020B0400000000000000" charset="-122"/>
                <a:cs typeface="思源黑体 CN Normal" panose="020B0400000000000000" charset="-122"/>
              </a:rPr>
            </a:fld>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Normal" panose="020B0400000000000000" charset="-122"/>
                <a:ea typeface="思源黑体 CN Normal" panose="020B0400000000000000" charset="-122"/>
                <a:cs typeface="思源黑体 CN Normal" panose="020B0400000000000000" charset="-122"/>
              </a:rPr>
            </a:fld>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charset="-122"/>
                <a:ea typeface="思源黑体 CN Normal" panose="020B0400000000000000" charset="-122"/>
                <a:cs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charset="-122"/>
                <a:ea typeface="思源黑体 CN Normal" panose="020B0400000000000000" charset="-122"/>
                <a:cs typeface="思源黑体 CN Normal" panose="020B0400000000000000" charset="-122"/>
              </a:defRPr>
            </a:lvl1pPr>
          </a:lstStyle>
          <a:p>
            <a:fld id="{35306F64-5422-457B-A5DC-8239240E15C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charset="-122"/>
                <a:ea typeface="思源黑体 CN Normal" panose="020B0400000000000000" charset="-122"/>
                <a:cs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charset="-122"/>
                <a:ea typeface="思源黑体 CN Normal" panose="020B0400000000000000" charset="-122"/>
                <a:cs typeface="思源黑体 CN Normal" panose="020B0400000000000000" charset="-122"/>
              </a:defRPr>
            </a:lvl1pPr>
          </a:lstStyle>
          <a:p>
            <a:fld id="{00F24A60-9091-4C69-8542-A30C63DE3D2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1pPr>
    <a:lvl2pPr marL="4572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2pPr>
    <a:lvl3pPr marL="9144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3pPr>
    <a:lvl4pPr marL="13716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4pPr>
    <a:lvl5pPr marL="18288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F24A60-9091-4C69-8542-A30C63DE3D2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F24A60-9091-4C69-8542-A30C63DE3D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2.png"/><Relationship Id="rId7" Type="http://schemas.openxmlformats.org/officeDocument/2006/relationships/tags" Target="../tags/tag10.xml"/><Relationship Id="rId6" Type="http://schemas.openxmlformats.org/officeDocument/2006/relationships/image" Target="../media/image4.png"/><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1.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duotone>
              <a:schemeClr val="accent2">
                <a:shade val="45000"/>
                <a:satMod val="135000"/>
              </a:schemeClr>
              <a:prstClr val="white"/>
            </a:duotone>
          </a:blip>
          <a:stretch>
            <a:fillRect/>
          </a:stretch>
        </p:blipFill>
        <p:spPr>
          <a:xfrm>
            <a:off x="0" y="450"/>
            <a:ext cx="7799570" cy="5143500"/>
          </a:xfrm>
          <a:prstGeom prst="rect">
            <a:avLst/>
          </a:prstGeom>
        </p:spPr>
      </p:pic>
      <p:sp>
        <p:nvSpPr>
          <p:cNvPr id="9" name="矩形 8"/>
          <p:cNvSpPr/>
          <p:nvPr userDrawn="1">
            <p:custDataLst>
              <p:tags r:id="rId4"/>
            </p:custDataLst>
          </p:nvPr>
        </p:nvSpPr>
        <p:spPr>
          <a:xfrm>
            <a:off x="0" y="449"/>
            <a:ext cx="9144000" cy="51435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pic>
        <p:nvPicPr>
          <p:cNvPr id="13" name="图片 12"/>
          <p:cNvPicPr>
            <a:picLocks noChangeAspect="1"/>
          </p:cNvPicPr>
          <p:nvPr userDrawn="1">
            <p:custDataLst>
              <p:tags r:id="rId5"/>
            </p:custDataLst>
          </p:nvPr>
        </p:nvPicPr>
        <p:blipFill>
          <a:blip r:embed="rId6">
            <a:clrChange>
              <a:clrFrom>
                <a:srgbClr val="FFFFFF"/>
              </a:clrFrom>
              <a:clrTo>
                <a:srgbClr val="FFFFFF">
                  <a:alpha val="0"/>
                </a:srgbClr>
              </a:clrTo>
            </a:clrChange>
          </a:blip>
          <a:stretch>
            <a:fillRect/>
          </a:stretch>
        </p:blipFill>
        <p:spPr>
          <a:xfrm>
            <a:off x="3172968" y="450"/>
            <a:ext cx="5971032" cy="5143500"/>
          </a:xfrm>
          <a:prstGeom prst="rect">
            <a:avLst/>
          </a:prstGeom>
        </p:spPr>
      </p:pic>
      <p:grpSp>
        <p:nvGrpSpPr>
          <p:cNvPr id="22" name="组合 21"/>
          <p:cNvGrpSpPr/>
          <p:nvPr userDrawn="1"/>
        </p:nvGrpSpPr>
        <p:grpSpPr>
          <a:xfrm>
            <a:off x="521494" y="4623269"/>
            <a:ext cx="416037" cy="207749"/>
            <a:chOff x="11442293" y="304920"/>
            <a:chExt cx="427532" cy="152280"/>
          </a:xfrm>
          <a:solidFill>
            <a:srgbClr val="D9D9D9"/>
          </a:solidFill>
        </p:grpSpPr>
        <p:sp>
          <p:nvSpPr>
            <p:cNvPr id="23" name="箭头: V 形 3"/>
            <p:cNvSpPr/>
            <p:nvPr>
              <p:custDataLst>
                <p:tags r:id="rId7"/>
              </p:custDataLst>
            </p:nvPr>
          </p:nvSpPr>
          <p:spPr>
            <a:xfrm flipH="1">
              <a:off x="11583979"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4" name="箭头: V 形 4"/>
            <p:cNvSpPr/>
            <p:nvPr>
              <p:custDataLst>
                <p:tags r:id="rId8"/>
              </p:custDataLst>
            </p:nvPr>
          </p:nvSpPr>
          <p:spPr>
            <a:xfrm flipH="1">
              <a:off x="11726902"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5" name="箭头: V 形 5"/>
            <p:cNvSpPr/>
            <p:nvPr>
              <p:custDataLst>
                <p:tags r:id="rId9"/>
              </p:custDataLst>
            </p:nvPr>
          </p:nvSpPr>
          <p:spPr>
            <a:xfrm flipH="1">
              <a:off x="11442293"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pic>
        <p:nvPicPr>
          <p:cNvPr id="2" name="图片 1" descr="a001公司LOGO-英文1"/>
          <p:cNvPicPr>
            <a:picLocks noChangeAspect="1"/>
          </p:cNvPicPr>
          <p:nvPr userDrawn="1"/>
        </p:nvPicPr>
        <p:blipFill>
          <a:blip r:embed="rId10"/>
          <a:stretch>
            <a:fillRect/>
          </a:stretch>
        </p:blipFill>
        <p:spPr>
          <a:xfrm>
            <a:off x="535305" y="88265"/>
            <a:ext cx="664845" cy="66484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a:duotone>
              <a:schemeClr val="accent2">
                <a:shade val="45000"/>
                <a:satMod val="135000"/>
              </a:schemeClr>
              <a:prstClr val="white"/>
            </a:duotone>
          </a:blip>
          <a:srcRect r="914" b="15482"/>
          <a:stretch>
            <a:fillRect/>
          </a:stretch>
        </p:blipFill>
        <p:spPr>
          <a:xfrm>
            <a:off x="0" y="450"/>
            <a:ext cx="9144000" cy="5143500"/>
          </a:xfrm>
          <a:prstGeom prst="rect">
            <a:avLst/>
          </a:prstGeom>
        </p:spPr>
      </p:pic>
      <p:sp>
        <p:nvSpPr>
          <p:cNvPr id="10" name="矩形 9"/>
          <p:cNvSpPr/>
          <p:nvPr userDrawn="1">
            <p:custDataLst>
              <p:tags r:id="rId4"/>
            </p:custDataLst>
          </p:nvPr>
        </p:nvSpPr>
        <p:spPr>
          <a:xfrm>
            <a:off x="0" y="-186"/>
            <a:ext cx="9144000" cy="51435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black"/>
              </a:solidFill>
            </a:endParaRPr>
          </a:p>
        </p:txBody>
      </p:sp>
      <p:pic>
        <p:nvPicPr>
          <p:cNvPr id="47" name="图片 46"/>
          <p:cNvPicPr>
            <a:picLocks noChangeAspect="1"/>
          </p:cNvPicPr>
          <p:nvPr userDrawn="1">
            <p:custDataLst>
              <p:tags r:id="rId5"/>
            </p:custDataLst>
          </p:nvPr>
        </p:nvPicPr>
        <p:blipFill rotWithShape="1">
          <a:blip r:embed="rId6">
            <a:clrChange>
              <a:clrFrom>
                <a:srgbClr val="FFFFFF"/>
              </a:clrFrom>
              <a:clrTo>
                <a:srgbClr val="FFFFFF">
                  <a:alpha val="0"/>
                </a:srgbClr>
              </a:clrTo>
            </a:clrChange>
          </a:blip>
          <a:srcRect t="3624" r="65685"/>
          <a:stretch>
            <a:fillRect/>
          </a:stretch>
        </p:blipFill>
        <p:spPr>
          <a:xfrm>
            <a:off x="7811770" y="0"/>
            <a:ext cx="1332230" cy="5143500"/>
          </a:xfrm>
          <a:prstGeom prst="rect">
            <a:avLst/>
          </a:prstGeom>
        </p:spPr>
      </p:pic>
      <p:pic>
        <p:nvPicPr>
          <p:cNvPr id="9" name="图片 8"/>
          <p:cNvPicPr>
            <a:picLocks noChangeAspect="1"/>
          </p:cNvPicPr>
          <p:nvPr userDrawn="1">
            <p:custDataLst>
              <p:tags r:id="rId7"/>
            </p:custDataLst>
          </p:nvPr>
        </p:nvPicPr>
        <p:blipFill rotWithShape="1">
          <a:blip r:embed="rId8">
            <a:clrChange>
              <a:clrFrom>
                <a:srgbClr val="FFFFFF"/>
              </a:clrFrom>
              <a:clrTo>
                <a:srgbClr val="FFFFFF">
                  <a:alpha val="0"/>
                </a:srgbClr>
              </a:clrTo>
            </a:clrChange>
          </a:blip>
          <a:srcRect t="2496" r="48624" b="4639"/>
          <a:stretch>
            <a:fillRect/>
          </a:stretch>
        </p:blipFill>
        <p:spPr>
          <a:xfrm flipH="1" flipV="1">
            <a:off x="0" y="0"/>
            <a:ext cx="2478405" cy="4937760"/>
          </a:xfrm>
          <a:prstGeom prst="rect">
            <a:avLst/>
          </a:prstGeom>
        </p:spPr>
      </p:pic>
      <p:sp>
        <p:nvSpPr>
          <p:cNvPr id="36" name="矩形 35"/>
          <p:cNvSpPr/>
          <p:nvPr userDrawn="1">
            <p:custDataLst>
              <p:tags r:id="rId9"/>
            </p:custDataLst>
          </p:nvPr>
        </p:nvSpPr>
        <p:spPr>
          <a:xfrm>
            <a:off x="0" y="4864100"/>
            <a:ext cx="914336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4864100"/>
            <a:ext cx="914336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44" name="图片 43"/>
          <p:cNvPicPr>
            <a:picLocks noChangeAspect="1"/>
          </p:cNvPicPr>
          <p:nvPr userDrawn="1">
            <p:custDataLst>
              <p:tags r:id="rId3"/>
            </p:custDataLst>
          </p:nvPr>
        </p:nvPicPr>
        <p:blipFill rotWithShape="1">
          <a:blip r:embed="rId4">
            <a:clrChange>
              <a:clrFrom>
                <a:srgbClr val="FFFFFF"/>
              </a:clrFrom>
              <a:clrTo>
                <a:srgbClr val="FFFFFF">
                  <a:alpha val="0"/>
                </a:srgbClr>
              </a:clrTo>
            </a:clrChange>
          </a:blip>
          <a:srcRect t="3624" r="48511"/>
          <a:stretch>
            <a:fillRect/>
          </a:stretch>
        </p:blipFill>
        <p:spPr>
          <a:xfrm flipV="1">
            <a:off x="7254240" y="450"/>
            <a:ext cx="1889760" cy="113277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17145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flipH="1">
            <a:off x="1935480" y="-4287"/>
            <a:ext cx="7208520" cy="5148687"/>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custDataLst>
              <p:tags r:id="rId4"/>
            </p:custDataLst>
          </p:nvPr>
        </p:nvSpPr>
        <p:spPr>
          <a:xfrm>
            <a:off x="226695" y="0"/>
            <a:ext cx="8585359" cy="290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2" name="任意多边形 11"/>
          <p:cNvSpPr/>
          <p:nvPr userDrawn="1">
            <p:custDataLst>
              <p:tags r:id="rId5"/>
            </p:custDataLst>
          </p:nvPr>
        </p:nvSpPr>
        <p:spPr>
          <a:xfrm>
            <a:off x="594351" y="314521"/>
            <a:ext cx="288581" cy="76094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endParaRPr>
          </a:p>
        </p:txBody>
      </p:sp>
      <p:sp>
        <p:nvSpPr>
          <p:cNvPr id="2" name="文本框 1"/>
          <p:cNvSpPr txBox="1"/>
          <p:nvPr userDrawn="1">
            <p:custDataLst>
              <p:tags r:id="rId6"/>
            </p:custDataLst>
          </p:nvPr>
        </p:nvSpPr>
        <p:spPr>
          <a:xfrm>
            <a:off x="711041" y="425842"/>
            <a:ext cx="3048000" cy="553085"/>
          </a:xfrm>
          <a:prstGeom prst="rect">
            <a:avLst/>
          </a:prstGeom>
          <a:noFill/>
        </p:spPr>
        <p:txBody>
          <a:bodyPr wrap="square" rtlCol="0">
            <a:spAutoFit/>
          </a:bodyPr>
          <a:p>
            <a:r>
              <a:rPr lang="zh-CN" altLang="en-US" sz="2100">
                <a:solidFill>
                  <a:srgbClr val="404040"/>
                </a:solidFill>
                <a:latin typeface="思源黑体 CN Medium" panose="020B0600000000000000" charset="-122"/>
                <a:ea typeface="思源黑体 CN Medium" panose="020B0600000000000000" charset="-122"/>
              </a:rPr>
              <a:t>设备介绍</a:t>
            </a:r>
            <a:endParaRPr lang="zh-CN" altLang="en-US" sz="2100">
              <a:solidFill>
                <a:srgbClr val="404040"/>
              </a:solidFill>
              <a:latin typeface="思源黑体 CN Medium" panose="020B0600000000000000" charset="-122"/>
              <a:ea typeface="思源黑体 CN Medium" panose="020B0600000000000000" charset="-122"/>
            </a:endParaRPr>
          </a:p>
          <a:p>
            <a:r>
              <a:rPr lang="zh-CN" altLang="en-US" sz="900">
                <a:solidFill>
                  <a:srgbClr val="404040">
                    <a:alpha val="70000"/>
                  </a:srgbClr>
                </a:solidFill>
                <a:latin typeface="思源黑体 CN Normal" panose="020B0400000000000000" charset="-122"/>
                <a:ea typeface="思源黑体 CN Normal" panose="020B0400000000000000" charset="-122"/>
              </a:rPr>
              <a:t>Equipment </a:t>
            </a:r>
            <a:r>
              <a:rPr lang="en-US" altLang="zh-CN" sz="900">
                <a:solidFill>
                  <a:srgbClr val="404040">
                    <a:alpha val="70000"/>
                  </a:srgbClr>
                </a:solidFill>
                <a:latin typeface="思源黑体 CN Normal" panose="020B0400000000000000" charset="-122"/>
                <a:ea typeface="思源黑体 CN Normal" panose="020B0400000000000000" charset="-122"/>
              </a:rPr>
              <a:t>I</a:t>
            </a:r>
            <a:r>
              <a:rPr lang="zh-CN" altLang="en-US" sz="900">
                <a:solidFill>
                  <a:srgbClr val="404040">
                    <a:alpha val="70000"/>
                  </a:srgbClr>
                </a:solidFill>
                <a:latin typeface="思源黑体 CN Normal" panose="020B0400000000000000" charset="-122"/>
                <a:ea typeface="思源黑体 CN Normal" panose="020B0400000000000000" charset="-122"/>
              </a:rPr>
              <a:t>ntroduction</a:t>
            </a:r>
            <a:endParaRPr lang="zh-CN" altLang="en-US" sz="9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458"/>
            <a:ext cx="7886700" cy="326407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latin typeface="思源黑体 CN Normal" panose="020B0400000000000000" charset="-122"/>
                <a:ea typeface="思源黑体 CN Normal" panose="020B0400000000000000" charset="-122"/>
                <a:cs typeface="思源黑体 CN Normal" panose="020B0400000000000000" charset="-122"/>
              </a:defRPr>
            </a:lvl1pPr>
          </a:lstStyle>
          <a:p>
            <a:fld id="{3F183864-91C6-4F88-8747-C87067078A47}" type="datetimeFigureOut">
              <a:rPr lang="zh-CN" altLang="en-US" smtClean="0"/>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latin typeface="思源黑体 CN Normal" panose="020B0400000000000000" charset="-122"/>
                <a:ea typeface="思源黑体 CN Normal" panose="020B0400000000000000" charset="-122"/>
                <a:cs typeface="思源黑体 CN Normal" panose="020B0400000000000000" charset="-122"/>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latin typeface="思源黑体 CN Normal" panose="020B0400000000000000" charset="-122"/>
                <a:ea typeface="思源黑体 CN Normal" panose="020B0400000000000000" charset="-122"/>
                <a:cs typeface="思源黑体 CN Normal" panose="020B0400000000000000" charset="-122"/>
              </a:defRPr>
            </a:lvl1pPr>
          </a:lstStyle>
          <a:p>
            <a:fld id="{A25E213F-F017-4622-801C-ACDDADD2CB9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685800" rtl="0" eaLnBrk="1" latinLnBrk="0" hangingPunct="1">
        <a:lnSpc>
          <a:spcPct val="90000"/>
        </a:lnSpc>
        <a:spcBef>
          <a:spcPct val="0"/>
        </a:spcBef>
        <a:buNone/>
        <a:defRPr sz="3300" kern="1200">
          <a:solidFill>
            <a:schemeClr val="tx1"/>
          </a:solidFill>
          <a:latin typeface="思源黑体 CN Light" panose="020B0300000000000000" charset="-122"/>
          <a:ea typeface="思源黑体 CN Light" panose="020B0300000000000000" charset="-122"/>
          <a:cs typeface="思源黑体 CN Normal" panose="020B0400000000000000" charset="-122"/>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image" Target="../media/image5.png"/><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3" Type="http://schemas.openxmlformats.org/officeDocument/2006/relationships/slideLayout" Target="../slideLayouts/slideLayout3.xml"/><Relationship Id="rId12" Type="http://schemas.openxmlformats.org/officeDocument/2006/relationships/image" Target="../media/image7.jpeg"/><Relationship Id="rId11" Type="http://schemas.openxmlformats.org/officeDocument/2006/relationships/image" Target="../media/image6.jpeg"/><Relationship Id="rId10" Type="http://schemas.openxmlformats.org/officeDocument/2006/relationships/tags" Target="../tags/tag36.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3.xml"/><Relationship Id="rId7" Type="http://schemas.openxmlformats.org/officeDocument/2006/relationships/image" Target="../media/image9.png"/><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image" Target="../media/image12.svg"/><Relationship Id="rId8" Type="http://schemas.openxmlformats.org/officeDocument/2006/relationships/image" Target="../media/image11.png"/><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5" Type="http://schemas.openxmlformats.org/officeDocument/2006/relationships/slideLayout" Target="../slideLayouts/slideLayout3.xml"/><Relationship Id="rId14" Type="http://schemas.openxmlformats.org/officeDocument/2006/relationships/image" Target="../media/image15.png"/><Relationship Id="rId13" Type="http://schemas.microsoft.com/office/2007/relationships/media" Target="../media/media1.mp4"/><Relationship Id="rId12" Type="http://schemas.openxmlformats.org/officeDocument/2006/relationships/video" Target="../media/media1.mp4"/><Relationship Id="rId11" Type="http://schemas.openxmlformats.org/officeDocument/2006/relationships/image" Target="../media/image14.png"/><Relationship Id="rId10" Type="http://schemas.openxmlformats.org/officeDocument/2006/relationships/image" Target="../media/image13.sv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image" Target="../media/image17.svg"/><Relationship Id="rId7" Type="http://schemas.openxmlformats.org/officeDocument/2006/relationships/image" Target="../media/image16.png"/><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2" Type="http://schemas.openxmlformats.org/officeDocument/2006/relationships/slideLayout" Target="../slideLayouts/slideLayout3.xml"/><Relationship Id="rId11" Type="http://schemas.openxmlformats.org/officeDocument/2006/relationships/image" Target="../media/image19.svg"/><Relationship Id="rId10" Type="http://schemas.openxmlformats.org/officeDocument/2006/relationships/image" Target="../media/image18.png"/><Relationship Id="rId1" Type="http://schemas.openxmlformats.org/officeDocument/2006/relationships/tags" Target="../tags/tag48.xml"/></Relationships>
</file>

<file path=ppt/slides/_rels/slide6.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tags" Target="../tags/tag55.xml"/><Relationship Id="rId11" Type="http://schemas.openxmlformats.org/officeDocument/2006/relationships/notesSlide" Target="../notesSlides/notesSlide2.xml"/><Relationship Id="rId10" Type="http://schemas.openxmlformats.org/officeDocument/2006/relationships/slideLayout" Target="../slideLayouts/slideLayout4.xml"/><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tags" Target="../tags/tag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圆角 1"/>
          <p:cNvSpPr/>
          <p:nvPr>
            <p:custDataLst>
              <p:tags r:id="rId1"/>
            </p:custDataLst>
          </p:nvPr>
        </p:nvSpPr>
        <p:spPr>
          <a:xfrm flipV="1">
            <a:off x="521335" y="1620520"/>
            <a:ext cx="2622550" cy="76200"/>
          </a:xfrm>
          <a:prstGeom prst="roundRect">
            <a:avLst>
              <a:gd name="adj" fmla="val 5000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3" name="文本框 2"/>
          <p:cNvSpPr txBox="1"/>
          <p:nvPr>
            <p:custDataLst>
              <p:tags r:id="rId2"/>
            </p:custDataLst>
          </p:nvPr>
        </p:nvSpPr>
        <p:spPr>
          <a:xfrm>
            <a:off x="521494" y="1079155"/>
            <a:ext cx="2714625" cy="598805"/>
          </a:xfrm>
          <a:prstGeom prst="rect">
            <a:avLst/>
          </a:prstGeom>
          <a:noFill/>
        </p:spPr>
        <p:txBody>
          <a:bodyPr wrap="none" rtlCol="0">
            <a:spAutoFit/>
          </a:bodyPr>
          <a:p>
            <a:r>
              <a:rPr lang="en-US" altLang="zh-CN" sz="3300" dirty="0">
                <a:latin typeface="思源黑体 CN Heavy" panose="020B0A00000000000000" charset="-122"/>
                <a:ea typeface="思源黑体 CN Heavy" panose="020B0A00000000000000" charset="-122"/>
                <a:cs typeface="思源黑体 CN Normal" panose="020B0400000000000000" charset="-122"/>
              </a:rPr>
              <a:t>BOSHIYUAN</a:t>
            </a:r>
            <a:endParaRPr lang="en-US" altLang="zh-CN" sz="3300" dirty="0">
              <a:latin typeface="思源黑体 CN Heavy" panose="020B0A00000000000000" charset="-122"/>
              <a:ea typeface="思源黑体 CN Heavy" panose="020B0A00000000000000" charset="-122"/>
              <a:cs typeface="思源黑体 CN Normal" panose="020B0400000000000000" charset="-122"/>
            </a:endParaRPr>
          </a:p>
        </p:txBody>
      </p:sp>
      <p:sp>
        <p:nvSpPr>
          <p:cNvPr id="4" name="文本框 3"/>
          <p:cNvSpPr txBox="1"/>
          <p:nvPr>
            <p:custDataLst>
              <p:tags r:id="rId3"/>
            </p:custDataLst>
          </p:nvPr>
        </p:nvSpPr>
        <p:spPr>
          <a:xfrm>
            <a:off x="551974" y="1871800"/>
            <a:ext cx="7559675" cy="645160"/>
          </a:xfrm>
          <a:prstGeom prst="rect">
            <a:avLst/>
          </a:prstGeom>
          <a:noFill/>
        </p:spPr>
        <p:txBody>
          <a:bodyPr wrap="none" rtlCol="0">
            <a:spAutoFit/>
          </a:bodyPr>
          <a:p>
            <a:pPr algn="l"/>
            <a:r>
              <a:rPr lang="en-US" altLang="zh-CN" sz="2000" dirty="0">
                <a:solidFill>
                  <a:schemeClr val="tx1"/>
                </a:solidFill>
                <a:latin typeface="思源黑体 CN Heavy" panose="020B0A00000000000000" charset="-122"/>
                <a:ea typeface="思源黑体 CN Heavy" panose="020B0A00000000000000" charset="-122"/>
                <a:cs typeface="思源黑体 Heavy" panose="020B0A00000000000000" charset="-122"/>
              </a:rPr>
              <a:t>The Application of</a:t>
            </a:r>
            <a:r>
              <a:rPr lang="en-US" altLang="zh-CN" sz="3600" dirty="0">
                <a:solidFill>
                  <a:schemeClr val="tx1"/>
                </a:solidFill>
                <a:latin typeface="思源黑体 CN Heavy" panose="020B0A00000000000000" charset="-122"/>
                <a:ea typeface="思源黑体 CN Heavy" panose="020B0A00000000000000" charset="-122"/>
                <a:cs typeface="思源黑体 Heavy" panose="020B0A00000000000000" charset="-122"/>
              </a:rPr>
              <a:t> AI </a:t>
            </a:r>
            <a:r>
              <a:rPr lang="en-US" altLang="zh-CN" sz="2000" dirty="0">
                <a:solidFill>
                  <a:schemeClr val="tx1"/>
                </a:solidFill>
                <a:latin typeface="思源黑体 CN Heavy" panose="020B0A00000000000000" charset="-122"/>
                <a:ea typeface="思源黑体 CN Heavy" panose="020B0A00000000000000" charset="-122"/>
                <a:cs typeface="思源黑体 Heavy" panose="020B0A00000000000000" charset="-122"/>
              </a:rPr>
              <a:t>Detection Algorith</a:t>
            </a:r>
            <a:r>
              <a:rPr lang="en-US" altLang="zh-CN" sz="2000" dirty="0">
                <a:solidFill>
                  <a:schemeClr val="bg1"/>
                </a:solidFill>
                <a:latin typeface="思源黑体 CN Heavy" panose="020B0A00000000000000" charset="-122"/>
                <a:ea typeface="思源黑体 CN Heavy" panose="020B0A00000000000000" charset="-122"/>
                <a:cs typeface="思源黑体 Heavy" panose="020B0A00000000000000" charset="-122"/>
              </a:rPr>
              <a:t>ms in Stamping</a:t>
            </a:r>
            <a:endParaRPr lang="en-US" altLang="zh-CN" sz="2000" dirty="0">
              <a:solidFill>
                <a:schemeClr val="bg1"/>
              </a:solidFill>
              <a:latin typeface="思源黑体 CN Heavy" panose="020B0A00000000000000" charset="-122"/>
              <a:ea typeface="思源黑体 CN Heavy" panose="020B0A00000000000000" charset="-122"/>
              <a:cs typeface="思源黑体 Heavy" panose="020B0A00000000000000" charset="-122"/>
            </a:endParaRPr>
          </a:p>
        </p:txBody>
      </p:sp>
      <p:sp>
        <p:nvSpPr>
          <p:cNvPr id="7" name="文本框 6"/>
          <p:cNvSpPr txBox="1"/>
          <p:nvPr>
            <p:custDataLst>
              <p:tags r:id="rId4"/>
            </p:custDataLst>
          </p:nvPr>
        </p:nvSpPr>
        <p:spPr>
          <a:xfrm>
            <a:off x="2073275" y="4886960"/>
            <a:ext cx="4516755" cy="423545"/>
          </a:xfrm>
          <a:prstGeom prst="rect">
            <a:avLst/>
          </a:prstGeom>
          <a:noFill/>
        </p:spPr>
        <p:txBody>
          <a:bodyPr wrap="square" rtlCol="0">
            <a:spAutoFit/>
          </a:bodyPr>
          <a:p>
            <a:pPr algn="ctr">
              <a:lnSpc>
                <a:spcPct val="120000"/>
              </a:lnSpc>
            </a:pPr>
            <a:r>
              <a:rPr lang="en-US" altLang="zh-CN" sz="900" dirty="0">
                <a:solidFill>
                  <a:schemeClr val="tx1"/>
                </a:solidFill>
                <a:latin typeface="微软雅黑" panose="020B0503020204020204" charset="-122"/>
                <a:ea typeface="微软雅黑" panose="020B0503020204020204" charset="-122"/>
                <a:cs typeface="思源黑体 CN Normal" panose="020B0400000000000000" charset="-122"/>
              </a:rPr>
              <a:t>Xiamen BOS</a:t>
            </a:r>
            <a:r>
              <a:rPr lang="en-US" altLang="zh-CN" sz="900" dirty="0">
                <a:solidFill>
                  <a:schemeClr val="bg1"/>
                </a:solidFill>
                <a:latin typeface="微软雅黑" panose="020B0503020204020204" charset="-122"/>
                <a:ea typeface="微软雅黑" panose="020B0503020204020204" charset="-122"/>
                <a:cs typeface="思源黑体 CN Normal" panose="020B0400000000000000" charset="-122"/>
              </a:rPr>
              <a:t>HIYUAN Machine Vision Technology Co., Ltd</a:t>
            </a:r>
            <a:endParaRPr lang="en-US" altLang="zh-CN" sz="900" dirty="0">
              <a:solidFill>
                <a:schemeClr val="bg1"/>
              </a:solidFill>
              <a:latin typeface="微软雅黑" panose="020B0503020204020204" charset="-122"/>
              <a:ea typeface="微软雅黑" panose="020B0503020204020204" charset="-122"/>
              <a:cs typeface="思源黑体 CN Normal" panose="020B0400000000000000" charset="-122"/>
            </a:endParaRPr>
          </a:p>
          <a:p>
            <a:pPr algn="ctr">
              <a:lnSpc>
                <a:spcPct val="120000"/>
              </a:lnSpc>
            </a:pPr>
            <a:endParaRPr lang="en-US" altLang="zh-CN" sz="9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矩形 33"/>
          <p:cNvSpPr/>
          <p:nvPr/>
        </p:nvSpPr>
        <p:spPr>
          <a:xfrm rot="11280000">
            <a:off x="1694815" y="3766820"/>
            <a:ext cx="814705" cy="85725"/>
          </a:xfrm>
          <a:prstGeom prst="rect">
            <a:avLst/>
          </a:prstGeom>
          <a:gradFill>
            <a:gsLst>
              <a:gs pos="15000">
                <a:srgbClr val="FAA10F"/>
              </a:gs>
              <a:gs pos="90000">
                <a:srgbClr val="F6861E">
                  <a:alpha val="17000"/>
                </a:srgb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rot="21180000">
            <a:off x="482600" y="3765550"/>
            <a:ext cx="795020" cy="85725"/>
          </a:xfrm>
          <a:prstGeom prst="rect">
            <a:avLst/>
          </a:prstGeom>
          <a:gradFill>
            <a:gsLst>
              <a:gs pos="15000">
                <a:srgbClr val="FAA10F"/>
              </a:gs>
              <a:gs pos="90000">
                <a:srgbClr val="F6861E">
                  <a:alpha val="17000"/>
                </a:srgb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箭头: 五边形 35"/>
          <p:cNvSpPr/>
          <p:nvPr>
            <p:custDataLst>
              <p:tags r:id="rId1"/>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2"/>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6880860" cy="403860"/>
            <a:chOff x="4205137" y="337227"/>
            <a:chExt cx="9174479" cy="538479"/>
          </a:xfrm>
        </p:grpSpPr>
        <p:sp>
          <p:nvSpPr>
            <p:cNvPr id="13" name="文本框 12"/>
            <p:cNvSpPr txBox="1"/>
            <p:nvPr>
              <p:custDataLst>
                <p:tags r:id="rId3"/>
              </p:custDataLst>
            </p:nvPr>
          </p:nvSpPr>
          <p:spPr>
            <a:xfrm>
              <a:off x="4681810" y="337227"/>
              <a:ext cx="8697806" cy="538479"/>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lnSpc>
                  <a:spcPct val="85000"/>
                </a:lnSpc>
                <a:spcBef>
                  <a:spcPts val="0"/>
                </a:spcBef>
                <a:spcAft>
                  <a:spcPts val="0"/>
                </a:spcAft>
              </a:pPr>
              <a:r>
                <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rPr>
                <a:t>AI Detection Algorithms - Monitoring Pain Points </a:t>
              </a:r>
              <a:endPar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endParaRPr>
            </a:p>
            <a:p>
              <a:pPr algn="l">
                <a:lnSpc>
                  <a:spcPct val="85000"/>
                </a:lnSpc>
                <a:spcBef>
                  <a:spcPts val="0"/>
                </a:spcBef>
                <a:spcAft>
                  <a:spcPts val="0"/>
                </a:spcAft>
              </a:pPr>
              <a:r>
                <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rPr>
                <a:t>in Stamping Processes</a:t>
              </a:r>
              <a:endPar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endParaRPr>
            </a:p>
          </p:txBody>
        </p:sp>
        <p:grpSp>
          <p:nvGrpSpPr>
            <p:cNvPr id="29" name="组合 28"/>
            <p:cNvGrpSpPr/>
            <p:nvPr/>
          </p:nvGrpSpPr>
          <p:grpSpPr>
            <a:xfrm>
              <a:off x="4205137" y="457921"/>
              <a:ext cx="441417" cy="264443"/>
              <a:chOff x="286164" y="683142"/>
              <a:chExt cx="441417" cy="264443"/>
            </a:xfrm>
          </p:grpSpPr>
          <p:sp>
            <p:nvSpPr>
              <p:cNvPr id="21" name="等腰三角形 20"/>
              <p:cNvSpPr/>
              <p:nvPr>
                <p:custDataLst>
                  <p:tags r:id="rId4"/>
                </p:custDataLst>
              </p:nvPr>
            </p:nvSpPr>
            <p:spPr>
              <a:xfrm rot="16200000" flipV="1">
                <a:off x="267926" y="701385"/>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sp>
            <p:nvSpPr>
              <p:cNvPr id="28" name="等腰三角形 27"/>
              <p:cNvSpPr/>
              <p:nvPr>
                <p:custDataLst>
                  <p:tags r:id="rId5"/>
                </p:custDataLst>
              </p:nvPr>
            </p:nvSpPr>
            <p:spPr>
              <a:xfrm rot="16200000" flipV="1">
                <a:off x="481381" y="701379"/>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grpSp>
      <p:sp>
        <p:nvSpPr>
          <p:cNvPr id="64" name="文本框 63"/>
          <p:cNvSpPr txBox="1"/>
          <p:nvPr>
            <p:custDataLst>
              <p:tags r:id="rId6"/>
            </p:custDataLst>
          </p:nvPr>
        </p:nvSpPr>
        <p:spPr>
          <a:xfrm>
            <a:off x="233680" y="630555"/>
            <a:ext cx="5386070" cy="521970"/>
          </a:xfrm>
          <a:prstGeom prst="rect">
            <a:avLst/>
          </a:prstGeom>
          <a:noFill/>
        </p:spPr>
        <p:txBody>
          <a:bodyPr wrap="square" rtlCol="0">
            <a:spAutoFit/>
          </a:bodyPr>
          <a:p>
            <a:pPr algn="l"/>
            <a:r>
              <a:rPr lang="en-US" altLang="zh-CN" sz="1400">
                <a:solidFill>
                  <a:srgbClr val="F6861E"/>
                </a:solidFill>
                <a:latin typeface="微软雅黑" panose="020B0503020204020204" charset="-122"/>
                <a:ea typeface="微软雅黑" panose="020B0503020204020204" charset="-122"/>
                <a:cs typeface="思源黑体 Heavy" panose="020B0A00000000000000" charset="-122"/>
                <a:sym typeface="+mn-ea"/>
              </a:rPr>
              <a:t>Challenges of Traditional Visual Inspection in Stamping Environment</a:t>
            </a:r>
            <a:endParaRPr lang="en-US" altLang="zh-CN" sz="1400">
              <a:solidFill>
                <a:srgbClr val="F6861E"/>
              </a:solidFill>
              <a:latin typeface="微软雅黑" panose="020B0503020204020204" charset="-122"/>
              <a:ea typeface="微软雅黑" panose="020B0503020204020204" charset="-122"/>
              <a:cs typeface="思源黑体 Heavy" panose="020B0A00000000000000" charset="-122"/>
              <a:sym typeface="+mn-ea"/>
            </a:endParaRPr>
          </a:p>
        </p:txBody>
      </p:sp>
      <p:grpSp>
        <p:nvGrpSpPr>
          <p:cNvPr id="14" name="组合 13"/>
          <p:cNvGrpSpPr/>
          <p:nvPr/>
        </p:nvGrpSpPr>
        <p:grpSpPr>
          <a:xfrm>
            <a:off x="457835" y="2865120"/>
            <a:ext cx="2056765" cy="1313180"/>
            <a:chOff x="447" y="2277"/>
            <a:chExt cx="3239" cy="2068"/>
          </a:xfrm>
        </p:grpSpPr>
        <p:sp>
          <p:nvSpPr>
            <p:cNvPr id="4" name="矩形 3"/>
            <p:cNvSpPr/>
            <p:nvPr/>
          </p:nvSpPr>
          <p:spPr>
            <a:xfrm>
              <a:off x="447" y="2277"/>
              <a:ext cx="3239" cy="7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a:t>Punching Die</a:t>
              </a:r>
              <a:endParaRPr lang="en-US" altLang="zh-CN" sz="1400"/>
            </a:p>
          </p:txBody>
        </p:sp>
        <p:sp>
          <p:nvSpPr>
            <p:cNvPr id="6" name="矩形 5"/>
            <p:cNvSpPr/>
            <p:nvPr/>
          </p:nvSpPr>
          <p:spPr>
            <a:xfrm>
              <a:off x="1762" y="3009"/>
              <a:ext cx="608" cy="13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9" name="矩形 18"/>
          <p:cNvSpPr/>
          <p:nvPr/>
        </p:nvSpPr>
        <p:spPr>
          <a:xfrm>
            <a:off x="473075" y="3832225"/>
            <a:ext cx="805180" cy="85725"/>
          </a:xfrm>
          <a:prstGeom prst="rect">
            <a:avLst/>
          </a:prstGeom>
          <a:gradFill>
            <a:gsLst>
              <a:gs pos="15000">
                <a:srgbClr val="FAA10F"/>
              </a:gs>
              <a:gs pos="90000">
                <a:srgbClr val="F6861E">
                  <a:alpha val="10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693545" y="3826510"/>
            <a:ext cx="819785" cy="85725"/>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rot="21360000">
            <a:off x="1292860" y="4206875"/>
            <a:ext cx="386080" cy="7620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7" name="组合 46"/>
          <p:cNvGrpSpPr/>
          <p:nvPr/>
        </p:nvGrpSpPr>
        <p:grpSpPr>
          <a:xfrm>
            <a:off x="471989" y="3996690"/>
            <a:ext cx="2042036" cy="668655"/>
            <a:chOff x="954" y="4478"/>
            <a:chExt cx="3547" cy="1053"/>
          </a:xfrm>
        </p:grpSpPr>
        <p:sp>
          <p:nvSpPr>
            <p:cNvPr id="42" name="矩形 41"/>
            <p:cNvSpPr/>
            <p:nvPr/>
          </p:nvSpPr>
          <p:spPr>
            <a:xfrm>
              <a:off x="2359" y="4974"/>
              <a:ext cx="717" cy="55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954" y="4478"/>
              <a:ext cx="1404" cy="10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3072" y="4478"/>
              <a:ext cx="1429" cy="10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nvSpPr>
          <p:spPr>
            <a:xfrm>
              <a:off x="1373" y="4974"/>
              <a:ext cx="2638" cy="483"/>
            </a:xfrm>
            <a:prstGeom prst="rect">
              <a:avLst/>
            </a:prstGeom>
            <a:noFill/>
          </p:spPr>
          <p:txBody>
            <a:bodyPr wrap="square" rtlCol="0" anchor="t">
              <a:spAutoFit/>
            </a:bodyPr>
            <a:p>
              <a:pPr algn="ctr"/>
              <a:r>
                <a:rPr lang="en-US" altLang="zh-CN" sz="1400">
                  <a:solidFill>
                    <a:schemeClr val="bg1"/>
                  </a:solidFill>
                  <a:sym typeface="+mn-ea"/>
                </a:rPr>
                <a:t>Blanking Die</a:t>
              </a:r>
              <a:endParaRPr lang="en-US" altLang="zh-CN" sz="1400">
                <a:solidFill>
                  <a:schemeClr val="bg1"/>
                </a:solidFill>
                <a:sym typeface="+mn-ea"/>
              </a:endParaRPr>
            </a:p>
          </p:txBody>
        </p:sp>
      </p:grpSp>
      <p:sp>
        <p:nvSpPr>
          <p:cNvPr id="45" name="文本框 44"/>
          <p:cNvSpPr txBox="1"/>
          <p:nvPr/>
        </p:nvSpPr>
        <p:spPr>
          <a:xfrm>
            <a:off x="1991995" y="3458210"/>
            <a:ext cx="927100" cy="275590"/>
          </a:xfrm>
          <a:prstGeom prst="rect">
            <a:avLst/>
          </a:prstGeom>
          <a:noFill/>
        </p:spPr>
        <p:txBody>
          <a:bodyPr wrap="square" rtlCol="0" anchor="t">
            <a:spAutoFit/>
          </a:bodyPr>
          <a:p>
            <a:pPr algn="ctr"/>
            <a:r>
              <a:rPr lang="en-US" altLang="zh-CN" sz="1200" u="sng">
                <a:solidFill>
                  <a:schemeClr val="tx1"/>
                </a:solidFill>
                <a:sym typeface="+mn-ea"/>
              </a:rPr>
              <a:t>Material</a:t>
            </a:r>
            <a:endParaRPr lang="en-US" altLang="zh-CN" sz="1200" u="sng">
              <a:solidFill>
                <a:schemeClr val="tx1"/>
              </a:solidFill>
              <a:sym typeface="+mn-ea"/>
            </a:endParaRPr>
          </a:p>
        </p:txBody>
      </p:sp>
      <p:sp>
        <p:nvSpPr>
          <p:cNvPr id="48" name="文本框 47"/>
          <p:cNvSpPr txBox="1"/>
          <p:nvPr/>
        </p:nvSpPr>
        <p:spPr>
          <a:xfrm>
            <a:off x="168910" y="1368425"/>
            <a:ext cx="2726690" cy="922020"/>
          </a:xfrm>
          <a:prstGeom prst="rect">
            <a:avLst/>
          </a:prstGeom>
          <a:noFill/>
        </p:spPr>
        <p:txBody>
          <a:bodyPr wrap="square" rtlCol="0" anchor="t">
            <a:spAutoFit/>
          </a:bodyPr>
          <a:p>
            <a:pPr algn="l"/>
            <a:r>
              <a:rPr lang="en-US" altLang="zh-CN" sz="900">
                <a:solidFill>
                  <a:schemeClr val="tx1"/>
                </a:solidFill>
                <a:latin typeface="思源黑体 CN Light" panose="020B0300000000000000" charset="-122"/>
                <a:ea typeface="思源黑体 CN Light" panose="020B0300000000000000" charset="-122"/>
                <a:sym typeface="+mn-ea"/>
              </a:rPr>
              <a:t>During stamping processes such as blanking, bending, and drawing, the friction between the punch and the material edge during mold movement will cause the material to have a slight </a:t>
            </a:r>
            <a:r>
              <a:rPr lang="en-US" altLang="zh-CN" sz="900" b="1">
                <a:solidFill>
                  <a:schemeClr val="tx1"/>
                </a:solidFill>
                <a:latin typeface="思源黑体 CN Light" panose="020B0300000000000000" charset="-122"/>
                <a:ea typeface="思源黑体 CN Light" panose="020B0300000000000000" charset="-122"/>
                <a:sym typeface="+mn-ea"/>
              </a:rPr>
              <a:t>offset or slight deformation</a:t>
            </a:r>
            <a:r>
              <a:rPr lang="en-US" altLang="zh-CN" sz="900">
                <a:solidFill>
                  <a:schemeClr val="tx1"/>
                </a:solidFill>
                <a:latin typeface="思源黑体 CN Light" panose="020B0300000000000000" charset="-122"/>
                <a:ea typeface="思源黑体 CN Light" panose="020B0300000000000000" charset="-122"/>
                <a:sym typeface="+mn-ea"/>
              </a:rPr>
              <a:t> after forming, thereby causing imaging changes.</a:t>
            </a:r>
            <a:endParaRPr lang="en-US" altLang="zh-CN" sz="900">
              <a:solidFill>
                <a:schemeClr val="tx1"/>
              </a:solidFill>
              <a:latin typeface="思源黑体 CN Light" panose="020B0300000000000000" charset="-122"/>
              <a:ea typeface="思源黑体 CN Light" panose="020B0300000000000000" charset="-122"/>
              <a:sym typeface="+mn-ea"/>
            </a:endParaRPr>
          </a:p>
        </p:txBody>
      </p:sp>
      <p:cxnSp>
        <p:nvCxnSpPr>
          <p:cNvPr id="49" name="直接连接符 48"/>
          <p:cNvCxnSpPr>
            <a:endCxn id="34" idx="1"/>
          </p:cNvCxnSpPr>
          <p:nvPr/>
        </p:nvCxnSpPr>
        <p:spPr>
          <a:xfrm flipH="1">
            <a:off x="2505710" y="3691890"/>
            <a:ext cx="222250" cy="174625"/>
          </a:xfrm>
          <a:prstGeom prst="line">
            <a:avLst/>
          </a:prstGeom>
          <a:ln w="9525">
            <a:solidFill>
              <a:schemeClr val="tx1"/>
            </a:solidFill>
          </a:ln>
        </p:spPr>
        <p:style>
          <a:lnRef idx="2">
            <a:schemeClr val="accent1"/>
          </a:lnRef>
          <a:fillRef idx="0">
            <a:srgbClr val="FFFFFF"/>
          </a:fillRef>
          <a:effectRef idx="0">
            <a:srgbClr val="FFFFFF"/>
          </a:effectRef>
          <a:fontRef idx="minor">
            <a:schemeClr val="tx1"/>
          </a:fontRef>
        </p:style>
      </p:cxnSp>
      <p:cxnSp>
        <p:nvCxnSpPr>
          <p:cNvPr id="50" name="直接箭头连接符 49"/>
          <p:cNvCxnSpPr/>
          <p:nvPr/>
        </p:nvCxnSpPr>
        <p:spPr>
          <a:xfrm>
            <a:off x="1377315" y="3444875"/>
            <a:ext cx="0" cy="58674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cxnSp>
        <p:nvCxnSpPr>
          <p:cNvPr id="51" name="直接箭头连接符 50"/>
          <p:cNvCxnSpPr/>
          <p:nvPr/>
        </p:nvCxnSpPr>
        <p:spPr>
          <a:xfrm flipH="1" flipV="1">
            <a:off x="1575435" y="3437255"/>
            <a:ext cx="1905" cy="59309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sp>
        <p:nvSpPr>
          <p:cNvPr id="52" name="矩形 51"/>
          <p:cNvSpPr/>
          <p:nvPr/>
        </p:nvSpPr>
        <p:spPr>
          <a:xfrm>
            <a:off x="1637665" y="3663950"/>
            <a:ext cx="190500" cy="28575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1278255" y="2297430"/>
            <a:ext cx="1373505" cy="553085"/>
          </a:xfrm>
          <a:prstGeom prst="rect">
            <a:avLst/>
          </a:prstGeom>
          <a:noFill/>
          <a:ln w="15875">
            <a:solidFill>
              <a:srgbClr val="FF0000"/>
            </a:solidFill>
          </a:ln>
        </p:spPr>
        <p:txBody>
          <a:bodyPr wrap="square" rtlCol="0" anchor="t">
            <a:spAutoFit/>
          </a:bodyPr>
          <a:p>
            <a:pPr algn="l"/>
            <a:r>
              <a:rPr lang="en-US" altLang="zh-CN" sz="1000">
                <a:solidFill>
                  <a:schemeClr val="tx1"/>
                </a:solidFill>
                <a:sym typeface="+mn-ea"/>
              </a:rPr>
              <a:t>The material will be displaced when the punch rises.</a:t>
            </a:r>
            <a:endParaRPr lang="en-US" altLang="zh-CN" sz="1000">
              <a:solidFill>
                <a:schemeClr val="tx1"/>
              </a:solidFill>
              <a:sym typeface="+mn-ea"/>
            </a:endParaRPr>
          </a:p>
        </p:txBody>
      </p:sp>
      <p:sp>
        <p:nvSpPr>
          <p:cNvPr id="98" name="文本框 97"/>
          <p:cNvSpPr txBox="1"/>
          <p:nvPr/>
        </p:nvSpPr>
        <p:spPr>
          <a:xfrm>
            <a:off x="3027680" y="1368425"/>
            <a:ext cx="2736215" cy="1198880"/>
          </a:xfrm>
          <a:prstGeom prst="rect">
            <a:avLst/>
          </a:prstGeom>
          <a:noFill/>
        </p:spPr>
        <p:txBody>
          <a:bodyPr wrap="square" rtlCol="0" anchor="t">
            <a:spAutoFit/>
          </a:bodyPr>
          <a:p>
            <a:pPr algn="l"/>
            <a:r>
              <a:rPr lang="en-US" altLang="zh-CN" sz="900">
                <a:solidFill>
                  <a:schemeClr val="tx1"/>
                </a:solidFill>
                <a:latin typeface="思源黑体 CN Light" panose="020B0300000000000000" charset="-122"/>
                <a:ea typeface="思源黑体 CN Light" panose="020B0300000000000000" charset="-122"/>
                <a:sym typeface="+mn-ea"/>
              </a:rPr>
              <a:t>Meanwhile, due to the reflective properties of metal materials, in actual production, changes in </a:t>
            </a:r>
            <a:r>
              <a:rPr lang="en-US" altLang="zh-CN" sz="900" b="1">
                <a:solidFill>
                  <a:schemeClr val="tx1"/>
                </a:solidFill>
                <a:latin typeface="思源黑体 CN Light" panose="020B0300000000000000" charset="-122"/>
                <a:ea typeface="思源黑体 CN Light" panose="020B0300000000000000" charset="-122"/>
                <a:sym typeface="+mn-ea"/>
              </a:rPr>
              <a:t>ambient light</a:t>
            </a:r>
            <a:r>
              <a:rPr lang="en-US" altLang="zh-CN" sz="900">
                <a:solidFill>
                  <a:schemeClr val="tx1"/>
                </a:solidFill>
                <a:latin typeface="思源黑体 CN Light" panose="020B0300000000000000" charset="-122"/>
                <a:ea typeface="思源黑体 CN Light" panose="020B0300000000000000" charset="-122"/>
                <a:sym typeface="+mn-ea"/>
              </a:rPr>
              <a:t> and splashing of </a:t>
            </a:r>
            <a:r>
              <a:rPr lang="en-US" altLang="zh-CN" sz="900" b="1">
                <a:solidFill>
                  <a:schemeClr val="tx1"/>
                </a:solidFill>
                <a:latin typeface="思源黑体 CN Light" panose="020B0300000000000000" charset="-122"/>
                <a:ea typeface="思源黑体 CN Light" panose="020B0300000000000000" charset="-122"/>
                <a:sym typeface="+mn-ea"/>
              </a:rPr>
              <a:t>oil contamination</a:t>
            </a:r>
            <a:r>
              <a:rPr lang="en-US" altLang="zh-CN" sz="900">
                <a:solidFill>
                  <a:schemeClr val="tx1"/>
                </a:solidFill>
                <a:latin typeface="思源黑体 CN Light" panose="020B0300000000000000" charset="-122"/>
                <a:ea typeface="思源黑体 CN Light" panose="020B0300000000000000" charset="-122"/>
                <a:sym typeface="+mn-ea"/>
              </a:rPr>
              <a:t> during production easily cause irregular and random white reflections in the images. Additionally, uneven injection of </a:t>
            </a:r>
            <a:r>
              <a:rPr lang="en-US" altLang="zh-CN" sz="900" b="1">
                <a:solidFill>
                  <a:schemeClr val="tx1"/>
                </a:solidFill>
                <a:latin typeface="思源黑体 CN Light" panose="020B0300000000000000" charset="-122"/>
                <a:ea typeface="思源黑体 CN Light" panose="020B0300000000000000" charset="-122"/>
                <a:sym typeface="+mn-ea"/>
              </a:rPr>
              <a:t>stamping oil</a:t>
            </a:r>
            <a:r>
              <a:rPr lang="en-US" altLang="zh-CN" sz="900">
                <a:solidFill>
                  <a:schemeClr val="tx1"/>
                </a:solidFill>
                <a:latin typeface="思源黑体 CN Light" panose="020B0300000000000000" charset="-122"/>
                <a:ea typeface="思源黑体 CN Light" panose="020B0300000000000000" charset="-122"/>
                <a:sym typeface="+mn-ea"/>
              </a:rPr>
              <a:t> in the production process can also lead to imaging changes inside the mold.</a:t>
            </a:r>
            <a:endParaRPr lang="en-US" altLang="zh-CN" sz="900">
              <a:solidFill>
                <a:schemeClr val="tx1"/>
              </a:solidFill>
              <a:latin typeface="思源黑体 CN Light" panose="020B0300000000000000" charset="-122"/>
              <a:ea typeface="思源黑体 CN Light" panose="020B0300000000000000" charset="-122"/>
              <a:sym typeface="+mn-ea"/>
            </a:endParaRPr>
          </a:p>
        </p:txBody>
      </p:sp>
      <p:sp>
        <p:nvSpPr>
          <p:cNvPr id="99" name="文本框 98"/>
          <p:cNvSpPr txBox="1"/>
          <p:nvPr/>
        </p:nvSpPr>
        <p:spPr>
          <a:xfrm>
            <a:off x="5850255" y="1391285"/>
            <a:ext cx="2661285" cy="1060450"/>
          </a:xfrm>
          <a:prstGeom prst="rect">
            <a:avLst/>
          </a:prstGeom>
          <a:noFill/>
        </p:spPr>
        <p:txBody>
          <a:bodyPr wrap="square" rtlCol="0" anchor="t">
            <a:spAutoFit/>
          </a:bodyPr>
          <a:p>
            <a:pPr algn="l"/>
            <a:r>
              <a:rPr lang="en-US" altLang="zh-CN" sz="900">
                <a:latin typeface="思源黑体 CN Light" panose="020B0300000000000000" charset="-122"/>
                <a:ea typeface="思源黑体 CN Light" panose="020B0300000000000000" charset="-122"/>
                <a:sym typeface="+mn-ea"/>
              </a:rPr>
              <a:t>Both of the above issues have no substantial impact on stamping production, but they can alter the images captured by machine vision. Traditional visual inspection adopts a </a:t>
            </a:r>
            <a:r>
              <a:rPr lang="en-US" altLang="zh-CN" sz="900" b="1">
                <a:latin typeface="思源黑体 CN Light" panose="020B0300000000000000" charset="-122"/>
                <a:ea typeface="思源黑体 CN Light" panose="020B0300000000000000" charset="-122"/>
                <a:sym typeface="+mn-ea"/>
              </a:rPr>
              <a:t>template-based pixel comparison</a:t>
            </a:r>
            <a:r>
              <a:rPr lang="en-US" altLang="zh-CN" sz="900">
                <a:latin typeface="思源黑体 CN Light" panose="020B0300000000000000" charset="-122"/>
                <a:ea typeface="思源黑体 CN Light" panose="020B0300000000000000" charset="-122"/>
                <a:sym typeface="+mn-ea"/>
              </a:rPr>
              <a:t> logic, and changes in pixels will lead to </a:t>
            </a:r>
            <a:r>
              <a:rPr lang="en-US" altLang="zh-CN" sz="900" b="1">
                <a:latin typeface="思源黑体 CN Light" panose="020B0300000000000000" charset="-122"/>
                <a:ea typeface="思源黑体 CN Light" panose="020B0300000000000000" charset="-122"/>
                <a:sym typeface="+mn-ea"/>
              </a:rPr>
              <a:t>visual inspection false judgments</a:t>
            </a:r>
            <a:r>
              <a:rPr lang="en-US" altLang="zh-CN" sz="900">
                <a:latin typeface="思源黑体 CN Light" panose="020B0300000000000000" charset="-122"/>
                <a:ea typeface="思源黑体 CN Light" panose="020B0300000000000000" charset="-122"/>
                <a:sym typeface="+mn-ea"/>
              </a:rPr>
              <a:t>.</a:t>
            </a:r>
            <a:endParaRPr lang="en-US" altLang="zh-CN" sz="900">
              <a:latin typeface="思源黑体 CN Light" panose="020B0300000000000000" charset="-122"/>
              <a:ea typeface="思源黑体 CN Light" panose="020B0300000000000000" charset="-122"/>
              <a:sym typeface="+mn-ea"/>
            </a:endParaRPr>
          </a:p>
        </p:txBody>
      </p:sp>
      <p:pic>
        <p:nvPicPr>
          <p:cNvPr id="100" name="图片 99" descr="冲压-单相机-机械设备密封件-检测有无偏[00_00_25][20241031-193302]"/>
          <p:cNvPicPr>
            <a:picLocks noChangeAspect="1"/>
          </p:cNvPicPr>
          <p:nvPr/>
        </p:nvPicPr>
        <p:blipFill>
          <a:blip r:embed="rId7"/>
          <a:srcRect l="20583" t="2224" b="2533"/>
          <a:stretch>
            <a:fillRect/>
          </a:stretch>
        </p:blipFill>
        <p:spPr>
          <a:xfrm>
            <a:off x="3094990" y="3028315"/>
            <a:ext cx="2440940" cy="1647825"/>
          </a:xfrm>
          <a:prstGeom prst="rect">
            <a:avLst/>
          </a:prstGeom>
        </p:spPr>
      </p:pic>
      <p:cxnSp>
        <p:nvCxnSpPr>
          <p:cNvPr id="101" name="肘形连接符 100"/>
          <p:cNvCxnSpPr>
            <a:stCxn id="53" idx="2"/>
            <a:endCxn id="52" idx="3"/>
          </p:cNvCxnSpPr>
          <p:nvPr/>
        </p:nvCxnSpPr>
        <p:spPr>
          <a:xfrm rot="5400000">
            <a:off x="1418590" y="3260090"/>
            <a:ext cx="956310" cy="137160"/>
          </a:xfrm>
          <a:prstGeom prst="bentConnector2">
            <a:avLst/>
          </a:prstGeom>
          <a:ln w="15875">
            <a:solidFill>
              <a:srgbClr val="FF0000"/>
            </a:solidFill>
          </a:ln>
        </p:spPr>
        <p:style>
          <a:lnRef idx="2">
            <a:schemeClr val="accent1"/>
          </a:lnRef>
          <a:fillRef idx="0">
            <a:srgbClr val="FFFFFF"/>
          </a:fillRef>
          <a:effectRef idx="0">
            <a:srgbClr val="FFFFFF"/>
          </a:effectRef>
          <a:fontRef idx="minor">
            <a:schemeClr val="tx1"/>
          </a:fontRef>
        </p:style>
      </p:cxnSp>
      <p:sp>
        <p:nvSpPr>
          <p:cNvPr id="102" name="文本框 101"/>
          <p:cNvSpPr txBox="1"/>
          <p:nvPr>
            <p:custDataLst>
              <p:tags r:id="rId8"/>
            </p:custDataLst>
          </p:nvPr>
        </p:nvSpPr>
        <p:spPr>
          <a:xfrm>
            <a:off x="233680" y="1115695"/>
            <a:ext cx="2494280" cy="275590"/>
          </a:xfrm>
          <a:prstGeom prst="rect">
            <a:avLst/>
          </a:prstGeom>
          <a:solidFill>
            <a:srgbClr val="FF0000"/>
          </a:solidFill>
        </p:spPr>
        <p:txBody>
          <a:bodyPr wrap="square" rtlCol="0">
            <a:spAutoFit/>
          </a:bodyPr>
          <a:p>
            <a:pPr algn="ctr"/>
            <a:r>
              <a:rPr lang="en-US" altLang="zh-CN" sz="1200">
                <a:solidFill>
                  <a:schemeClr val="bg1"/>
                </a:solidFill>
                <a:latin typeface="微软雅黑" panose="020B0503020204020204" charset="-122"/>
                <a:ea typeface="微软雅黑" panose="020B0503020204020204" charset="-122"/>
                <a:cs typeface="思源黑体 Heavy" panose="020B0A00000000000000" charset="-122"/>
                <a:sym typeface="+mn-ea"/>
              </a:rPr>
              <a:t>Problem 1: Material Offset</a:t>
            </a:r>
            <a:endParaRPr lang="en-US" altLang="zh-CN" sz="1200">
              <a:solidFill>
                <a:schemeClr val="bg1"/>
              </a:solidFill>
              <a:latin typeface="微软雅黑" panose="020B0503020204020204" charset="-122"/>
              <a:ea typeface="微软雅黑" panose="020B0503020204020204" charset="-122"/>
              <a:cs typeface="思源黑体 Heavy" panose="020B0A00000000000000" charset="-122"/>
              <a:sym typeface="+mn-ea"/>
            </a:endParaRPr>
          </a:p>
        </p:txBody>
      </p:sp>
      <p:sp>
        <p:nvSpPr>
          <p:cNvPr id="103" name="文本框 102"/>
          <p:cNvSpPr txBox="1"/>
          <p:nvPr>
            <p:custDataLst>
              <p:tags r:id="rId9"/>
            </p:custDataLst>
          </p:nvPr>
        </p:nvSpPr>
        <p:spPr>
          <a:xfrm>
            <a:off x="3075940" y="1097915"/>
            <a:ext cx="2494280" cy="275590"/>
          </a:xfrm>
          <a:prstGeom prst="rect">
            <a:avLst/>
          </a:prstGeom>
          <a:solidFill>
            <a:srgbClr val="FF0000"/>
          </a:solidFill>
        </p:spPr>
        <p:txBody>
          <a:bodyPr wrap="square" rtlCol="0">
            <a:spAutoFit/>
          </a:bodyPr>
          <a:p>
            <a:pPr algn="ctr"/>
            <a:r>
              <a:rPr lang="en-US" altLang="zh-CN" sz="1200">
                <a:solidFill>
                  <a:schemeClr val="bg1"/>
                </a:solidFill>
                <a:latin typeface="微软雅黑" panose="020B0503020204020204" charset="-122"/>
                <a:ea typeface="微软雅黑" panose="020B0503020204020204" charset="-122"/>
                <a:cs typeface="思源黑体 Heavy" panose="020B0A00000000000000" charset="-122"/>
                <a:sym typeface="+mn-ea"/>
              </a:rPr>
              <a:t>Problem 2: Reflection</a:t>
            </a:r>
            <a:endParaRPr lang="en-US" altLang="zh-CN" sz="1200">
              <a:solidFill>
                <a:schemeClr val="bg1"/>
              </a:solidFill>
              <a:latin typeface="微软雅黑" panose="020B0503020204020204" charset="-122"/>
              <a:ea typeface="微软雅黑" panose="020B0503020204020204" charset="-122"/>
              <a:cs typeface="思源黑体 Heavy" panose="020B0A00000000000000" charset="-122"/>
              <a:sym typeface="+mn-ea"/>
            </a:endParaRPr>
          </a:p>
        </p:txBody>
      </p:sp>
      <p:sp>
        <p:nvSpPr>
          <p:cNvPr id="104" name="文本框 103"/>
          <p:cNvSpPr txBox="1"/>
          <p:nvPr>
            <p:custDataLst>
              <p:tags r:id="rId10"/>
            </p:custDataLst>
          </p:nvPr>
        </p:nvSpPr>
        <p:spPr>
          <a:xfrm>
            <a:off x="5918200" y="1092835"/>
            <a:ext cx="2494280" cy="368300"/>
          </a:xfrm>
          <a:prstGeom prst="rect">
            <a:avLst/>
          </a:prstGeom>
          <a:solidFill>
            <a:srgbClr val="FF0000"/>
          </a:solidFill>
        </p:spPr>
        <p:txBody>
          <a:bodyPr wrap="square" rtlCol="0">
            <a:spAutoFit/>
          </a:bodyPr>
          <a:p>
            <a:pPr algn="ctr"/>
            <a:r>
              <a:rPr lang="en-US" altLang="zh-CN" sz="900">
                <a:solidFill>
                  <a:schemeClr val="bg1"/>
                </a:solidFill>
                <a:latin typeface="微软雅黑" panose="020B0503020204020204" charset="-122"/>
                <a:ea typeface="微软雅黑" panose="020B0503020204020204" charset="-122"/>
                <a:cs typeface="思源黑体 Heavy" panose="020B0A00000000000000" charset="-122"/>
                <a:sym typeface="+mn-ea"/>
              </a:rPr>
              <a:t>Problems of Traditional Visual Inspection: Prone to False Judgment</a:t>
            </a:r>
            <a:endParaRPr lang="en-US" altLang="zh-CN" sz="900">
              <a:solidFill>
                <a:schemeClr val="bg1"/>
              </a:solidFill>
              <a:latin typeface="微软雅黑" panose="020B0503020204020204" charset="-122"/>
              <a:ea typeface="微软雅黑" panose="020B0503020204020204" charset="-122"/>
              <a:cs typeface="思源黑体 Heavy" panose="020B0A00000000000000" charset="-122"/>
              <a:sym typeface="+mn-ea"/>
            </a:endParaRPr>
          </a:p>
        </p:txBody>
      </p:sp>
      <p:pic>
        <p:nvPicPr>
          <p:cNvPr id="107" name="图片 106" descr="82b4cfda1a06c6bb23b702271a55b445"/>
          <p:cNvPicPr>
            <a:picLocks noChangeAspect="1"/>
          </p:cNvPicPr>
          <p:nvPr/>
        </p:nvPicPr>
        <p:blipFill>
          <a:blip r:embed="rId11"/>
          <a:srcRect l="13346" t="-6212" r="9804" b="315"/>
          <a:stretch>
            <a:fillRect/>
          </a:stretch>
        </p:blipFill>
        <p:spPr>
          <a:xfrm rot="16200000">
            <a:off x="5572760" y="3399790"/>
            <a:ext cx="1543050" cy="987949"/>
          </a:xfrm>
          <a:prstGeom prst="rect">
            <a:avLst/>
          </a:prstGeom>
        </p:spPr>
      </p:pic>
      <p:pic>
        <p:nvPicPr>
          <p:cNvPr id="108" name="图片 107" descr="82b4cfda1a06c6bb23b702271a55b445a"/>
          <p:cNvPicPr>
            <a:picLocks noChangeAspect="1"/>
          </p:cNvPicPr>
          <p:nvPr/>
        </p:nvPicPr>
        <p:blipFill>
          <a:blip r:embed="rId12"/>
          <a:srcRect l="13375" t="-877" r="15163" b="-864"/>
          <a:stretch>
            <a:fillRect/>
          </a:stretch>
        </p:blipFill>
        <p:spPr>
          <a:xfrm rot="16200000">
            <a:off x="7118985" y="3422650"/>
            <a:ext cx="1548765" cy="936625"/>
          </a:xfrm>
          <a:prstGeom prst="rect">
            <a:avLst/>
          </a:prstGeom>
        </p:spPr>
      </p:pic>
      <p:sp>
        <p:nvSpPr>
          <p:cNvPr id="109" name="文本框 108"/>
          <p:cNvSpPr txBox="1"/>
          <p:nvPr/>
        </p:nvSpPr>
        <p:spPr>
          <a:xfrm>
            <a:off x="5808980" y="2792095"/>
            <a:ext cx="1306195" cy="330200"/>
          </a:xfrm>
          <a:prstGeom prst="rect">
            <a:avLst/>
          </a:prstGeom>
          <a:noFill/>
        </p:spPr>
        <p:txBody>
          <a:bodyPr wrap="square" rtlCol="0" anchor="t">
            <a:noAutofit/>
          </a:bodyPr>
          <a:p>
            <a:pPr algn="l"/>
            <a:r>
              <a:rPr lang="en-US" altLang="zh-CN" sz="900" b="1">
                <a:solidFill>
                  <a:schemeClr val="bg1">
                    <a:lumMod val="50000"/>
                  </a:schemeClr>
                </a:solidFill>
                <a:latin typeface="思源黑体 CN Light" panose="020B0300000000000000" charset="-122"/>
                <a:ea typeface="思源黑体 CN Light" panose="020B0300000000000000" charset="-122"/>
                <a:sym typeface="+mn-ea"/>
              </a:rPr>
              <a:t>Pixels of the Simulated Template</a:t>
            </a:r>
            <a:endParaRPr lang="en-US" altLang="zh-CN" sz="900" b="1">
              <a:solidFill>
                <a:schemeClr val="bg1">
                  <a:lumMod val="50000"/>
                </a:schemeClr>
              </a:solidFill>
              <a:latin typeface="思源黑体 CN Light" panose="020B0300000000000000" charset="-122"/>
              <a:ea typeface="思源黑体 CN Light" panose="020B0300000000000000" charset="-122"/>
              <a:sym typeface="+mn-ea"/>
            </a:endParaRPr>
          </a:p>
        </p:txBody>
      </p:sp>
      <p:sp>
        <p:nvSpPr>
          <p:cNvPr id="110" name="文本框 109"/>
          <p:cNvSpPr txBox="1"/>
          <p:nvPr/>
        </p:nvSpPr>
        <p:spPr>
          <a:xfrm>
            <a:off x="7353300" y="2652395"/>
            <a:ext cx="1116330" cy="509270"/>
          </a:xfrm>
          <a:prstGeom prst="rect">
            <a:avLst/>
          </a:prstGeom>
          <a:noFill/>
        </p:spPr>
        <p:txBody>
          <a:bodyPr wrap="square" rtlCol="0" anchor="t">
            <a:noAutofit/>
          </a:bodyPr>
          <a:p>
            <a:pPr algn="l"/>
            <a:r>
              <a:rPr lang="en-US" altLang="zh-CN" sz="900" b="1">
                <a:solidFill>
                  <a:schemeClr val="bg1">
                    <a:lumMod val="50000"/>
                  </a:schemeClr>
                </a:solidFill>
                <a:latin typeface="思源黑体 CN Light" panose="020B0300000000000000" charset="-122"/>
                <a:ea typeface="思源黑体 CN Light" panose="020B0300000000000000" charset="-122"/>
                <a:sym typeface="+mn-ea"/>
              </a:rPr>
              <a:t>Pixels of the Simulated Real-time Image</a:t>
            </a:r>
            <a:endParaRPr lang="en-US" altLang="zh-CN" sz="900" b="1">
              <a:solidFill>
                <a:schemeClr val="bg1">
                  <a:lumMod val="50000"/>
                </a:schemeClr>
              </a:solidFill>
              <a:latin typeface="思源黑体 CN Light" panose="020B0300000000000000" charset="-122"/>
              <a:ea typeface="思源黑体 CN Light" panose="020B0300000000000000" charset="-122"/>
              <a:sym typeface="+mn-ea"/>
            </a:endParaRPr>
          </a:p>
        </p:txBody>
      </p:sp>
      <p:sp>
        <p:nvSpPr>
          <p:cNvPr id="111" name="左右箭头 110"/>
          <p:cNvSpPr/>
          <p:nvPr/>
        </p:nvSpPr>
        <p:spPr>
          <a:xfrm>
            <a:off x="6506845" y="3691890"/>
            <a:ext cx="1277620" cy="501015"/>
          </a:xfrm>
          <a:prstGeom prst="leftRightArrow">
            <a:avLst>
              <a:gd name="adj1" fmla="val 50000"/>
              <a:gd name="adj2" fmla="val 5000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en-US" altLang="zh-CN" sz="800"/>
              <a:t>Pixel Comparison</a:t>
            </a:r>
            <a:endParaRPr lang="en-US" altLang="zh-CN" sz="800"/>
          </a:p>
        </p:txBody>
      </p:sp>
      <p:sp>
        <p:nvSpPr>
          <p:cNvPr id="2" name="圆角矩形 1"/>
          <p:cNvSpPr/>
          <p:nvPr/>
        </p:nvSpPr>
        <p:spPr>
          <a:xfrm>
            <a:off x="4552950" y="3472815"/>
            <a:ext cx="600075" cy="6381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3630930" y="3182620"/>
            <a:ext cx="2044065" cy="275590"/>
          </a:xfrm>
          <a:prstGeom prst="rect">
            <a:avLst/>
          </a:prstGeom>
          <a:noFill/>
        </p:spPr>
        <p:txBody>
          <a:bodyPr wrap="square" rtlCol="0">
            <a:spAutoFit/>
          </a:bodyPr>
          <a:p>
            <a:r>
              <a:rPr lang="en-US" altLang="zh-CN" sz="1200">
                <a:solidFill>
                  <a:srgbClr val="FF0000"/>
                </a:solidFill>
              </a:rPr>
              <a:t>Ambient Light Flaring</a:t>
            </a:r>
            <a:endParaRPr lang="en-US" altLang="zh-CN" sz="12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检测图"/>
          <p:cNvPicPr>
            <a:picLocks noChangeAspect="1"/>
          </p:cNvPicPr>
          <p:nvPr/>
        </p:nvPicPr>
        <p:blipFill>
          <a:blip r:embed="rId1"/>
          <a:stretch>
            <a:fillRect/>
          </a:stretch>
        </p:blipFill>
        <p:spPr>
          <a:xfrm>
            <a:off x="2848610" y="1238885"/>
            <a:ext cx="6066155" cy="3412490"/>
          </a:xfrm>
          <a:prstGeom prst="rect">
            <a:avLst/>
          </a:prstGeom>
        </p:spPr>
      </p:pic>
      <p:sp>
        <p:nvSpPr>
          <p:cNvPr id="22" name="文本框 21"/>
          <p:cNvSpPr txBox="1"/>
          <p:nvPr/>
        </p:nvSpPr>
        <p:spPr>
          <a:xfrm>
            <a:off x="200025" y="653415"/>
            <a:ext cx="2209800" cy="368300"/>
          </a:xfrm>
          <a:prstGeom prst="rect">
            <a:avLst/>
          </a:prstGeom>
          <a:no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900" b="0" dirty="0">
                <a:solidFill>
                  <a:srgbClr val="F6861E"/>
                </a:solidFill>
                <a:latin typeface="微软雅黑" panose="020B0503020204020204" charset="-122"/>
                <a:ea typeface="微软雅黑" panose="020B0503020204020204" charset="-122"/>
                <a:cs typeface="思源黑体 CN Normal" panose="020B0400000000000000" charset="-122"/>
              </a:rPr>
              <a:t>Foreign Object Detection in Stamping Environment</a:t>
            </a:r>
            <a:endParaRPr lang="en-US" altLang="zh-CN" sz="900" b="0" dirty="0">
              <a:solidFill>
                <a:srgbClr val="F6861E"/>
              </a:solidFill>
              <a:latin typeface="微软雅黑" panose="020B0503020204020204" charset="-122"/>
              <a:ea typeface="微软雅黑" panose="020B0503020204020204" charset="-122"/>
              <a:cs typeface="思源黑体 CN Normal" panose="020B0400000000000000" charset="-122"/>
            </a:endParaRPr>
          </a:p>
        </p:txBody>
      </p:sp>
      <p:sp>
        <p:nvSpPr>
          <p:cNvPr id="68" name="箭头: 五边形 35"/>
          <p:cNvSpPr/>
          <p:nvPr>
            <p:custDataLst>
              <p:tags r:id="rId2"/>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9" name="箭头: 五边形 9"/>
          <p:cNvSpPr/>
          <p:nvPr>
            <p:custDataLst>
              <p:tags r:id="rId3"/>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70" name="组合 69"/>
          <p:cNvGrpSpPr/>
          <p:nvPr/>
        </p:nvGrpSpPr>
        <p:grpSpPr>
          <a:xfrm>
            <a:off x="233766" y="199390"/>
            <a:ext cx="4578350" cy="403860"/>
            <a:chOff x="4205137" y="337227"/>
            <a:chExt cx="6104466" cy="538479"/>
          </a:xfrm>
        </p:grpSpPr>
        <p:sp>
          <p:nvSpPr>
            <p:cNvPr id="71" name="文本框 70"/>
            <p:cNvSpPr txBox="1"/>
            <p:nvPr>
              <p:custDataLst>
                <p:tags r:id="rId4"/>
              </p:custDataLst>
            </p:nvPr>
          </p:nvSpPr>
          <p:spPr>
            <a:xfrm>
              <a:off x="4681810" y="337227"/>
              <a:ext cx="5627793" cy="538479"/>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lnSpc>
                  <a:spcPct val="85000"/>
                </a:lnSpc>
                <a:spcBef>
                  <a:spcPts val="0"/>
                </a:spcBef>
                <a:spcAft>
                  <a:spcPts val="0"/>
                </a:spcAft>
              </a:pPr>
              <a:r>
                <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sym typeface="+mn-ea"/>
                </a:rPr>
                <a:t>AI Detection Algorithms - </a:t>
              </a:r>
              <a:endPar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sym typeface="+mn-ea"/>
              </a:endParaRPr>
            </a:p>
            <a:p>
              <a:pPr algn="l">
                <a:lnSpc>
                  <a:spcPct val="85000"/>
                </a:lnSpc>
                <a:spcBef>
                  <a:spcPts val="0"/>
                </a:spcBef>
                <a:spcAft>
                  <a:spcPts val="0"/>
                </a:spcAft>
              </a:pPr>
              <a:r>
                <a:rPr lang="en-US" altLang="zh-CN" sz="1200" dirty="0">
                  <a:solidFill>
                    <a:schemeClr val="bg1"/>
                  </a:solidFill>
                  <a:latin typeface="思源黑体 CN Heavy" panose="020B0A00000000000000" charset="-122"/>
                  <a:ea typeface="思源黑体 CN Heavy" panose="020B0A00000000000000" charset="-122"/>
                  <a:cs typeface="思源黑体 CN Heavy" panose="020B0A00000000000000" charset="-122"/>
                  <a:sym typeface="+mn-ea"/>
                </a:rPr>
                <a:t>Reduce False Alarms/Foreign Object Detection</a:t>
              </a:r>
              <a:endParaRPr lang="en-US" altLang="zh-CN" sz="1200" dirty="0">
                <a:solidFill>
                  <a:schemeClr val="bg1"/>
                </a:solidFill>
                <a:latin typeface="思源黑体 CN Heavy" panose="020B0A00000000000000" charset="-122"/>
                <a:ea typeface="思源黑体 CN Heavy" panose="020B0A00000000000000" charset="-122"/>
                <a:cs typeface="思源黑体 CN Heavy" panose="020B0A00000000000000" charset="-122"/>
                <a:sym typeface="+mn-ea"/>
              </a:endParaRPr>
            </a:p>
          </p:txBody>
        </p:sp>
        <p:sp>
          <p:nvSpPr>
            <p:cNvPr id="72" name="等腰三角形 71"/>
            <p:cNvSpPr/>
            <p:nvPr>
              <p:custDataLst>
                <p:tags r:id="rId5"/>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75" name="等腰三角形 74"/>
          <p:cNvSpPr/>
          <p:nvPr>
            <p:custDataLst>
              <p:tags r:id="rId6"/>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sp>
        <p:nvSpPr>
          <p:cNvPr id="5" name="文本框 4"/>
          <p:cNvSpPr txBox="1"/>
          <p:nvPr/>
        </p:nvSpPr>
        <p:spPr>
          <a:xfrm>
            <a:off x="200025" y="1043940"/>
            <a:ext cx="2209800" cy="360680"/>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1000" b="0" dirty="0">
                <a:solidFill>
                  <a:srgbClr val="F6861E"/>
                </a:solidFill>
                <a:latin typeface="微软雅黑" panose="020B0503020204020204" charset="-122"/>
                <a:ea typeface="微软雅黑" panose="020B0503020204020204" charset="-122"/>
                <a:cs typeface="思源黑体 CN Normal" panose="020B0400000000000000" charset="-122"/>
              </a:rPr>
              <a:t>High Detection Accuracy</a:t>
            </a:r>
            <a:endParaRPr lang="en-US" altLang="zh-CN" sz="1000" b="0" dirty="0">
              <a:solidFill>
                <a:srgbClr val="F6861E"/>
              </a:solidFill>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93040" y="1433830"/>
            <a:ext cx="2216785" cy="365125"/>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1000" b="0" dirty="0">
                <a:solidFill>
                  <a:srgbClr val="F6861E"/>
                </a:solidFill>
                <a:latin typeface="微软雅黑" panose="020B0503020204020204" charset="-122"/>
                <a:ea typeface="微软雅黑" panose="020B0503020204020204" charset="-122"/>
                <a:cs typeface="思源黑体 CN Normal" panose="020B0400000000000000" charset="-122"/>
              </a:rPr>
              <a:t>Low False Alarm Rate</a:t>
            </a:r>
            <a:endParaRPr lang="en-US" altLang="zh-CN" sz="1000" b="0" dirty="0">
              <a:solidFill>
                <a:srgbClr val="F6861E"/>
              </a:solidFill>
              <a:latin typeface="微软雅黑" panose="020B0503020204020204" charset="-122"/>
              <a:ea typeface="微软雅黑" panose="020B0503020204020204" charset="-122"/>
              <a:cs typeface="思源黑体 CN Normal" panose="020B0400000000000000" charset="-122"/>
            </a:endParaRPr>
          </a:p>
        </p:txBody>
      </p:sp>
      <p:sp>
        <p:nvSpPr>
          <p:cNvPr id="19" name="矩形 18"/>
          <p:cNvSpPr/>
          <p:nvPr/>
        </p:nvSpPr>
        <p:spPr>
          <a:xfrm>
            <a:off x="5623560" y="2058035"/>
            <a:ext cx="910590" cy="447040"/>
          </a:xfrm>
          <a:prstGeom prst="rect">
            <a:avLst/>
          </a:prstGeom>
          <a:no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 name="直接连接符 20"/>
          <p:cNvCxnSpPr>
            <a:stCxn id="19" idx="1"/>
            <a:endCxn id="12" idx="2"/>
          </p:cNvCxnSpPr>
          <p:nvPr/>
        </p:nvCxnSpPr>
        <p:spPr>
          <a:xfrm flipH="1">
            <a:off x="2675890" y="2281555"/>
            <a:ext cx="2947670" cy="974090"/>
          </a:xfrm>
          <a:prstGeom prst="line">
            <a:avLst/>
          </a:prstGeom>
          <a:ln>
            <a:solidFill>
              <a:srgbClr val="00B050"/>
            </a:solidFill>
          </a:ln>
        </p:spPr>
        <p:style>
          <a:lnRef idx="2">
            <a:schemeClr val="accent1"/>
          </a:lnRef>
          <a:fillRef idx="0">
            <a:srgbClr val="FFFFFF"/>
          </a:fillRef>
          <a:effectRef idx="0">
            <a:srgbClr val="FFFFFF"/>
          </a:effectRef>
          <a:fontRef idx="minor">
            <a:schemeClr val="tx1"/>
          </a:fontRef>
        </p:style>
      </p:cxnSp>
      <p:pic>
        <p:nvPicPr>
          <p:cNvPr id="9" name="图片 8" descr="检测图"/>
          <p:cNvPicPr>
            <a:picLocks noChangeAspect="1"/>
          </p:cNvPicPr>
          <p:nvPr/>
        </p:nvPicPr>
        <p:blipFill>
          <a:blip r:embed="rId1"/>
          <a:srcRect l="46411" t="21729" r="36882" b="62036"/>
          <a:stretch>
            <a:fillRect/>
          </a:stretch>
        </p:blipFill>
        <p:spPr>
          <a:xfrm>
            <a:off x="127000" y="3311525"/>
            <a:ext cx="2451100" cy="1339850"/>
          </a:xfrm>
          <a:prstGeom prst="rect">
            <a:avLst/>
          </a:prstGeom>
          <a:ln w="15875">
            <a:solidFill>
              <a:srgbClr val="00B050"/>
            </a:solidFill>
          </a:ln>
        </p:spPr>
      </p:pic>
      <p:pic>
        <p:nvPicPr>
          <p:cNvPr id="10" name="图片 9" descr="有异物"/>
          <p:cNvPicPr>
            <a:picLocks noChangeAspect="1"/>
          </p:cNvPicPr>
          <p:nvPr/>
        </p:nvPicPr>
        <p:blipFill>
          <a:blip r:embed="rId7"/>
          <a:srcRect l="45993" t="20745" r="36979" b="62094"/>
          <a:stretch>
            <a:fillRect/>
          </a:stretch>
        </p:blipFill>
        <p:spPr>
          <a:xfrm>
            <a:off x="121920" y="1847215"/>
            <a:ext cx="2467610" cy="1374775"/>
          </a:xfrm>
          <a:prstGeom prst="rect">
            <a:avLst/>
          </a:prstGeom>
          <a:ln w="15875">
            <a:solidFill>
              <a:srgbClr val="00B050"/>
            </a:solidFill>
          </a:ln>
        </p:spPr>
      </p:pic>
      <p:sp>
        <p:nvSpPr>
          <p:cNvPr id="12" name="右中括号 11"/>
          <p:cNvSpPr/>
          <p:nvPr/>
        </p:nvSpPr>
        <p:spPr>
          <a:xfrm>
            <a:off x="2561590" y="1741170"/>
            <a:ext cx="114300" cy="3028950"/>
          </a:xfrm>
          <a:prstGeom prst="rightBracket">
            <a:avLst/>
          </a:prstGeom>
          <a:ln w="19050">
            <a:solidFill>
              <a:srgbClr val="00B05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3" name="文本框 12"/>
          <p:cNvSpPr txBox="1"/>
          <p:nvPr/>
        </p:nvSpPr>
        <p:spPr>
          <a:xfrm>
            <a:off x="115570" y="4421505"/>
            <a:ext cx="2446020" cy="229870"/>
          </a:xfrm>
          <a:prstGeom prst="rect">
            <a:avLst/>
          </a:prstGeom>
          <a:solidFill>
            <a:schemeClr val="bg1">
              <a:alpha val="65000"/>
            </a:schemeClr>
          </a:solidFill>
        </p:spPr>
        <p:txBody>
          <a:bodyPr wrap="square" rtlCol="0">
            <a:spAutoFit/>
          </a:bodyPr>
          <a:p>
            <a:pPr algn="ctr"/>
            <a:r>
              <a:rPr lang="en-US" altLang="zh-CN" sz="900">
                <a:solidFill>
                  <a:srgbClr val="FF0000"/>
                </a:solidFill>
              </a:rPr>
              <a:t>Foreign Object Completely Identified</a:t>
            </a:r>
            <a:endParaRPr lang="en-US" altLang="zh-CN" sz="900">
              <a:solidFill>
                <a:srgbClr val="FF0000"/>
              </a:solidFill>
            </a:endParaRPr>
          </a:p>
        </p:txBody>
      </p:sp>
      <p:sp>
        <p:nvSpPr>
          <p:cNvPr id="17" name="文本框 16"/>
          <p:cNvSpPr txBox="1"/>
          <p:nvPr/>
        </p:nvSpPr>
        <p:spPr>
          <a:xfrm>
            <a:off x="121920" y="3025775"/>
            <a:ext cx="2467610" cy="229870"/>
          </a:xfrm>
          <a:prstGeom prst="rect">
            <a:avLst/>
          </a:prstGeom>
          <a:solidFill>
            <a:schemeClr val="bg1">
              <a:alpha val="65000"/>
            </a:schemeClr>
          </a:solidFill>
        </p:spPr>
        <p:txBody>
          <a:bodyPr wrap="square" rtlCol="0">
            <a:spAutoFit/>
          </a:bodyPr>
          <a:p>
            <a:pPr algn="ctr"/>
            <a:r>
              <a:rPr lang="en-US" altLang="zh-CN" sz="900">
                <a:solidFill>
                  <a:srgbClr val="FF0000"/>
                </a:solidFill>
              </a:rPr>
              <a:t>Original Image of Foreign Object</a:t>
            </a:r>
            <a:endParaRPr lang="en-US" altLang="zh-CN" sz="9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无异物"/>
          <p:cNvPicPr>
            <a:picLocks noChangeAspect="1"/>
          </p:cNvPicPr>
          <p:nvPr/>
        </p:nvPicPr>
        <p:blipFill>
          <a:blip r:embed="rId1"/>
          <a:stretch>
            <a:fillRect/>
          </a:stretch>
        </p:blipFill>
        <p:spPr>
          <a:xfrm>
            <a:off x="233680" y="3219450"/>
            <a:ext cx="2749550" cy="1546860"/>
          </a:xfrm>
          <a:prstGeom prst="rect">
            <a:avLst/>
          </a:prstGeom>
        </p:spPr>
      </p:pic>
      <p:sp>
        <p:nvSpPr>
          <p:cNvPr id="36" name="箭头: 五边形 35"/>
          <p:cNvSpPr/>
          <p:nvPr>
            <p:custDataLst>
              <p:tags r:id="rId2"/>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3"/>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4371975" cy="403860"/>
            <a:chOff x="4205137" y="337227"/>
            <a:chExt cx="5829300" cy="538479"/>
          </a:xfrm>
        </p:grpSpPr>
        <p:sp>
          <p:nvSpPr>
            <p:cNvPr id="13" name="文本框 12"/>
            <p:cNvSpPr txBox="1"/>
            <p:nvPr>
              <p:custDataLst>
                <p:tags r:id="rId4"/>
              </p:custDataLst>
            </p:nvPr>
          </p:nvSpPr>
          <p:spPr>
            <a:xfrm>
              <a:off x="4681810" y="337227"/>
              <a:ext cx="5352627" cy="538479"/>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lnSpc>
                  <a:spcPct val="85000"/>
                </a:lnSpc>
                <a:spcBef>
                  <a:spcPts val="0"/>
                </a:spcBef>
                <a:spcAft>
                  <a:spcPts val="0"/>
                </a:spcAft>
              </a:pPr>
              <a:r>
                <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sym typeface="+mn-ea"/>
                </a:rPr>
                <a:t>AI Detection Algorithms - </a:t>
              </a:r>
              <a:endPar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sym typeface="+mn-ea"/>
              </a:endParaRPr>
            </a:p>
            <a:p>
              <a:pPr algn="l">
                <a:lnSpc>
                  <a:spcPct val="85000"/>
                </a:lnSpc>
                <a:spcBef>
                  <a:spcPts val="0"/>
                </a:spcBef>
                <a:spcAft>
                  <a:spcPts val="0"/>
                </a:spcAft>
              </a:pPr>
              <a:r>
                <a:rPr lang="en-US" altLang="zh-CN" sz="1200" dirty="0">
                  <a:solidFill>
                    <a:schemeClr val="bg1"/>
                  </a:solidFill>
                  <a:latin typeface="微软雅黑" panose="020B0503020204020204" charset="-122"/>
                  <a:ea typeface="微软雅黑" panose="020B0503020204020204" charset="-122"/>
                  <a:cs typeface="思源黑体 CN Normal" panose="020B0400000000000000" charset="-122"/>
                  <a:sym typeface="+mn-ea"/>
                </a:rPr>
                <a:t>Explanation of AI Model Logic</a:t>
              </a:r>
              <a:endParaRPr lang="en-US" altLang="zh-CN" sz="1200"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grpSp>
          <p:nvGrpSpPr>
            <p:cNvPr id="29" name="组合 28"/>
            <p:cNvGrpSpPr/>
            <p:nvPr/>
          </p:nvGrpSpPr>
          <p:grpSpPr>
            <a:xfrm>
              <a:off x="4205137" y="457921"/>
              <a:ext cx="441417" cy="264443"/>
              <a:chOff x="286164" y="683142"/>
              <a:chExt cx="441417" cy="264443"/>
            </a:xfrm>
          </p:grpSpPr>
          <p:sp>
            <p:nvSpPr>
              <p:cNvPr id="21" name="等腰三角形 20"/>
              <p:cNvSpPr/>
              <p:nvPr>
                <p:custDataLst>
                  <p:tags r:id="rId5"/>
                </p:custDataLst>
              </p:nvPr>
            </p:nvSpPr>
            <p:spPr>
              <a:xfrm rot="16200000" flipV="1">
                <a:off x="267926" y="701385"/>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sp>
            <p:nvSpPr>
              <p:cNvPr id="28" name="等腰三角形 27"/>
              <p:cNvSpPr/>
              <p:nvPr>
                <p:custDataLst>
                  <p:tags r:id="rId6"/>
                </p:custDataLst>
              </p:nvPr>
            </p:nvSpPr>
            <p:spPr>
              <a:xfrm rot="16200000" flipV="1">
                <a:off x="481381" y="701379"/>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grpSp>
      <p:sp>
        <p:nvSpPr>
          <p:cNvPr id="58" name="矩形 57"/>
          <p:cNvSpPr/>
          <p:nvPr/>
        </p:nvSpPr>
        <p:spPr>
          <a:xfrm>
            <a:off x="1223645" y="3512820"/>
            <a:ext cx="934720" cy="424815"/>
          </a:xfrm>
          <a:prstGeom prst="rect">
            <a:avLst/>
          </a:prstGeom>
          <a:noFill/>
          <a:ln w="15875">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文本框 59"/>
          <p:cNvSpPr txBox="1"/>
          <p:nvPr/>
        </p:nvSpPr>
        <p:spPr>
          <a:xfrm>
            <a:off x="233680" y="981710"/>
            <a:ext cx="3897630" cy="1321435"/>
          </a:xfrm>
          <a:prstGeom prst="rect">
            <a:avLst/>
          </a:prstGeom>
          <a:noFill/>
        </p:spPr>
        <p:txBody>
          <a:bodyPr wrap="square" rtlCol="0" anchor="t">
            <a:noAutofit/>
          </a:bodyPr>
          <a:p>
            <a:pPr algn="l"/>
            <a:r>
              <a:rPr lang="en-US" altLang="zh-CN" sz="9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Our company's self-developed stamping AI detection algorithm can input the structural features of multiple qualified templates and train them into a unique model for the stamping die. During actual production, it adopts the </a:t>
            </a:r>
            <a:r>
              <a:rPr lang="en-US" altLang="zh-CN" sz="900" b="1">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template feature comparison</a:t>
            </a:r>
            <a:r>
              <a:rPr lang="en-US" altLang="zh-CN" sz="9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 logic to perform feature comparison on the material for each mold opening, timely detecting foreign objects on the material to prevent mold pressing. For imaging changes caused by </a:t>
            </a:r>
            <a:r>
              <a:rPr lang="en-US" altLang="zh-CN" sz="900" b="1">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product displacement, material reflection, and </a:t>
            </a:r>
            <a:endParaRPr lang="en-US" altLang="zh-CN" sz="900" b="1">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endParaRPr>
          </a:p>
          <a:p>
            <a:pPr algn="l"/>
            <a:r>
              <a:rPr lang="en-US" altLang="zh-CN" sz="900" b="1">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other irregular influences</a:t>
            </a:r>
            <a:r>
              <a:rPr lang="en-US" altLang="zh-CN" sz="9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 </a:t>
            </a:r>
            <a:endParaRPr lang="en-US" altLang="zh-CN" sz="9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endParaRPr>
          </a:p>
          <a:p>
            <a:pPr algn="l"/>
            <a:r>
              <a:rPr lang="en-US" altLang="zh-CN" sz="9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it can easily identify them </a:t>
            </a:r>
            <a:endParaRPr lang="en-US" altLang="zh-CN" sz="9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endParaRPr>
          </a:p>
          <a:p>
            <a:pPr algn="l"/>
            <a:r>
              <a:rPr lang="en-US" altLang="zh-CN" sz="9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without false judgment.</a:t>
            </a:r>
            <a:endParaRPr lang="en-US" altLang="zh-CN" sz="9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nvGrpSpPr>
          <p:cNvPr id="16" name="组合 15"/>
          <p:cNvGrpSpPr/>
          <p:nvPr/>
        </p:nvGrpSpPr>
        <p:grpSpPr>
          <a:xfrm>
            <a:off x="7111365" y="685800"/>
            <a:ext cx="1362075" cy="306070"/>
            <a:chOff x="8200" y="1130"/>
            <a:chExt cx="2062" cy="482"/>
          </a:xfrm>
        </p:grpSpPr>
        <p:sp>
          <p:nvSpPr>
            <p:cNvPr id="74" name="文本框 73"/>
            <p:cNvSpPr txBox="1"/>
            <p:nvPr/>
          </p:nvSpPr>
          <p:spPr>
            <a:xfrm>
              <a:off x="8200" y="1130"/>
              <a:ext cx="2063" cy="483"/>
            </a:xfrm>
            <a:prstGeom prst="rect">
              <a:avLst/>
            </a:prstGeom>
            <a:solidFill>
              <a:schemeClr val="bg1">
                <a:lumMod val="50000"/>
              </a:schemeClr>
            </a:solidFill>
            <a:ln>
              <a:noFill/>
            </a:ln>
          </p:spPr>
          <p:txBody>
            <a:bodyPr wrap="square" rtlCol="0" anchor="t">
              <a:noAutofit/>
            </a:bodyPr>
            <a:p>
              <a:pPr algn="ctr">
                <a:lnSpc>
                  <a:spcPct val="110000"/>
                </a:lnSpc>
              </a:pPr>
              <a:r>
                <a:rPr lang="en-US" altLang="zh-CN" sz="700">
                  <a:solidFill>
                    <a:schemeClr val="bg1"/>
                  </a:solidFill>
                  <a:sym typeface="+mn-ea"/>
                </a:rPr>
                <a:t>False Judgment due to Uneven Stamping Oil</a:t>
              </a:r>
              <a:endParaRPr lang="en-US" altLang="zh-CN" sz="700">
                <a:solidFill>
                  <a:schemeClr val="bg1"/>
                </a:solidFill>
                <a:sym typeface="+mn-ea"/>
              </a:endParaRPr>
            </a:p>
          </p:txBody>
        </p:sp>
        <p:grpSp>
          <p:nvGrpSpPr>
            <p:cNvPr id="85" name="组合 84"/>
            <p:cNvGrpSpPr/>
            <p:nvPr/>
          </p:nvGrpSpPr>
          <p:grpSpPr>
            <a:xfrm>
              <a:off x="8363" y="1200"/>
              <a:ext cx="1712" cy="365"/>
              <a:chOff x="8363" y="1200"/>
              <a:chExt cx="1712" cy="365"/>
            </a:xfrm>
          </p:grpSpPr>
          <p:cxnSp>
            <p:nvCxnSpPr>
              <p:cNvPr id="79" name="直接连接符 78"/>
              <p:cNvCxnSpPr/>
              <p:nvPr/>
            </p:nvCxnSpPr>
            <p:spPr>
              <a:xfrm>
                <a:off x="8363" y="1200"/>
                <a:ext cx="1696" cy="365"/>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cxnSp>
            <p:nvCxnSpPr>
              <p:cNvPr id="80" name="直接连接符 79"/>
              <p:cNvCxnSpPr/>
              <p:nvPr/>
            </p:nvCxnSpPr>
            <p:spPr>
              <a:xfrm flipV="1">
                <a:off x="8387" y="1200"/>
                <a:ext cx="1688" cy="360"/>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grpSp>
      </p:grpSp>
      <p:grpSp>
        <p:nvGrpSpPr>
          <p:cNvPr id="12" name="组合 11"/>
          <p:cNvGrpSpPr/>
          <p:nvPr/>
        </p:nvGrpSpPr>
        <p:grpSpPr>
          <a:xfrm>
            <a:off x="4201795" y="692150"/>
            <a:ext cx="1363980" cy="306070"/>
            <a:chOff x="5780" y="1677"/>
            <a:chExt cx="2064" cy="482"/>
          </a:xfrm>
        </p:grpSpPr>
        <p:sp>
          <p:nvSpPr>
            <p:cNvPr id="62" name="文本框 61"/>
            <p:cNvSpPr txBox="1"/>
            <p:nvPr/>
          </p:nvSpPr>
          <p:spPr>
            <a:xfrm>
              <a:off x="5780" y="1677"/>
              <a:ext cx="2065" cy="483"/>
            </a:xfrm>
            <a:prstGeom prst="rect">
              <a:avLst/>
            </a:prstGeom>
            <a:solidFill>
              <a:schemeClr val="bg1">
                <a:lumMod val="50000"/>
              </a:schemeClr>
            </a:solidFill>
            <a:ln>
              <a:noFill/>
            </a:ln>
          </p:spPr>
          <p:txBody>
            <a:bodyPr wrap="square" rtlCol="0" anchor="t">
              <a:noAutofit/>
            </a:bodyPr>
            <a:p>
              <a:pPr algn="ctr">
                <a:lnSpc>
                  <a:spcPct val="110000"/>
                </a:lnSpc>
              </a:pPr>
              <a:r>
                <a:rPr lang="en-US" altLang="zh-CN" sz="700">
                  <a:solidFill>
                    <a:schemeClr val="bg1"/>
                  </a:solidFill>
                  <a:sym typeface="+mn-ea"/>
                </a:rPr>
                <a:t>False Judgment of Material End Displacement</a:t>
              </a:r>
              <a:endParaRPr lang="en-US" altLang="zh-CN" sz="700">
                <a:solidFill>
                  <a:schemeClr val="bg1"/>
                </a:solidFill>
                <a:sym typeface="+mn-ea"/>
              </a:endParaRPr>
            </a:p>
          </p:txBody>
        </p:sp>
        <p:grpSp>
          <p:nvGrpSpPr>
            <p:cNvPr id="86" name="组合 85"/>
            <p:cNvGrpSpPr/>
            <p:nvPr/>
          </p:nvGrpSpPr>
          <p:grpSpPr>
            <a:xfrm>
              <a:off x="6118" y="1747"/>
              <a:ext cx="1397" cy="364"/>
              <a:chOff x="8567" y="1200"/>
              <a:chExt cx="1696" cy="364"/>
            </a:xfrm>
          </p:grpSpPr>
          <p:cxnSp>
            <p:nvCxnSpPr>
              <p:cNvPr id="87" name="直接连接符 86"/>
              <p:cNvCxnSpPr/>
              <p:nvPr/>
            </p:nvCxnSpPr>
            <p:spPr>
              <a:xfrm>
                <a:off x="8567" y="1200"/>
                <a:ext cx="1696" cy="365"/>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cxnSp>
            <p:nvCxnSpPr>
              <p:cNvPr id="88" name="直接连接符 87"/>
              <p:cNvCxnSpPr/>
              <p:nvPr/>
            </p:nvCxnSpPr>
            <p:spPr>
              <a:xfrm flipV="1">
                <a:off x="8567" y="1200"/>
                <a:ext cx="1688" cy="360"/>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grpSp>
      </p:grpSp>
      <p:grpSp>
        <p:nvGrpSpPr>
          <p:cNvPr id="15" name="组合 14"/>
          <p:cNvGrpSpPr/>
          <p:nvPr/>
        </p:nvGrpSpPr>
        <p:grpSpPr>
          <a:xfrm>
            <a:off x="5636895" y="692150"/>
            <a:ext cx="1363980" cy="306070"/>
            <a:chOff x="8198" y="1673"/>
            <a:chExt cx="2064" cy="482"/>
          </a:xfrm>
        </p:grpSpPr>
        <p:sp>
          <p:nvSpPr>
            <p:cNvPr id="65" name="文本框 64"/>
            <p:cNvSpPr txBox="1"/>
            <p:nvPr/>
          </p:nvSpPr>
          <p:spPr>
            <a:xfrm>
              <a:off x="8198" y="1673"/>
              <a:ext cx="2065" cy="483"/>
            </a:xfrm>
            <a:prstGeom prst="rect">
              <a:avLst/>
            </a:prstGeom>
            <a:solidFill>
              <a:schemeClr val="bg1">
                <a:lumMod val="50000"/>
              </a:schemeClr>
            </a:solidFill>
            <a:ln>
              <a:noFill/>
            </a:ln>
          </p:spPr>
          <p:txBody>
            <a:bodyPr wrap="square" rtlCol="0" anchor="t">
              <a:noAutofit/>
            </a:bodyPr>
            <a:p>
              <a:pPr algn="ctr">
                <a:lnSpc>
                  <a:spcPct val="110000"/>
                </a:lnSpc>
              </a:pPr>
              <a:r>
                <a:rPr lang="en-US" altLang="zh-CN" sz="700">
                  <a:solidFill>
                    <a:schemeClr val="bg1"/>
                  </a:solidFill>
                  <a:sym typeface="+mn-ea"/>
                </a:rPr>
                <a:t>False Judgment Caused by Light Brightness Variation</a:t>
              </a:r>
              <a:endParaRPr lang="en-US" altLang="zh-CN" sz="700">
                <a:solidFill>
                  <a:schemeClr val="bg1"/>
                </a:solidFill>
                <a:sym typeface="+mn-ea"/>
              </a:endParaRPr>
            </a:p>
          </p:txBody>
        </p:sp>
        <p:grpSp>
          <p:nvGrpSpPr>
            <p:cNvPr id="89" name="组合 88"/>
            <p:cNvGrpSpPr/>
            <p:nvPr/>
          </p:nvGrpSpPr>
          <p:grpSpPr>
            <a:xfrm>
              <a:off x="8508" y="1738"/>
              <a:ext cx="1434" cy="364"/>
              <a:chOff x="8567" y="1200"/>
              <a:chExt cx="1696" cy="364"/>
            </a:xfrm>
          </p:grpSpPr>
          <p:cxnSp>
            <p:nvCxnSpPr>
              <p:cNvPr id="90" name="直接连接符 89"/>
              <p:cNvCxnSpPr/>
              <p:nvPr/>
            </p:nvCxnSpPr>
            <p:spPr>
              <a:xfrm>
                <a:off x="8567" y="1200"/>
                <a:ext cx="1696" cy="365"/>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cxnSp>
            <p:nvCxnSpPr>
              <p:cNvPr id="91" name="直接连接符 90"/>
              <p:cNvCxnSpPr/>
              <p:nvPr/>
            </p:nvCxnSpPr>
            <p:spPr>
              <a:xfrm flipV="1">
                <a:off x="8567" y="1200"/>
                <a:ext cx="1688" cy="360"/>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grpSp>
      </p:grpSp>
      <p:grpSp>
        <p:nvGrpSpPr>
          <p:cNvPr id="18" name="组合 17"/>
          <p:cNvGrpSpPr/>
          <p:nvPr/>
        </p:nvGrpSpPr>
        <p:grpSpPr>
          <a:xfrm>
            <a:off x="4201795" y="1072515"/>
            <a:ext cx="1363980" cy="306070"/>
            <a:chOff x="10616" y="1673"/>
            <a:chExt cx="2064" cy="482"/>
          </a:xfrm>
        </p:grpSpPr>
        <p:sp>
          <p:nvSpPr>
            <p:cNvPr id="67" name="文本框 66"/>
            <p:cNvSpPr txBox="1"/>
            <p:nvPr/>
          </p:nvSpPr>
          <p:spPr>
            <a:xfrm>
              <a:off x="10616" y="1673"/>
              <a:ext cx="2065" cy="483"/>
            </a:xfrm>
            <a:prstGeom prst="rect">
              <a:avLst/>
            </a:prstGeom>
            <a:solidFill>
              <a:schemeClr val="bg1">
                <a:lumMod val="50000"/>
              </a:schemeClr>
            </a:solidFill>
            <a:ln>
              <a:noFill/>
            </a:ln>
          </p:spPr>
          <p:txBody>
            <a:bodyPr wrap="square" rtlCol="0" anchor="t">
              <a:noAutofit/>
            </a:bodyPr>
            <a:p>
              <a:pPr algn="ctr">
                <a:lnSpc>
                  <a:spcPct val="110000"/>
                </a:lnSpc>
              </a:pPr>
              <a:r>
                <a:rPr lang="en-US" altLang="zh-CN" sz="700">
                  <a:solidFill>
                    <a:schemeClr val="bg1"/>
                  </a:solidFill>
                  <a:sym typeface="+mn-ea"/>
                </a:rPr>
                <a:t>False Judgment from Material Reflection</a:t>
              </a:r>
              <a:endParaRPr lang="en-US" altLang="zh-CN" sz="700">
                <a:solidFill>
                  <a:schemeClr val="bg1"/>
                </a:solidFill>
                <a:sym typeface="+mn-ea"/>
              </a:endParaRPr>
            </a:p>
          </p:txBody>
        </p:sp>
        <p:grpSp>
          <p:nvGrpSpPr>
            <p:cNvPr id="92" name="组合 91"/>
            <p:cNvGrpSpPr/>
            <p:nvPr/>
          </p:nvGrpSpPr>
          <p:grpSpPr>
            <a:xfrm>
              <a:off x="10914" y="1731"/>
              <a:ext cx="1434" cy="364"/>
              <a:chOff x="8567" y="1200"/>
              <a:chExt cx="1696" cy="364"/>
            </a:xfrm>
          </p:grpSpPr>
          <p:cxnSp>
            <p:nvCxnSpPr>
              <p:cNvPr id="93" name="直接连接符 92"/>
              <p:cNvCxnSpPr/>
              <p:nvPr/>
            </p:nvCxnSpPr>
            <p:spPr>
              <a:xfrm>
                <a:off x="8567" y="1200"/>
                <a:ext cx="1696" cy="365"/>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cxnSp>
            <p:nvCxnSpPr>
              <p:cNvPr id="94" name="直接连接符 93"/>
              <p:cNvCxnSpPr/>
              <p:nvPr/>
            </p:nvCxnSpPr>
            <p:spPr>
              <a:xfrm flipV="1">
                <a:off x="8567" y="1200"/>
                <a:ext cx="1688" cy="360"/>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grpSp>
      </p:grpSp>
      <p:grpSp>
        <p:nvGrpSpPr>
          <p:cNvPr id="20" name="组合 19"/>
          <p:cNvGrpSpPr/>
          <p:nvPr/>
        </p:nvGrpSpPr>
        <p:grpSpPr>
          <a:xfrm>
            <a:off x="5636895" y="1072515"/>
            <a:ext cx="1363980" cy="306705"/>
            <a:chOff x="10617" y="1130"/>
            <a:chExt cx="2064" cy="483"/>
          </a:xfrm>
        </p:grpSpPr>
        <p:sp>
          <p:nvSpPr>
            <p:cNvPr id="77" name="文本框 76"/>
            <p:cNvSpPr txBox="1"/>
            <p:nvPr/>
          </p:nvSpPr>
          <p:spPr>
            <a:xfrm>
              <a:off x="10617" y="1130"/>
              <a:ext cx="2064" cy="483"/>
            </a:xfrm>
            <a:prstGeom prst="rect">
              <a:avLst/>
            </a:prstGeom>
            <a:solidFill>
              <a:schemeClr val="bg1">
                <a:lumMod val="50000"/>
              </a:schemeClr>
            </a:solidFill>
            <a:ln>
              <a:noFill/>
            </a:ln>
          </p:spPr>
          <p:txBody>
            <a:bodyPr wrap="square" rtlCol="0" anchor="t">
              <a:noAutofit/>
            </a:bodyPr>
            <a:p>
              <a:pPr algn="ctr">
                <a:lnSpc>
                  <a:spcPct val="110000"/>
                </a:lnSpc>
              </a:pPr>
              <a:r>
                <a:rPr lang="en-US" altLang="zh-CN" sz="700">
                  <a:solidFill>
                    <a:schemeClr val="bg1"/>
                  </a:solidFill>
                  <a:sym typeface="+mn-ea"/>
                </a:rPr>
                <a:t>False Judgment of Oil Contamination</a:t>
              </a:r>
              <a:endParaRPr lang="en-US" altLang="zh-CN" sz="700">
                <a:solidFill>
                  <a:schemeClr val="bg1"/>
                </a:solidFill>
                <a:sym typeface="+mn-ea"/>
              </a:endParaRPr>
            </a:p>
          </p:txBody>
        </p:sp>
        <p:grpSp>
          <p:nvGrpSpPr>
            <p:cNvPr id="95" name="组合 94"/>
            <p:cNvGrpSpPr/>
            <p:nvPr/>
          </p:nvGrpSpPr>
          <p:grpSpPr>
            <a:xfrm rot="0">
              <a:off x="11199" y="1188"/>
              <a:ext cx="946" cy="378"/>
              <a:chOff x="8163" y="1202"/>
              <a:chExt cx="1750" cy="378"/>
            </a:xfrm>
          </p:grpSpPr>
          <p:cxnSp>
            <p:nvCxnSpPr>
              <p:cNvPr id="96" name="直接连接符 95"/>
              <p:cNvCxnSpPr/>
              <p:nvPr/>
            </p:nvCxnSpPr>
            <p:spPr>
              <a:xfrm>
                <a:off x="8175" y="1202"/>
                <a:ext cx="1722" cy="378"/>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cxnSp>
            <p:nvCxnSpPr>
              <p:cNvPr id="97" name="直接连接符 96"/>
              <p:cNvCxnSpPr/>
              <p:nvPr/>
            </p:nvCxnSpPr>
            <p:spPr>
              <a:xfrm flipV="1">
                <a:off x="8163" y="1221"/>
                <a:ext cx="1750" cy="351"/>
              </a:xfrm>
              <a:prstGeom prst="line">
                <a:avLst/>
              </a:prstGeom>
              <a:ln w="6350">
                <a:solidFill>
                  <a:srgbClr val="FF0000"/>
                </a:solidFill>
              </a:ln>
            </p:spPr>
            <p:style>
              <a:lnRef idx="2">
                <a:schemeClr val="accent1"/>
              </a:lnRef>
              <a:fillRef idx="0">
                <a:srgbClr val="FFFFFF"/>
              </a:fillRef>
              <a:effectRef idx="0">
                <a:srgbClr val="FFFFFF"/>
              </a:effectRef>
              <a:fontRef idx="minor">
                <a:schemeClr val="tx1"/>
              </a:fontRef>
            </p:style>
          </p:cxnSp>
        </p:grpSp>
      </p:grpSp>
      <p:sp>
        <p:nvSpPr>
          <p:cNvPr id="7" name="文本框 6"/>
          <p:cNvSpPr txBox="1"/>
          <p:nvPr>
            <p:custDataLst>
              <p:tags r:id="rId7"/>
            </p:custDataLst>
          </p:nvPr>
        </p:nvSpPr>
        <p:spPr>
          <a:xfrm>
            <a:off x="233680" y="630555"/>
            <a:ext cx="3897630" cy="275590"/>
          </a:xfrm>
          <a:prstGeom prst="rect">
            <a:avLst/>
          </a:prstGeom>
          <a:noFill/>
        </p:spPr>
        <p:txBody>
          <a:bodyPr wrap="square" rtlCol="0">
            <a:spAutoFit/>
          </a:bodyPr>
          <a:p>
            <a:pPr algn="l"/>
            <a:r>
              <a:rPr lang="en-US" altLang="zh-CN" sz="1200">
                <a:solidFill>
                  <a:srgbClr val="F6861E"/>
                </a:solidFill>
                <a:latin typeface="微软雅黑" panose="020B0503020204020204" charset="-122"/>
                <a:ea typeface="微软雅黑" panose="020B0503020204020204" charset="-122"/>
                <a:cs typeface="思源黑体 Heavy" panose="020B0A00000000000000" charset="-122"/>
                <a:sym typeface="+mn-ea"/>
              </a:rPr>
              <a:t>Traditional Visual Upgrade </a:t>
            </a:r>
            <a:r>
              <a:rPr lang="en-US" altLang="en-US" sz="1200">
                <a:solidFill>
                  <a:srgbClr val="F6861E"/>
                </a:solidFill>
                <a:latin typeface="微软雅黑" panose="020B0503020204020204" charset="-122"/>
                <a:ea typeface="微软雅黑" panose="020B0503020204020204" charset="-122"/>
                <a:cs typeface="思源黑体 Heavy" panose="020B0A00000000000000" charset="-122"/>
                <a:sym typeface="+mn-ea"/>
              </a:rPr>
              <a:t>→</a:t>
            </a:r>
            <a:r>
              <a:rPr lang="en-US" altLang="zh-CN" sz="1200">
                <a:solidFill>
                  <a:srgbClr val="F6861E"/>
                </a:solidFill>
                <a:latin typeface="微软雅黑" panose="020B0503020204020204" charset="-122"/>
                <a:ea typeface="微软雅黑" panose="020B0503020204020204" charset="-122"/>
                <a:cs typeface="思源黑体 Heavy" panose="020B0A00000000000000" charset="-122"/>
                <a:sym typeface="+mn-ea"/>
              </a:rPr>
              <a:t> AI Visual Inspection</a:t>
            </a:r>
            <a:endParaRPr lang="en-US" altLang="zh-CN" sz="1200">
              <a:solidFill>
                <a:srgbClr val="F6861E"/>
              </a:solidFill>
              <a:latin typeface="微软雅黑" panose="020B0503020204020204" charset="-122"/>
              <a:ea typeface="微软雅黑" panose="020B0503020204020204" charset="-122"/>
              <a:cs typeface="思源黑体 Heavy" panose="020B0A00000000000000" charset="-122"/>
              <a:sym typeface="+mn-ea"/>
            </a:endParaRPr>
          </a:p>
        </p:txBody>
      </p:sp>
      <p:grpSp>
        <p:nvGrpSpPr>
          <p:cNvPr id="23" name="组合 22"/>
          <p:cNvGrpSpPr/>
          <p:nvPr/>
        </p:nvGrpSpPr>
        <p:grpSpPr>
          <a:xfrm>
            <a:off x="4202430" y="1433830"/>
            <a:ext cx="1363980" cy="403860"/>
            <a:chOff x="14017" y="4894"/>
            <a:chExt cx="2148" cy="636"/>
          </a:xfrm>
        </p:grpSpPr>
        <p:sp>
          <p:nvSpPr>
            <p:cNvPr id="25" name="文本框 24"/>
            <p:cNvSpPr txBox="1"/>
            <p:nvPr/>
          </p:nvSpPr>
          <p:spPr>
            <a:xfrm>
              <a:off x="14017" y="5048"/>
              <a:ext cx="2148" cy="483"/>
            </a:xfrm>
            <a:prstGeom prst="rect">
              <a:avLst/>
            </a:prstGeom>
            <a:solidFill>
              <a:schemeClr val="accent6"/>
            </a:solidFill>
            <a:ln>
              <a:noFill/>
            </a:ln>
          </p:spPr>
          <p:txBody>
            <a:bodyPr wrap="square" rtlCol="0" anchor="t">
              <a:noAutofit/>
            </a:bodyPr>
            <a:p>
              <a:pPr algn="r">
                <a:lnSpc>
                  <a:spcPct val="110000"/>
                </a:lnSpc>
              </a:pPr>
              <a:r>
                <a:rPr lang="en-US" altLang="zh-CN" sz="700">
                  <a:solidFill>
                    <a:schemeClr val="bg1"/>
                  </a:solidFill>
                  <a:sym typeface="+mn-ea"/>
                </a:rPr>
                <a:t>Foreign Object Fall Detection</a:t>
              </a:r>
              <a:endParaRPr lang="en-US" altLang="zh-CN" sz="700">
                <a:solidFill>
                  <a:schemeClr val="bg1"/>
                </a:solidFill>
                <a:sym typeface="+mn-ea"/>
              </a:endParaRPr>
            </a:p>
          </p:txBody>
        </p:sp>
        <p:pic>
          <p:nvPicPr>
            <p:cNvPr id="40" name="图片 39" descr="正确"/>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053" y="4894"/>
              <a:ext cx="600" cy="600"/>
            </a:xfrm>
            <a:prstGeom prst="rect">
              <a:avLst/>
            </a:prstGeom>
          </p:spPr>
        </p:pic>
      </p:grpSp>
      <p:grpSp>
        <p:nvGrpSpPr>
          <p:cNvPr id="24" name="组合 23"/>
          <p:cNvGrpSpPr/>
          <p:nvPr/>
        </p:nvGrpSpPr>
        <p:grpSpPr>
          <a:xfrm>
            <a:off x="5637530" y="1417955"/>
            <a:ext cx="1363980" cy="424180"/>
            <a:chOff x="8878" y="2233"/>
            <a:chExt cx="2148" cy="668"/>
          </a:xfrm>
        </p:grpSpPr>
        <p:sp>
          <p:nvSpPr>
            <p:cNvPr id="31" name="文本框 30"/>
            <p:cNvSpPr txBox="1"/>
            <p:nvPr/>
          </p:nvSpPr>
          <p:spPr>
            <a:xfrm>
              <a:off x="8878" y="2418"/>
              <a:ext cx="2148" cy="483"/>
            </a:xfrm>
            <a:prstGeom prst="rect">
              <a:avLst/>
            </a:prstGeom>
            <a:solidFill>
              <a:schemeClr val="accent6"/>
            </a:solidFill>
            <a:ln>
              <a:noFill/>
            </a:ln>
          </p:spPr>
          <p:txBody>
            <a:bodyPr wrap="square" rtlCol="0" anchor="t">
              <a:noAutofit/>
            </a:bodyPr>
            <a:p>
              <a:pPr algn="r">
                <a:lnSpc>
                  <a:spcPct val="110000"/>
                </a:lnSpc>
              </a:pPr>
              <a:r>
                <a:rPr lang="en-US" altLang="zh-CN" sz="700">
                  <a:solidFill>
                    <a:schemeClr val="bg1"/>
                  </a:solidFill>
                  <a:sym typeface="+mn-ea"/>
                </a:rPr>
                <a:t>Stamping Defect </a:t>
              </a:r>
              <a:endParaRPr lang="en-US" altLang="zh-CN" sz="700">
                <a:solidFill>
                  <a:schemeClr val="bg1"/>
                </a:solidFill>
                <a:sym typeface="+mn-ea"/>
              </a:endParaRPr>
            </a:p>
            <a:p>
              <a:pPr algn="r">
                <a:lnSpc>
                  <a:spcPct val="110000"/>
                </a:lnSpc>
              </a:pPr>
              <a:r>
                <a:rPr lang="en-US" altLang="zh-CN" sz="700">
                  <a:solidFill>
                    <a:schemeClr val="bg1"/>
                  </a:solidFill>
                  <a:sym typeface="+mn-ea"/>
                </a:rPr>
                <a:t>Detection of Products</a:t>
              </a:r>
              <a:endParaRPr lang="en-US" altLang="zh-CN" sz="700">
                <a:solidFill>
                  <a:schemeClr val="bg1"/>
                </a:solidFill>
                <a:sym typeface="+mn-ea"/>
              </a:endParaRPr>
            </a:p>
          </p:txBody>
        </p:sp>
        <p:pic>
          <p:nvPicPr>
            <p:cNvPr id="44" name="图片 43" descr="正确"/>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a:off x="8918" y="2233"/>
              <a:ext cx="600" cy="600"/>
            </a:xfrm>
            <a:prstGeom prst="rect">
              <a:avLst/>
            </a:prstGeom>
          </p:spPr>
        </p:pic>
      </p:grpSp>
      <p:grpSp>
        <p:nvGrpSpPr>
          <p:cNvPr id="26" name="组合 25"/>
          <p:cNvGrpSpPr/>
          <p:nvPr/>
        </p:nvGrpSpPr>
        <p:grpSpPr>
          <a:xfrm>
            <a:off x="7100570" y="1417955"/>
            <a:ext cx="1363980" cy="419735"/>
            <a:chOff x="14017" y="6144"/>
            <a:chExt cx="2148" cy="661"/>
          </a:xfrm>
        </p:grpSpPr>
        <p:sp>
          <p:nvSpPr>
            <p:cNvPr id="32" name="文本框 31"/>
            <p:cNvSpPr txBox="1"/>
            <p:nvPr/>
          </p:nvSpPr>
          <p:spPr>
            <a:xfrm>
              <a:off x="14017" y="6323"/>
              <a:ext cx="2148" cy="483"/>
            </a:xfrm>
            <a:prstGeom prst="rect">
              <a:avLst/>
            </a:prstGeom>
            <a:solidFill>
              <a:schemeClr val="accent6"/>
            </a:solidFill>
            <a:ln>
              <a:noFill/>
            </a:ln>
          </p:spPr>
          <p:txBody>
            <a:bodyPr wrap="square" rtlCol="0" anchor="t">
              <a:noAutofit/>
            </a:bodyPr>
            <a:p>
              <a:pPr algn="r">
                <a:lnSpc>
                  <a:spcPct val="110000"/>
                </a:lnSpc>
              </a:pPr>
              <a:r>
                <a:rPr lang="en-US" altLang="zh-CN" sz="700">
                  <a:solidFill>
                    <a:schemeClr val="bg1"/>
                  </a:solidFill>
                  <a:sym typeface="+mn-ea"/>
                </a:rPr>
                <a:t>Material Feeding Inadequacy Detection</a:t>
              </a:r>
              <a:endParaRPr lang="en-US" altLang="zh-CN" sz="700">
                <a:solidFill>
                  <a:schemeClr val="bg1"/>
                </a:solidFill>
                <a:sym typeface="+mn-ea"/>
              </a:endParaRPr>
            </a:p>
          </p:txBody>
        </p:sp>
        <p:pic>
          <p:nvPicPr>
            <p:cNvPr id="46" name="图片 45" descr="正确"/>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a:off x="14029" y="6144"/>
              <a:ext cx="600" cy="600"/>
            </a:xfrm>
            <a:prstGeom prst="rect">
              <a:avLst/>
            </a:prstGeom>
          </p:spPr>
        </p:pic>
      </p:grpSp>
      <p:sp>
        <p:nvSpPr>
          <p:cNvPr id="109" name="文本框 108"/>
          <p:cNvSpPr txBox="1"/>
          <p:nvPr/>
        </p:nvSpPr>
        <p:spPr>
          <a:xfrm>
            <a:off x="179705" y="2839085"/>
            <a:ext cx="1404620" cy="403225"/>
          </a:xfrm>
          <a:prstGeom prst="rect">
            <a:avLst/>
          </a:prstGeom>
          <a:noFill/>
        </p:spPr>
        <p:txBody>
          <a:bodyPr wrap="square" rtlCol="0" anchor="t">
            <a:noAutofit/>
          </a:bodyPr>
          <a:p>
            <a:pPr algn="l"/>
            <a:r>
              <a:rPr lang="en-US" altLang="zh-CN" sz="1000" b="1">
                <a:solidFill>
                  <a:schemeClr val="bg1">
                    <a:lumMod val="50000"/>
                  </a:schemeClr>
                </a:solidFill>
                <a:latin typeface="思源黑体 CN Light" panose="020B0300000000000000" charset="-122"/>
                <a:ea typeface="思源黑体 CN Light" panose="020B0300000000000000" charset="-122"/>
                <a:sym typeface="+mn-ea"/>
              </a:rPr>
              <a:t>AI Model Training - Feature Extraction</a:t>
            </a:r>
            <a:endParaRPr lang="en-US" altLang="zh-CN" sz="1000" b="1">
              <a:solidFill>
                <a:schemeClr val="bg1">
                  <a:lumMod val="50000"/>
                </a:schemeClr>
              </a:solidFill>
              <a:latin typeface="思源黑体 CN Light" panose="020B0300000000000000" charset="-122"/>
              <a:ea typeface="思源黑体 CN Light" panose="020B0300000000000000" charset="-122"/>
              <a:sym typeface="+mn-ea"/>
            </a:endParaRPr>
          </a:p>
        </p:txBody>
      </p:sp>
      <p:sp>
        <p:nvSpPr>
          <p:cNvPr id="55" name="文本框 54"/>
          <p:cNvSpPr txBox="1"/>
          <p:nvPr/>
        </p:nvSpPr>
        <p:spPr>
          <a:xfrm>
            <a:off x="4131945" y="1866900"/>
            <a:ext cx="3103245" cy="222250"/>
          </a:xfrm>
          <a:prstGeom prst="rect">
            <a:avLst/>
          </a:prstGeom>
          <a:noFill/>
        </p:spPr>
        <p:txBody>
          <a:bodyPr wrap="square" rtlCol="0" anchor="t">
            <a:noAutofit/>
          </a:bodyPr>
          <a:p>
            <a:pPr algn="l"/>
            <a:r>
              <a:rPr lang="en-US" altLang="zh-CN" sz="1000" b="1">
                <a:solidFill>
                  <a:schemeClr val="bg1">
                    <a:lumMod val="50000"/>
                  </a:schemeClr>
                </a:solidFill>
                <a:latin typeface="思源黑体 CN Light" panose="020B0300000000000000" charset="-122"/>
                <a:ea typeface="思源黑体 CN Light" panose="020B0300000000000000" charset="-122"/>
                <a:sym typeface="+mn-ea"/>
              </a:rPr>
              <a:t>Demonstration of Material End Displacement Case</a:t>
            </a:r>
            <a:endParaRPr lang="en-US" altLang="zh-CN" sz="1000" b="1">
              <a:solidFill>
                <a:schemeClr val="bg1">
                  <a:lumMod val="50000"/>
                </a:schemeClr>
              </a:solidFill>
              <a:latin typeface="思源黑体 CN Light" panose="020B0300000000000000" charset="-122"/>
              <a:ea typeface="思源黑体 CN Light" panose="020B0300000000000000" charset="-122"/>
              <a:sym typeface="+mn-ea"/>
            </a:endParaRPr>
          </a:p>
        </p:txBody>
      </p:sp>
      <p:pic>
        <p:nvPicPr>
          <p:cNvPr id="8" name="图片 7" descr="描图-绿"/>
          <p:cNvPicPr>
            <a:picLocks noChangeAspect="1"/>
          </p:cNvPicPr>
          <p:nvPr/>
        </p:nvPicPr>
        <p:blipFill>
          <a:blip r:embed="rId11"/>
          <a:srcRect l="36234" t="18496" r="31824" b="53199"/>
          <a:stretch>
            <a:fillRect/>
          </a:stretch>
        </p:blipFill>
        <p:spPr>
          <a:xfrm>
            <a:off x="1849120" y="2089150"/>
            <a:ext cx="2107565" cy="1047750"/>
          </a:xfrm>
          <a:prstGeom prst="rect">
            <a:avLst/>
          </a:prstGeom>
          <a:ln w="15875">
            <a:solidFill>
              <a:srgbClr val="00B050"/>
            </a:solidFill>
          </a:ln>
        </p:spPr>
      </p:pic>
      <p:cxnSp>
        <p:nvCxnSpPr>
          <p:cNvPr id="61" name="肘形连接符 60"/>
          <p:cNvCxnSpPr>
            <a:stCxn id="58" idx="3"/>
            <a:endCxn id="8" idx="2"/>
          </p:cNvCxnSpPr>
          <p:nvPr/>
        </p:nvCxnSpPr>
        <p:spPr>
          <a:xfrm flipV="1">
            <a:off x="2158365" y="3136900"/>
            <a:ext cx="744855" cy="588645"/>
          </a:xfrm>
          <a:prstGeom prst="bentConnector2">
            <a:avLst/>
          </a:prstGeom>
          <a:ln w="15875">
            <a:solidFill>
              <a:srgbClr val="00B050"/>
            </a:solidFill>
          </a:ln>
        </p:spPr>
        <p:style>
          <a:lnRef idx="2">
            <a:schemeClr val="accent1"/>
          </a:lnRef>
          <a:fillRef idx="0">
            <a:srgbClr val="FFFFFF"/>
          </a:fillRef>
          <a:effectRef idx="0">
            <a:srgbClr val="FFFFFF"/>
          </a:effectRef>
          <a:fontRef idx="minor">
            <a:schemeClr val="tx1"/>
          </a:fontRef>
        </p:style>
      </p:cxnSp>
      <p:pic>
        <p:nvPicPr>
          <p:cNvPr id="3" name="冲压位移演示">
            <a:hlinkClick r:id="" action="ppaction://media"/>
          </p:cNvPr>
          <p:cNvPicPr/>
          <p:nvPr>
            <a:videoFile r:link="rId12"/>
            <p:extLst>
              <p:ext uri="{DAA4B4D4-6D71-4841-9C94-3DE7FCFB9230}">
                <p14:media xmlns:p14="http://schemas.microsoft.com/office/powerpoint/2010/main" r:embed="rId13"/>
              </p:ext>
            </p:extLst>
          </p:nvPr>
        </p:nvPicPr>
        <p:blipFill>
          <a:blip r:embed="rId14"/>
          <a:stretch>
            <a:fillRect/>
          </a:stretch>
        </p:blipFill>
        <p:spPr>
          <a:xfrm>
            <a:off x="4201795" y="2090420"/>
            <a:ext cx="4734560" cy="266319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 name="文本框 26"/>
          <p:cNvSpPr txBox="1"/>
          <p:nvPr/>
        </p:nvSpPr>
        <p:spPr>
          <a:xfrm>
            <a:off x="4380230" y="1634490"/>
            <a:ext cx="836295" cy="2230755"/>
          </a:xfrm>
          <a:prstGeom prst="rect">
            <a:avLst/>
          </a:prstGeom>
          <a:solidFill>
            <a:schemeClr val="bg1">
              <a:lumMod val="95000"/>
            </a:schemeClr>
          </a:solidFill>
          <a:ln>
            <a:no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a:p>
            <a:pPr algn="ctr"/>
            <a:endParaRPr lang="zh-CN" altLang="en-US" sz="12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26" name="文本框 25"/>
          <p:cNvSpPr txBox="1"/>
          <p:nvPr/>
        </p:nvSpPr>
        <p:spPr>
          <a:xfrm>
            <a:off x="2490470" y="1604010"/>
            <a:ext cx="835025" cy="2261870"/>
          </a:xfrm>
          <a:prstGeom prst="rect">
            <a:avLst/>
          </a:prstGeom>
          <a:solidFill>
            <a:schemeClr val="bg1">
              <a:lumMod val="95000"/>
            </a:schemeClr>
          </a:solidFill>
          <a:ln>
            <a:no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800" u="sng" dirty="0">
                <a:solidFill>
                  <a:schemeClr val="tx1"/>
                </a:solidFill>
                <a:latin typeface="思源黑体 CN Medium" panose="020B0600000000000000" charset="-122"/>
                <a:ea typeface="思源黑体 CN Medium" panose="020B0600000000000000" charset="-122"/>
                <a:cs typeface="思源黑体 CN Normal" panose="020B0400000000000000" charset="-122"/>
              </a:rPr>
              <a:t>Caused Issues</a:t>
            </a:r>
            <a:endParaRPr lang="en-US" altLang="zh-CN" sz="800" u="sng"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25" name="文本框 24"/>
          <p:cNvSpPr txBox="1"/>
          <p:nvPr/>
        </p:nvSpPr>
        <p:spPr>
          <a:xfrm>
            <a:off x="1464310" y="1604010"/>
            <a:ext cx="829310" cy="2262505"/>
          </a:xfrm>
          <a:prstGeom prst="rect">
            <a:avLst/>
          </a:prstGeom>
          <a:solidFill>
            <a:schemeClr val="bg1">
              <a:lumMod val="95000"/>
            </a:schemeClr>
          </a:solidFill>
          <a:ln>
            <a:no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800" u="sng" dirty="0">
                <a:solidFill>
                  <a:schemeClr val="tx1"/>
                </a:solidFill>
                <a:latin typeface="思源黑体 CN Medium" panose="020B0600000000000000" charset="-122"/>
                <a:ea typeface="思源黑体 CN Medium" panose="020B0600000000000000" charset="-122"/>
                <a:cs typeface="思源黑体 CN Normal" panose="020B0400000000000000" charset="-122"/>
              </a:rPr>
              <a:t>Abnormal Conditions</a:t>
            </a:r>
            <a:endParaRPr lang="en-US" altLang="zh-CN" sz="800" u="sng"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36" name="箭头: 五边形 35"/>
          <p:cNvSpPr/>
          <p:nvPr>
            <p:custDataLst>
              <p:tags r:id="rId1"/>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10" name="箭头: 五边形 9"/>
          <p:cNvSpPr/>
          <p:nvPr>
            <p:custDataLst>
              <p:tags r:id="rId2"/>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Medium" panose="020B0600000000000000" charset="-122"/>
              <a:ea typeface="思源黑体 CN Medium" panose="020B0600000000000000" charset="-122"/>
              <a:cs typeface="思源黑体 CN Normal" panose="020B0400000000000000" charset="-122"/>
            </a:endParaRPr>
          </a:p>
        </p:txBody>
      </p:sp>
      <p:grpSp>
        <p:nvGrpSpPr>
          <p:cNvPr id="35" name="组合 34"/>
          <p:cNvGrpSpPr/>
          <p:nvPr/>
        </p:nvGrpSpPr>
        <p:grpSpPr>
          <a:xfrm>
            <a:off x="233766" y="199390"/>
            <a:ext cx="4958715" cy="403860"/>
            <a:chOff x="4205137" y="337227"/>
            <a:chExt cx="6611620" cy="538479"/>
          </a:xfrm>
        </p:grpSpPr>
        <p:sp>
          <p:nvSpPr>
            <p:cNvPr id="13" name="文本框 12"/>
            <p:cNvSpPr txBox="1"/>
            <p:nvPr>
              <p:custDataLst>
                <p:tags r:id="rId3"/>
              </p:custDataLst>
            </p:nvPr>
          </p:nvSpPr>
          <p:spPr>
            <a:xfrm>
              <a:off x="4681810" y="337227"/>
              <a:ext cx="6134947" cy="538479"/>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lnSpc>
                  <a:spcPct val="85000"/>
                </a:lnSpc>
                <a:spcBef>
                  <a:spcPts val="0"/>
                </a:spcBef>
                <a:spcAft>
                  <a:spcPts val="0"/>
                </a:spcAft>
              </a:pPr>
              <a:r>
                <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sym typeface="+mn-ea"/>
                </a:rPr>
                <a:t>AI Model - Comparison Between Traditional </a:t>
              </a:r>
              <a:endPar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sym typeface="+mn-ea"/>
              </a:endParaRPr>
            </a:p>
            <a:p>
              <a:pPr algn="l">
                <a:lnSpc>
                  <a:spcPct val="85000"/>
                </a:lnSpc>
                <a:spcBef>
                  <a:spcPts val="0"/>
                </a:spcBef>
                <a:spcAft>
                  <a:spcPts val="0"/>
                </a:spcAft>
              </a:pPr>
              <a:r>
                <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sym typeface="+mn-ea"/>
                </a:rPr>
                <a:t>Visual and AI Visual Solutions</a:t>
              </a:r>
              <a:endParaRPr lang="en-US" altLang="zh-CN" sz="1200" dirty="0">
                <a:solidFill>
                  <a:schemeClr val="bg1"/>
                </a:solidFill>
                <a:latin typeface="思源黑体 CN Heavy" panose="020B0A00000000000000" charset="-122"/>
                <a:ea typeface="思源黑体 CN Heavy" panose="020B0A00000000000000" charset="-122"/>
                <a:cs typeface="思源黑体 CN Normal" panose="020B0400000000000000" charset="-122"/>
                <a:sym typeface="+mn-ea"/>
              </a:endParaRPr>
            </a:p>
          </p:txBody>
        </p:sp>
        <p:grpSp>
          <p:nvGrpSpPr>
            <p:cNvPr id="29" name="组合 28"/>
            <p:cNvGrpSpPr/>
            <p:nvPr/>
          </p:nvGrpSpPr>
          <p:grpSpPr>
            <a:xfrm>
              <a:off x="4205137" y="457921"/>
              <a:ext cx="441417" cy="264443"/>
              <a:chOff x="286164" y="683142"/>
              <a:chExt cx="441417" cy="264443"/>
            </a:xfrm>
          </p:grpSpPr>
          <p:sp>
            <p:nvSpPr>
              <p:cNvPr id="21" name="等腰三角形 20"/>
              <p:cNvSpPr/>
              <p:nvPr>
                <p:custDataLst>
                  <p:tags r:id="rId4"/>
                </p:custDataLst>
              </p:nvPr>
            </p:nvSpPr>
            <p:spPr>
              <a:xfrm rot="16200000" flipV="1">
                <a:off x="267926" y="701385"/>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28" name="等腰三角形 27"/>
              <p:cNvSpPr/>
              <p:nvPr>
                <p:custDataLst>
                  <p:tags r:id="rId5"/>
                </p:custDataLst>
              </p:nvPr>
            </p:nvSpPr>
            <p:spPr>
              <a:xfrm rot="16200000" flipV="1">
                <a:off x="481381" y="701379"/>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思源黑体 CN Medium" panose="020B0600000000000000" charset="-122"/>
                  <a:ea typeface="思源黑体 CN Medium" panose="020B0600000000000000" charset="-122"/>
                  <a:cs typeface="思源黑体 CN Normal" panose="020B0400000000000000" charset="-122"/>
                </a:endParaRPr>
              </a:p>
            </p:txBody>
          </p:sp>
        </p:grpSp>
      </p:grpSp>
      <p:sp>
        <p:nvSpPr>
          <p:cNvPr id="64" name="文本框 63"/>
          <p:cNvSpPr txBox="1"/>
          <p:nvPr>
            <p:custDataLst>
              <p:tags r:id="rId6"/>
            </p:custDataLst>
          </p:nvPr>
        </p:nvSpPr>
        <p:spPr>
          <a:xfrm>
            <a:off x="156210" y="2611120"/>
            <a:ext cx="1066800" cy="521970"/>
          </a:xfrm>
          <a:prstGeom prst="rect">
            <a:avLst/>
          </a:prstGeom>
          <a:noFill/>
          <a:ln w="12700">
            <a:solidFill>
              <a:srgbClr val="F6861E"/>
            </a:solidFill>
          </a:ln>
        </p:spPr>
        <p:txBody>
          <a:bodyPr wrap="square" rtlCol="0">
            <a:spAutoFit/>
          </a:bodyPr>
          <a:p>
            <a:pPr algn="l"/>
            <a:r>
              <a:rPr lang="en-US" altLang="zh-CN" sz="700">
                <a:solidFill>
                  <a:schemeClr val="tx1">
                    <a:lumMod val="95000"/>
                    <a:lumOff val="5000"/>
                  </a:schemeClr>
                </a:solidFill>
                <a:latin typeface="思源黑体 CN Medium" panose="020B0600000000000000" charset="-122"/>
                <a:ea typeface="思源黑体 CN Medium" panose="020B0600000000000000" charset="-122"/>
                <a:cs typeface="思源黑体 Heavy" panose="020B0A00000000000000" charset="-122"/>
                <a:sym typeface="+mn-ea"/>
              </a:rPr>
              <a:t>Pain Points of High-Speed Stamping Process Abnormal Conditions:</a:t>
            </a:r>
            <a:endParaRPr lang="en-US" altLang="zh-CN" sz="700">
              <a:solidFill>
                <a:schemeClr val="tx1">
                  <a:lumMod val="95000"/>
                  <a:lumOff val="5000"/>
                </a:schemeClr>
              </a:solidFill>
              <a:latin typeface="思源黑体 CN Medium" panose="020B0600000000000000" charset="-122"/>
              <a:ea typeface="思源黑体 CN Medium" panose="020B0600000000000000" charset="-122"/>
              <a:cs typeface="思源黑体 Heavy" panose="020B0A00000000000000" charset="-122"/>
              <a:sym typeface="+mn-ea"/>
            </a:endParaRPr>
          </a:p>
        </p:txBody>
      </p:sp>
      <p:sp>
        <p:nvSpPr>
          <p:cNvPr id="22" name="文本框 21"/>
          <p:cNvSpPr txBox="1"/>
          <p:nvPr/>
        </p:nvSpPr>
        <p:spPr>
          <a:xfrm>
            <a:off x="1515745" y="3243580"/>
            <a:ext cx="735330" cy="414020"/>
          </a:xfrm>
          <a:prstGeom prst="rect">
            <a:avLst/>
          </a:prstGeom>
          <a:no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Inadequate Material Conveying</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2" name="文本框 1"/>
          <p:cNvSpPr txBox="1"/>
          <p:nvPr/>
        </p:nvSpPr>
        <p:spPr>
          <a:xfrm>
            <a:off x="1515745" y="2204085"/>
            <a:ext cx="734695" cy="306705"/>
          </a:xfrm>
          <a:prstGeom prst="rect">
            <a:avLst/>
          </a:prstGeom>
          <a:no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Foreign Object Fall</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5" name="文本框 4"/>
          <p:cNvSpPr txBox="1"/>
          <p:nvPr/>
        </p:nvSpPr>
        <p:spPr>
          <a:xfrm>
            <a:off x="2531745" y="1987550"/>
            <a:ext cx="741680" cy="737235"/>
          </a:xfrm>
          <a:prstGeom prst="rect">
            <a:avLst/>
          </a:prstGeom>
          <a:no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Mold Damage and Production Shutdown for Maintenance</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7" name="文本框 6"/>
          <p:cNvSpPr txBox="1"/>
          <p:nvPr/>
        </p:nvSpPr>
        <p:spPr>
          <a:xfrm>
            <a:off x="2531745" y="3194685"/>
            <a:ext cx="741680" cy="521970"/>
          </a:xfrm>
          <a:prstGeom prst="rect">
            <a:avLst/>
          </a:prstGeom>
          <a:no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Mass Production of Defective Products</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cxnSp>
        <p:nvCxnSpPr>
          <p:cNvPr id="9" name="肘形连接符 8"/>
          <p:cNvCxnSpPr>
            <a:stCxn id="64" idx="3"/>
            <a:endCxn id="2" idx="1"/>
          </p:cNvCxnSpPr>
          <p:nvPr/>
        </p:nvCxnSpPr>
        <p:spPr>
          <a:xfrm flipV="1">
            <a:off x="1223010" y="2357755"/>
            <a:ext cx="292735" cy="514350"/>
          </a:xfrm>
          <a:prstGeom prst="bentConnector3">
            <a:avLst>
              <a:gd name="adj1" fmla="val 50108"/>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cxnSp>
        <p:nvCxnSpPr>
          <p:cNvPr id="11" name="肘形连接符 10"/>
          <p:cNvCxnSpPr>
            <a:stCxn id="64" idx="3"/>
            <a:endCxn id="22" idx="1"/>
          </p:cNvCxnSpPr>
          <p:nvPr/>
        </p:nvCxnSpPr>
        <p:spPr>
          <a:xfrm>
            <a:off x="1223010" y="2872105"/>
            <a:ext cx="292735" cy="578485"/>
          </a:xfrm>
          <a:prstGeom prst="bentConnector3">
            <a:avLst>
              <a:gd name="adj1" fmla="val 50108"/>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3469640" y="2686050"/>
            <a:ext cx="730885" cy="521970"/>
          </a:xfrm>
          <a:prstGeom prst="rect">
            <a:avLst/>
          </a:prstGeom>
          <a:no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Impact on Product Delivery Time</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cxnSp>
        <p:nvCxnSpPr>
          <p:cNvPr id="15" name="直接箭头连接符 14"/>
          <p:cNvCxnSpPr>
            <a:stCxn id="2" idx="3"/>
            <a:endCxn id="5" idx="1"/>
          </p:cNvCxnSpPr>
          <p:nvPr/>
        </p:nvCxnSpPr>
        <p:spPr>
          <a:xfrm flipV="1">
            <a:off x="2250440" y="2356485"/>
            <a:ext cx="281305" cy="1270"/>
          </a:xfrm>
          <a:prstGeom prst="straightConnector1">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cxnSp>
        <p:nvCxnSpPr>
          <p:cNvPr id="16" name="直接箭头连接符 15"/>
          <p:cNvCxnSpPr>
            <a:stCxn id="22" idx="3"/>
            <a:endCxn id="7" idx="1"/>
          </p:cNvCxnSpPr>
          <p:nvPr/>
        </p:nvCxnSpPr>
        <p:spPr>
          <a:xfrm>
            <a:off x="2251075" y="3450590"/>
            <a:ext cx="280670" cy="5080"/>
          </a:xfrm>
          <a:prstGeom prst="straightConnector1">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cxnSp>
        <p:nvCxnSpPr>
          <p:cNvPr id="17" name="肘形连接符 16"/>
          <p:cNvCxnSpPr>
            <a:stCxn id="5" idx="3"/>
            <a:endCxn id="12" idx="1"/>
          </p:cNvCxnSpPr>
          <p:nvPr/>
        </p:nvCxnSpPr>
        <p:spPr>
          <a:xfrm>
            <a:off x="3273425" y="2356485"/>
            <a:ext cx="196215" cy="590550"/>
          </a:xfrm>
          <a:prstGeom prst="bentConnector3">
            <a:avLst>
              <a:gd name="adj1" fmla="val 50162"/>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cxnSp>
        <p:nvCxnSpPr>
          <p:cNvPr id="18" name="肘形连接符 17"/>
          <p:cNvCxnSpPr>
            <a:stCxn id="7" idx="3"/>
            <a:endCxn id="12" idx="1"/>
          </p:cNvCxnSpPr>
          <p:nvPr/>
        </p:nvCxnSpPr>
        <p:spPr>
          <a:xfrm flipV="1">
            <a:off x="3273425" y="2947035"/>
            <a:ext cx="196215" cy="508635"/>
          </a:xfrm>
          <a:prstGeom prst="bentConnector3">
            <a:avLst>
              <a:gd name="adj1" fmla="val 50162"/>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4421505" y="2141220"/>
            <a:ext cx="733425" cy="521970"/>
          </a:xfrm>
          <a:prstGeom prst="rect">
            <a:avLst/>
          </a:prstGeom>
          <a:solidFill>
            <a:srgbClr val="F6861E"/>
          </a:solid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bg1"/>
                </a:solidFill>
                <a:latin typeface="思源黑体 CN Medium" panose="020B0600000000000000" charset="-122"/>
                <a:ea typeface="思源黑体 CN Medium" panose="020B0600000000000000" charset="-122"/>
                <a:cs typeface="思源黑体 CN Normal" panose="020B0400000000000000" charset="-122"/>
              </a:rPr>
              <a:t>Traditional Visual Inspection Solution</a:t>
            </a:r>
            <a:endParaRPr lang="en-US" altLang="zh-CN" sz="700" b="0" dirty="0">
              <a:solidFill>
                <a:schemeClr val="bg1"/>
              </a:solidFill>
              <a:latin typeface="思源黑体 CN Medium" panose="020B0600000000000000" charset="-122"/>
              <a:ea typeface="思源黑体 CN Medium" panose="020B0600000000000000" charset="-122"/>
              <a:cs typeface="思源黑体 CN Normal" panose="020B0400000000000000" charset="-122"/>
            </a:endParaRPr>
          </a:p>
        </p:txBody>
      </p:sp>
      <p:cxnSp>
        <p:nvCxnSpPr>
          <p:cNvPr id="30" name="肘形连接符 29"/>
          <p:cNvCxnSpPr>
            <a:stCxn id="12" idx="3"/>
            <a:endCxn id="20" idx="1"/>
          </p:cNvCxnSpPr>
          <p:nvPr/>
        </p:nvCxnSpPr>
        <p:spPr>
          <a:xfrm flipV="1">
            <a:off x="4200525" y="2402205"/>
            <a:ext cx="220980" cy="544830"/>
          </a:xfrm>
          <a:prstGeom prst="bentConnector3">
            <a:avLst>
              <a:gd name="adj1" fmla="val 50000"/>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sp>
        <p:nvSpPr>
          <p:cNvPr id="31" name="文本框 30"/>
          <p:cNvSpPr txBox="1"/>
          <p:nvPr/>
        </p:nvSpPr>
        <p:spPr>
          <a:xfrm>
            <a:off x="4421505" y="3271520"/>
            <a:ext cx="735330" cy="414020"/>
          </a:xfrm>
          <a:prstGeom prst="rect">
            <a:avLst/>
          </a:prstGeom>
          <a:solidFill>
            <a:srgbClr val="F6861E"/>
          </a:solid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bg1"/>
                </a:solidFill>
                <a:latin typeface="思源黑体 CN Medium" panose="020B0600000000000000" charset="-122"/>
                <a:ea typeface="思源黑体 CN Medium" panose="020B0600000000000000" charset="-122"/>
                <a:cs typeface="思源黑体 CN Medium" panose="020B0600000000000000" charset="-122"/>
              </a:rPr>
              <a:t>AI Vision Inspection Solution</a:t>
            </a:r>
            <a:endParaRPr lang="en-US" altLang="zh-CN" sz="700" b="0"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cxnSp>
        <p:nvCxnSpPr>
          <p:cNvPr id="32" name="肘形连接符 31"/>
          <p:cNvCxnSpPr>
            <a:stCxn id="12" idx="3"/>
            <a:endCxn id="31" idx="1"/>
          </p:cNvCxnSpPr>
          <p:nvPr/>
        </p:nvCxnSpPr>
        <p:spPr>
          <a:xfrm>
            <a:off x="4200525" y="2947035"/>
            <a:ext cx="220980" cy="531495"/>
          </a:xfrm>
          <a:prstGeom prst="bentConnector3">
            <a:avLst>
              <a:gd name="adj1" fmla="val 50000"/>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sp>
        <p:nvSpPr>
          <p:cNvPr id="40" name="文本框 39"/>
          <p:cNvSpPr txBox="1"/>
          <p:nvPr/>
        </p:nvSpPr>
        <p:spPr>
          <a:xfrm>
            <a:off x="5681345" y="840105"/>
            <a:ext cx="1251585" cy="3670935"/>
          </a:xfrm>
          <a:prstGeom prst="rect">
            <a:avLst/>
          </a:prstGeom>
          <a:solidFill>
            <a:schemeClr val="bg1">
              <a:lumMod val="95000"/>
            </a:schemeClr>
          </a:solidFill>
          <a:ln>
            <a:no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800" u="sng" dirty="0">
                <a:solidFill>
                  <a:schemeClr val="tx1"/>
                </a:solidFill>
                <a:latin typeface="思源黑体 CN Medium" panose="020B0600000000000000" charset="-122"/>
                <a:ea typeface="思源黑体 CN Medium" panose="020B0600000000000000" charset="-122"/>
                <a:cs typeface="思源黑体 CN Normal" panose="020B0400000000000000" charset="-122"/>
              </a:rPr>
              <a:t>Detection Support Conditions</a:t>
            </a:r>
            <a:endParaRPr lang="en-US" altLang="zh-CN" sz="800" u="sng"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82" name="文本框 81"/>
          <p:cNvSpPr txBox="1"/>
          <p:nvPr/>
        </p:nvSpPr>
        <p:spPr>
          <a:xfrm>
            <a:off x="4345305" y="1643380"/>
            <a:ext cx="901065" cy="229870"/>
          </a:xfrm>
          <a:prstGeom prst="rect">
            <a:avLst/>
          </a:prstGeom>
          <a:noFill/>
        </p:spPr>
        <p:txBody>
          <a:bodyPr wrap="square" rtlCol="0" anchor="t">
            <a:spAutoFit/>
          </a:bodyPr>
          <a:p>
            <a:pPr algn="ctr"/>
            <a:r>
              <a:rPr lang="en-US" altLang="zh-CN" sz="900" b="1" u="sng" dirty="0">
                <a:latin typeface="思源黑体 CN Medium" panose="020B0600000000000000" charset="-122"/>
                <a:ea typeface="思源黑体 CN Medium" panose="020B0600000000000000" charset="-122"/>
                <a:cs typeface="思源黑体 CN Normal" panose="020B0400000000000000" charset="-122"/>
                <a:sym typeface="+mn-ea"/>
              </a:rPr>
              <a:t>Solutions</a:t>
            </a:r>
            <a:endParaRPr lang="en-US" altLang="zh-CN" sz="900" b="1" u="sng" dirty="0">
              <a:latin typeface="思源黑体 CN Medium" panose="020B0600000000000000" charset="-122"/>
              <a:ea typeface="思源黑体 CN Medium" panose="020B0600000000000000" charset="-122"/>
              <a:cs typeface="思源黑体 CN Normal" panose="020B0400000000000000" charset="-122"/>
              <a:sym typeface="+mn-ea"/>
            </a:endParaRPr>
          </a:p>
        </p:txBody>
      </p:sp>
      <p:grpSp>
        <p:nvGrpSpPr>
          <p:cNvPr id="88" name="组合 87"/>
          <p:cNvGrpSpPr/>
          <p:nvPr/>
        </p:nvGrpSpPr>
        <p:grpSpPr>
          <a:xfrm>
            <a:off x="5384165" y="1330325"/>
            <a:ext cx="1485265" cy="1480820"/>
            <a:chOff x="8226" y="1037"/>
            <a:chExt cx="2339" cy="2332"/>
          </a:xfrm>
        </p:grpSpPr>
        <p:sp>
          <p:nvSpPr>
            <p:cNvPr id="44" name="文本框 43"/>
            <p:cNvSpPr txBox="1"/>
            <p:nvPr/>
          </p:nvSpPr>
          <p:spPr>
            <a:xfrm>
              <a:off x="8291" y="1149"/>
              <a:ext cx="2190" cy="509"/>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indent="0" algn="ctr" fontAlgn="auto">
                <a:lnSpc>
                  <a:spcPct val="80000"/>
                </a:lnSpc>
              </a:pP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Adopts pixel comparison, requiring illumination of all parts</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46" name="文本框 45"/>
            <p:cNvSpPr txBox="1"/>
            <p:nvPr/>
          </p:nvSpPr>
          <p:spPr>
            <a:xfrm>
              <a:off x="8292" y="1724"/>
              <a:ext cx="2189" cy="483"/>
            </a:xfrm>
            <a:prstGeom prst="rect">
              <a:avLst/>
            </a:prstGeom>
            <a:no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Only small-area detection is feasible</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55" name="文本框 54"/>
            <p:cNvSpPr txBox="1"/>
            <p:nvPr/>
          </p:nvSpPr>
          <p:spPr>
            <a:xfrm>
              <a:off x="8292" y="2156"/>
              <a:ext cx="2189" cy="525"/>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lnSpc>
                  <a:spcPct val="90000"/>
                </a:lnSpc>
              </a:pP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The mold interior must be clean and free of oil contamination</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73" name="左中括号 72"/>
            <p:cNvSpPr/>
            <p:nvPr/>
          </p:nvSpPr>
          <p:spPr>
            <a:xfrm>
              <a:off x="8226" y="1050"/>
              <a:ext cx="120" cy="2319"/>
            </a:xfrm>
            <a:prstGeom prst="leftBracket">
              <a:avLst/>
            </a:prstGeom>
            <a:ln>
              <a:solidFill>
                <a:srgbClr val="F6861E"/>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atin typeface="思源黑体 CN Medium" panose="020B0600000000000000" charset="-122"/>
                <a:ea typeface="思源黑体 CN Medium" panose="020B0600000000000000" charset="-122"/>
              </a:endParaRPr>
            </a:p>
          </p:txBody>
        </p:sp>
        <p:sp>
          <p:nvSpPr>
            <p:cNvPr id="79" name="左中括号 78"/>
            <p:cNvSpPr/>
            <p:nvPr/>
          </p:nvSpPr>
          <p:spPr>
            <a:xfrm rot="10800000">
              <a:off x="10434" y="1037"/>
              <a:ext cx="131" cy="2331"/>
            </a:xfrm>
            <a:prstGeom prst="leftBracket">
              <a:avLst/>
            </a:prstGeom>
            <a:ln>
              <a:solidFill>
                <a:srgbClr val="F6861E"/>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atin typeface="思源黑体 CN Medium" panose="020B0600000000000000" charset="-122"/>
                <a:ea typeface="思源黑体 CN Medium" panose="020B0600000000000000" charset="-122"/>
              </a:endParaRPr>
            </a:p>
          </p:txBody>
        </p:sp>
        <p:sp>
          <p:nvSpPr>
            <p:cNvPr id="83" name="文本框 82"/>
            <p:cNvSpPr txBox="1"/>
            <p:nvPr/>
          </p:nvSpPr>
          <p:spPr>
            <a:xfrm>
              <a:off x="8290" y="2762"/>
              <a:ext cx="2208" cy="525"/>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lnSpc>
                  <a:spcPct val="90000"/>
                </a:lnSpc>
              </a:pP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The detection area must be fixed without displacement</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grpSp>
      <p:grpSp>
        <p:nvGrpSpPr>
          <p:cNvPr id="87" name="组合 86"/>
          <p:cNvGrpSpPr/>
          <p:nvPr/>
        </p:nvGrpSpPr>
        <p:grpSpPr>
          <a:xfrm>
            <a:off x="5383530" y="2977515"/>
            <a:ext cx="1490980" cy="1449070"/>
            <a:chOff x="8335" y="3433"/>
            <a:chExt cx="2348" cy="2282"/>
          </a:xfrm>
        </p:grpSpPr>
        <p:sp>
          <p:nvSpPr>
            <p:cNvPr id="56" name="文本框 55"/>
            <p:cNvSpPr txBox="1"/>
            <p:nvPr/>
          </p:nvSpPr>
          <p:spPr>
            <a:xfrm>
              <a:off x="8403" y="3513"/>
              <a:ext cx="2210" cy="461"/>
            </a:xfrm>
            <a:prstGeom prst="rect">
              <a:avLst/>
            </a:prstGeom>
            <a:noFill/>
            <a:ln>
              <a:solidFill>
                <a:srgbClr val="F6861E"/>
              </a:solidFill>
            </a:ln>
          </p:spPr>
          <p:txBody>
            <a:bodyPr wrap="square" anchor="ctr" anchorCtr="0">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lnSpc>
                  <a:spcPct val="80000"/>
                </a:lnSpc>
              </a:pP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Adopts contour recognition with low light requirements</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59" name="文本框 58"/>
            <p:cNvSpPr txBox="1"/>
            <p:nvPr/>
          </p:nvSpPr>
          <p:spPr>
            <a:xfrm>
              <a:off x="8404" y="4063"/>
              <a:ext cx="2209" cy="483"/>
            </a:xfrm>
            <a:prstGeom prst="rect">
              <a:avLst/>
            </a:prstGeom>
            <a:noFill/>
            <a:ln>
              <a:solidFill>
                <a:srgbClr val="F6861E"/>
              </a:solidFill>
            </a:ln>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Capable of inspecting the entire mold</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72" name="文本框 71"/>
            <p:cNvSpPr txBox="1"/>
            <p:nvPr/>
          </p:nvSpPr>
          <p:spPr>
            <a:xfrm>
              <a:off x="8404" y="4514"/>
              <a:ext cx="2198" cy="511"/>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lnSpc>
                  <a:spcPct val="90000"/>
                </a:lnSpc>
              </a:pPr>
              <a:r>
                <a:rPr lang="en-US" altLang="zh-CN" sz="700" b="0" dirty="0">
                  <a:solidFill>
                    <a:schemeClr val="tx1"/>
                  </a:solidFill>
                  <a:latin typeface="思源黑体 CN Medium" panose="020B0600000000000000" charset="-122"/>
                  <a:ea typeface="思源黑体 CN Medium" panose="020B0600000000000000" charset="-122"/>
                  <a:cs typeface="思源黑体 CN Medium" panose="020B0600000000000000" charset="-122"/>
                </a:rPr>
                <a:t>Easily identifies oil contamination/reflection interference</a:t>
              </a:r>
              <a:endParaRPr lang="en-US" altLang="zh-CN" sz="700" b="0" dirty="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77" name="左中括号 76"/>
            <p:cNvSpPr/>
            <p:nvPr/>
          </p:nvSpPr>
          <p:spPr>
            <a:xfrm>
              <a:off x="8335" y="3436"/>
              <a:ext cx="120" cy="2278"/>
            </a:xfrm>
            <a:prstGeom prst="leftBracket">
              <a:avLst/>
            </a:prstGeom>
            <a:ln>
              <a:solidFill>
                <a:srgbClr val="F6861E"/>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atin typeface="思源黑体 CN Medium" panose="020B0600000000000000" charset="-122"/>
                <a:ea typeface="思源黑体 CN Medium" panose="020B0600000000000000" charset="-122"/>
              </a:endParaRPr>
            </a:p>
          </p:txBody>
        </p:sp>
        <p:sp>
          <p:nvSpPr>
            <p:cNvPr id="80" name="左中括号 79"/>
            <p:cNvSpPr/>
            <p:nvPr/>
          </p:nvSpPr>
          <p:spPr>
            <a:xfrm rot="10800000">
              <a:off x="10555" y="3433"/>
              <a:ext cx="128" cy="2282"/>
            </a:xfrm>
            <a:prstGeom prst="leftBracket">
              <a:avLst/>
            </a:prstGeom>
            <a:ln>
              <a:solidFill>
                <a:srgbClr val="F6861E"/>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atin typeface="思源黑体 CN Medium" panose="020B0600000000000000" charset="-122"/>
                <a:ea typeface="思源黑体 CN Medium" panose="020B0600000000000000" charset="-122"/>
              </a:endParaRPr>
            </a:p>
          </p:txBody>
        </p:sp>
        <p:sp>
          <p:nvSpPr>
            <p:cNvPr id="85" name="文本框 84"/>
            <p:cNvSpPr txBox="1"/>
            <p:nvPr/>
          </p:nvSpPr>
          <p:spPr>
            <a:xfrm>
              <a:off x="8403" y="5124"/>
              <a:ext cx="2210" cy="511"/>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lnSpc>
                  <a:spcPct val="90000"/>
                </a:lnSpc>
              </a:pPr>
              <a:r>
                <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rPr>
                <a:t>Allows material offset within normal ranges</a:t>
              </a:r>
              <a:endParaRPr lang="en-US" altLang="zh-CN" sz="700" b="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grpSp>
      <p:cxnSp>
        <p:nvCxnSpPr>
          <p:cNvPr id="86" name="肘形连接符 85"/>
          <p:cNvCxnSpPr>
            <a:stCxn id="31" idx="3"/>
            <a:endCxn id="77" idx="1"/>
          </p:cNvCxnSpPr>
          <p:nvPr/>
        </p:nvCxnSpPr>
        <p:spPr>
          <a:xfrm>
            <a:off x="5156835" y="3478530"/>
            <a:ext cx="226695" cy="224155"/>
          </a:xfrm>
          <a:prstGeom prst="bentConnector3">
            <a:avLst>
              <a:gd name="adj1" fmla="val 50140"/>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cxnSp>
        <p:nvCxnSpPr>
          <p:cNvPr id="89" name="肘形连接符 88"/>
          <p:cNvCxnSpPr>
            <a:stCxn id="20" idx="3"/>
            <a:endCxn id="73" idx="1"/>
          </p:cNvCxnSpPr>
          <p:nvPr/>
        </p:nvCxnSpPr>
        <p:spPr>
          <a:xfrm flipV="1">
            <a:off x="5154930" y="2075180"/>
            <a:ext cx="229235" cy="327025"/>
          </a:xfrm>
          <a:prstGeom prst="bentConnector3">
            <a:avLst>
              <a:gd name="adj1" fmla="val 50139"/>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grpSp>
        <p:nvGrpSpPr>
          <p:cNvPr id="96" name="组合 95"/>
          <p:cNvGrpSpPr/>
          <p:nvPr/>
        </p:nvGrpSpPr>
        <p:grpSpPr>
          <a:xfrm>
            <a:off x="7387590" y="1398270"/>
            <a:ext cx="1459230" cy="1254760"/>
            <a:chOff x="11563" y="1146"/>
            <a:chExt cx="2298" cy="1976"/>
          </a:xfrm>
        </p:grpSpPr>
        <p:sp>
          <p:nvSpPr>
            <p:cNvPr id="37" name="文本框 36"/>
            <p:cNvSpPr txBox="1"/>
            <p:nvPr/>
          </p:nvSpPr>
          <p:spPr>
            <a:xfrm>
              <a:off x="11822" y="1146"/>
              <a:ext cx="2039" cy="628"/>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dirty="0">
                  <a:solidFill>
                    <a:schemeClr val="tx1"/>
                  </a:solidFill>
                  <a:latin typeface="思源黑体 CN Medium" panose="020B0600000000000000" charset="-122"/>
                  <a:ea typeface="思源黑体 CN Medium" panose="020B0600000000000000" charset="-122"/>
                  <a:cs typeface="思源黑体 CN Normal" panose="020B0400000000000000" charset="-122"/>
                </a:rPr>
                <a:t>Mold interior environment fails to meet requirements</a:t>
              </a:r>
              <a:endParaRPr lang="en-US" altLang="zh-CN" sz="70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81" name="文本框 80"/>
            <p:cNvSpPr txBox="1"/>
            <p:nvPr/>
          </p:nvSpPr>
          <p:spPr>
            <a:xfrm>
              <a:off x="11821" y="1846"/>
              <a:ext cx="2040" cy="607"/>
            </a:xfrm>
            <a:prstGeom prst="rect">
              <a:avLst/>
            </a:prstGeom>
            <a:noFill/>
            <a:ln>
              <a:solidFill>
                <a:srgbClr val="F6861E"/>
              </a:solidFill>
            </a:ln>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ctr"/>
              <a:r>
                <a:rPr lang="en-US" altLang="zh-CN" sz="700" dirty="0">
                  <a:solidFill>
                    <a:schemeClr val="tx1"/>
                  </a:solidFill>
                  <a:latin typeface="思源黑体 CN Medium" panose="020B0600000000000000" charset="-122"/>
                  <a:ea typeface="思源黑体 CN Medium" panose="020B0600000000000000" charset="-122"/>
                  <a:cs typeface="思源黑体 CN Normal" panose="020B0400000000000000" charset="-122"/>
                </a:rPr>
                <a:t>Excessive false alarms and frequent shutdowns affect production</a:t>
              </a:r>
              <a:endParaRPr lang="en-US" altLang="zh-CN" sz="700" dirty="0">
                <a:solidFill>
                  <a:schemeClr val="tx1"/>
                </a:solidFill>
                <a:latin typeface="思源黑体 CN Medium" panose="020B0600000000000000" charset="-122"/>
                <a:ea typeface="思源黑体 CN Medium" panose="020B0600000000000000" charset="-122"/>
                <a:cs typeface="思源黑体 CN Normal" panose="020B0400000000000000" charset="-122"/>
              </a:endParaRPr>
            </a:p>
          </p:txBody>
        </p:sp>
        <p:sp>
          <p:nvSpPr>
            <p:cNvPr id="90" name="文本框 89"/>
            <p:cNvSpPr txBox="1"/>
            <p:nvPr/>
          </p:nvSpPr>
          <p:spPr>
            <a:xfrm>
              <a:off x="11705" y="2510"/>
              <a:ext cx="2157" cy="544"/>
            </a:xfrm>
            <a:prstGeom prst="rect">
              <a:avLst/>
            </a:prstGeom>
            <a:solidFill>
              <a:srgbClr val="C00000"/>
            </a:solidFill>
            <a:ln>
              <a:noFill/>
            </a:ln>
          </p:spPr>
          <p:txBody>
            <a:bodyPr wrap="square" rtlCol="0" anchor="ctr" anchorCtr="0">
              <a:noAutofit/>
            </a:bodyPr>
            <a:p>
              <a:pPr algn="r">
                <a:lnSpc>
                  <a:spcPct val="100000"/>
                </a:lnSpc>
              </a:pPr>
              <a:r>
                <a:rPr lang="en-US" altLang="zh-CN" sz="800" b="1" dirty="0">
                  <a:solidFill>
                    <a:schemeClr val="bg1"/>
                  </a:solidFill>
                  <a:latin typeface="思源黑体 CN Medium" panose="020B0600000000000000" charset="-122"/>
                  <a:ea typeface="思源黑体 CN Medium" panose="020B0600000000000000" charset="-122"/>
                  <a:cs typeface="思源黑体 CN Normal" panose="020B0400000000000000" charset="-122"/>
                  <a:sym typeface="+mn-ea"/>
                </a:rPr>
                <a:t>Abandons visual inspection</a:t>
              </a:r>
              <a:endParaRPr lang="en-US" altLang="zh-CN" sz="800" b="1" dirty="0">
                <a:solidFill>
                  <a:schemeClr val="bg1"/>
                </a:solidFill>
                <a:latin typeface="思源黑体 CN Medium" panose="020B0600000000000000" charset="-122"/>
                <a:ea typeface="思源黑体 CN Medium" panose="020B0600000000000000" charset="-122"/>
                <a:cs typeface="思源黑体 CN Normal" panose="020B0400000000000000" charset="-122"/>
                <a:sym typeface="+mn-ea"/>
              </a:endParaRPr>
            </a:p>
          </p:txBody>
        </p:sp>
        <p:pic>
          <p:nvPicPr>
            <p:cNvPr id="91" name="图片 90" descr="错误错叉"/>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63" y="2434"/>
              <a:ext cx="689" cy="689"/>
            </a:xfrm>
            <a:prstGeom prst="rect">
              <a:avLst/>
            </a:prstGeom>
          </p:spPr>
        </p:pic>
      </p:grpSp>
      <p:sp>
        <p:nvSpPr>
          <p:cNvPr id="39" name="文本框 38"/>
          <p:cNvSpPr txBox="1"/>
          <p:nvPr/>
        </p:nvSpPr>
        <p:spPr>
          <a:xfrm>
            <a:off x="7338060" y="3463290"/>
            <a:ext cx="1541780" cy="394970"/>
          </a:xfrm>
          <a:prstGeom prst="rect">
            <a:avLst/>
          </a:prstGeom>
          <a:noFill/>
          <a:ln>
            <a:solidFill>
              <a:srgbClr val="F6861E"/>
            </a:solidFill>
          </a:ln>
        </p:spPr>
        <p:txBody>
          <a:bodyPr wrap="square" anchor="ctr" anchorCtr="0">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r"/>
            <a:r>
              <a:rPr lang="en-US" altLang="zh-CN" sz="800" dirty="0">
                <a:solidFill>
                  <a:schemeClr val="tx1"/>
                </a:solidFill>
                <a:latin typeface="思源黑体 CN Medium" panose="020B0600000000000000" charset="-122"/>
                <a:ea typeface="思源黑体 CN Medium" panose="020B0600000000000000" charset="-122"/>
                <a:cs typeface="思源黑体 CN Medium" panose="020B0600000000000000" charset="-122"/>
              </a:rPr>
              <a:t>Precisely monitors to prevent mold pressing and reduce defect rate</a:t>
            </a:r>
            <a:endParaRPr lang="en-US" altLang="zh-CN" sz="800" dirty="0">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92" name="文本框 91"/>
          <p:cNvSpPr txBox="1"/>
          <p:nvPr/>
        </p:nvSpPr>
        <p:spPr>
          <a:xfrm>
            <a:off x="7232650" y="3917315"/>
            <a:ext cx="1647190" cy="305435"/>
          </a:xfrm>
          <a:prstGeom prst="rect">
            <a:avLst/>
          </a:prstGeom>
          <a:solidFill>
            <a:schemeClr val="accent6"/>
          </a:solidFill>
        </p:spPr>
        <p:txBody>
          <a:bodyPr wrap="square" rtlCol="0" anchor="ctr" anchorCtr="0">
            <a:noAutofit/>
          </a:bodyPr>
          <a:p>
            <a:pPr algn="r"/>
            <a:r>
              <a:rPr lang="en-US" altLang="zh-CN" sz="800" dirty="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AI vision empowers </a:t>
            </a:r>
            <a:endParaRPr lang="en-US" altLang="zh-CN" sz="800" dirty="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endParaRPr>
          </a:p>
          <a:p>
            <a:pPr algn="r"/>
            <a:r>
              <a:rPr lang="en-US" altLang="zh-CN" sz="800" dirty="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stamping production lines</a:t>
            </a:r>
            <a:endParaRPr lang="en-US" altLang="zh-CN" sz="800" dirty="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97" name="左中括号 96"/>
          <p:cNvSpPr/>
          <p:nvPr/>
        </p:nvSpPr>
        <p:spPr>
          <a:xfrm>
            <a:off x="7292340" y="1254125"/>
            <a:ext cx="533400" cy="1472565"/>
          </a:xfrm>
          <a:prstGeom prst="leftBracket">
            <a:avLst/>
          </a:prstGeom>
          <a:ln>
            <a:solidFill>
              <a:srgbClr val="F6861E"/>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atin typeface="思源黑体 CN Medium" panose="020B0600000000000000" charset="-122"/>
              <a:ea typeface="思源黑体 CN Medium" panose="020B0600000000000000" charset="-122"/>
            </a:endParaRPr>
          </a:p>
        </p:txBody>
      </p:sp>
      <p:cxnSp>
        <p:nvCxnSpPr>
          <p:cNvPr id="98" name="肘形连接符 97"/>
          <p:cNvCxnSpPr>
            <a:stCxn id="79" idx="1"/>
            <a:endCxn id="97" idx="1"/>
          </p:cNvCxnSpPr>
          <p:nvPr/>
        </p:nvCxnSpPr>
        <p:spPr>
          <a:xfrm flipV="1">
            <a:off x="6869430" y="1990725"/>
            <a:ext cx="422910" cy="79375"/>
          </a:xfrm>
          <a:prstGeom prst="bentConnector3">
            <a:avLst>
              <a:gd name="adj1" fmla="val 50000"/>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sp>
        <p:nvSpPr>
          <p:cNvPr id="99" name="左中括号 98"/>
          <p:cNvSpPr/>
          <p:nvPr/>
        </p:nvSpPr>
        <p:spPr>
          <a:xfrm>
            <a:off x="7146925" y="3357880"/>
            <a:ext cx="533400" cy="1013460"/>
          </a:xfrm>
          <a:prstGeom prst="leftBracket">
            <a:avLst/>
          </a:prstGeom>
          <a:ln>
            <a:solidFill>
              <a:srgbClr val="F6861E"/>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atin typeface="思源黑体 CN Medium" panose="020B0600000000000000" charset="-122"/>
              <a:ea typeface="思源黑体 CN Medium" panose="020B0600000000000000" charset="-122"/>
            </a:endParaRPr>
          </a:p>
        </p:txBody>
      </p:sp>
      <p:cxnSp>
        <p:nvCxnSpPr>
          <p:cNvPr id="100" name="肘形连接符 99"/>
          <p:cNvCxnSpPr>
            <a:stCxn id="80" idx="1"/>
            <a:endCxn id="99" idx="1"/>
          </p:cNvCxnSpPr>
          <p:nvPr/>
        </p:nvCxnSpPr>
        <p:spPr>
          <a:xfrm>
            <a:off x="6874510" y="3702050"/>
            <a:ext cx="272415" cy="162560"/>
          </a:xfrm>
          <a:prstGeom prst="bentConnector3">
            <a:avLst>
              <a:gd name="adj1" fmla="val 50117"/>
            </a:avLst>
          </a:prstGeom>
          <a:ln>
            <a:solidFill>
              <a:srgbClr val="F6861E"/>
            </a:solidFill>
            <a:tailEnd type="triangle"/>
          </a:ln>
        </p:spPr>
        <p:style>
          <a:lnRef idx="2">
            <a:schemeClr val="accent1"/>
          </a:lnRef>
          <a:fillRef idx="0">
            <a:srgbClr val="FFFFFF"/>
          </a:fillRef>
          <a:effectRef idx="0">
            <a:srgbClr val="FFFFFF"/>
          </a:effectRef>
          <a:fontRef idx="minor">
            <a:schemeClr val="tx1"/>
          </a:fontRef>
        </p:style>
      </p:cxnSp>
      <p:sp>
        <p:nvSpPr>
          <p:cNvPr id="102" name="文本框 101"/>
          <p:cNvSpPr txBox="1"/>
          <p:nvPr>
            <p:custDataLst>
              <p:tags r:id="rId9"/>
            </p:custDataLst>
          </p:nvPr>
        </p:nvSpPr>
        <p:spPr>
          <a:xfrm>
            <a:off x="233680" y="630555"/>
            <a:ext cx="4812030" cy="368300"/>
          </a:xfrm>
          <a:prstGeom prst="rect">
            <a:avLst/>
          </a:prstGeom>
          <a:noFill/>
        </p:spPr>
        <p:txBody>
          <a:bodyPr wrap="square" rtlCol="0">
            <a:spAutoFit/>
          </a:bodyPr>
          <a:p>
            <a:pPr algn="l"/>
            <a:r>
              <a:rPr lang="en-US" altLang="zh-CN">
                <a:solidFill>
                  <a:srgbClr val="F6861E"/>
                </a:solidFill>
                <a:latin typeface="思源黑体 CN Medium" panose="020B0600000000000000" charset="-122"/>
                <a:ea typeface="思源黑体 CN Medium" panose="020B0600000000000000" charset="-122"/>
                <a:cs typeface="思源黑体 Heavy" panose="020B0A00000000000000" charset="-122"/>
                <a:sym typeface="+mn-ea"/>
              </a:rPr>
              <a:t>Address Industry Pain Points</a:t>
            </a:r>
            <a:endParaRPr lang="en-US" altLang="zh-CN">
              <a:solidFill>
                <a:srgbClr val="F6861E"/>
              </a:solidFill>
              <a:latin typeface="思源黑体 CN Medium" panose="020B0600000000000000" charset="-122"/>
              <a:ea typeface="思源黑体 CN Medium" panose="020B0600000000000000" charset="-122"/>
              <a:cs typeface="思源黑体 Heavy" panose="020B0A00000000000000" charset="-122"/>
              <a:sym typeface="+mn-ea"/>
            </a:endParaRPr>
          </a:p>
        </p:txBody>
      </p:sp>
      <p:grpSp>
        <p:nvGrpSpPr>
          <p:cNvPr id="4" name="组合 3"/>
          <p:cNvGrpSpPr/>
          <p:nvPr/>
        </p:nvGrpSpPr>
        <p:grpSpPr>
          <a:xfrm>
            <a:off x="7256145" y="3943350"/>
            <a:ext cx="252730" cy="252730"/>
            <a:chOff x="11776" y="6944"/>
            <a:chExt cx="398" cy="398"/>
          </a:xfrm>
        </p:grpSpPr>
        <p:sp>
          <p:nvSpPr>
            <p:cNvPr id="3" name="椭圆 2"/>
            <p:cNvSpPr/>
            <p:nvPr/>
          </p:nvSpPr>
          <p:spPr>
            <a:xfrm>
              <a:off x="11813" y="6970"/>
              <a:ext cx="346" cy="3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4" name="图片 93" descr="勾选标志"/>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76" y="6944"/>
              <a:ext cx="398" cy="39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DJI_20241002163541_0096_D"/>
          <p:cNvPicPr>
            <a:picLocks noChangeAspect="1"/>
          </p:cNvPicPr>
          <p:nvPr/>
        </p:nvPicPr>
        <p:blipFill>
          <a:blip r:embed="rId1"/>
          <a:stretch>
            <a:fillRect/>
          </a:stretch>
        </p:blipFill>
        <p:spPr>
          <a:xfrm>
            <a:off x="5177790" y="1132840"/>
            <a:ext cx="3280410" cy="1845310"/>
          </a:xfrm>
          <a:prstGeom prst="rect">
            <a:avLst/>
          </a:prstGeom>
          <a:ln w="28575">
            <a:solidFill>
              <a:schemeClr val="bg1">
                <a:lumMod val="95000"/>
              </a:schemeClr>
            </a:solidFill>
          </a:ln>
        </p:spPr>
      </p:pic>
      <p:sp>
        <p:nvSpPr>
          <p:cNvPr id="12" name="矩形 11"/>
          <p:cNvSpPr/>
          <p:nvPr/>
        </p:nvSpPr>
        <p:spPr>
          <a:xfrm>
            <a:off x="554831" y="3344836"/>
            <a:ext cx="3843338" cy="131064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9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Xiamen Boshiyuan Machine Vision Co., Ltd. is a high-tech enterprise specializing in the research, development, integration, and service of machine vision systems. Our company independently develops and sells </a:t>
            </a:r>
            <a:r>
              <a:rPr lang="en-US" altLang="zh-CN" sz="9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M</a:t>
            </a:r>
            <a:r>
              <a:rPr lang="zh-CN" altLang="en-US" sz="9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achine mold-protector, One-button Measuring Instrument, CCD algorithm platforms, AOI intelligent AI inspection standard machines, and medical device hair foreign object detection systems. We are committed to providing intelligent inspection system solutions for manufacturing enterprises.</a:t>
            </a:r>
            <a:endParaRPr lang="zh-CN" altLang="en-US" sz="900" b="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gn="l"/>
            <a:endParaRPr lang="zh-CN" altLang="en-US" sz="900" b="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4" name="矩形 13"/>
          <p:cNvSpPr/>
          <p:nvPr/>
        </p:nvSpPr>
        <p:spPr>
          <a:xfrm>
            <a:off x="4637246" y="3348646"/>
            <a:ext cx="3843338" cy="1306830"/>
          </a:xfrm>
          <a:prstGeom prst="rect">
            <a:avLst/>
          </a:prstGeom>
          <a:solidFill>
            <a:schemeClr val="bg1"/>
          </a:solidFill>
          <a:ln>
            <a:gradFill>
              <a:gsLst>
                <a:gs pos="0">
                  <a:srgbClr val="FAA10F"/>
                </a:gs>
                <a:gs pos="99000">
                  <a:srgbClr val="F6861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思源黑体 CN Normal" panose="020B0400000000000000" charset="-122"/>
            </a:endParaRPr>
          </a:p>
        </p:txBody>
      </p:sp>
      <p:grpSp>
        <p:nvGrpSpPr>
          <p:cNvPr id="5" name="组合 4"/>
          <p:cNvGrpSpPr/>
          <p:nvPr/>
        </p:nvGrpSpPr>
        <p:grpSpPr>
          <a:xfrm>
            <a:off x="4638120" y="3366982"/>
            <a:ext cx="3858260" cy="1275715"/>
            <a:chOff x="6329494" y="2951460"/>
            <a:chExt cx="5144347" cy="1700953"/>
          </a:xfrm>
        </p:grpSpPr>
        <p:sp>
          <p:nvSpPr>
            <p:cNvPr id="20" name="文本框 19"/>
            <p:cNvSpPr txBox="1"/>
            <p:nvPr/>
          </p:nvSpPr>
          <p:spPr>
            <a:xfrm>
              <a:off x="8737414" y="4243473"/>
              <a:ext cx="2714413" cy="408940"/>
            </a:xfrm>
            <a:prstGeom prst="rect">
              <a:avLst/>
            </a:prstGeom>
            <a:noFill/>
          </p:spPr>
          <p:txBody>
            <a:bodyPr wrap="square">
              <a:spAutoFit/>
            </a:bodyPr>
            <a:lstStyle/>
            <a:p>
              <a:pPr algn="r"/>
              <a:r>
                <a:rPr lang="zh-CN" altLang="en-US" sz="1400">
                  <a:latin typeface="思源黑体 CN Medium" panose="020B0600000000000000" charset="-122"/>
                  <a:ea typeface="思源黑体 CN Medium" panose="020B0600000000000000" charset="-122"/>
                  <a:cs typeface="思源黑体 CN Medium" panose="020B0600000000000000" charset="-122"/>
                  <a:sym typeface="+mn-ea"/>
                </a:rPr>
                <a:t>Enterprise landscape</a:t>
              </a:r>
              <a:endParaRPr lang="zh-CN" altLang="en-US" sz="1400">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4" name="文本框 3"/>
            <p:cNvSpPr txBox="1"/>
            <p:nvPr/>
          </p:nvSpPr>
          <p:spPr>
            <a:xfrm>
              <a:off x="6329494" y="2951460"/>
              <a:ext cx="5144347" cy="1208193"/>
            </a:xfrm>
            <a:prstGeom prst="rect">
              <a:avLst/>
            </a:prstGeom>
            <a:noFill/>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r>
                <a:rPr lang="zh-CN" altLang="en-US" sz="900" b="0" dirty="0">
                  <a:cs typeface="思源黑体 CN Normal" panose="020B0400000000000000" charset="-122"/>
                </a:rPr>
                <a:t>The company has achieved annual sales of over 6,000 units in the field of mold monitoring systems. The sales and service network now covers 30 provinces across the country. With factories in Xiamen and Wuxi, there are currently 15 full-time agents and over 30 cooperative distributors. After-sales services have been improved to cover regions including South China, East China, North China, and Southwest China.</a:t>
              </a:r>
              <a:endParaRPr lang="zh-CN" altLang="en-US" sz="900" b="0" dirty="0">
                <a:cs typeface="思源黑体 CN Normal" panose="020B0400000000000000" charset="-122"/>
              </a:endParaRPr>
            </a:p>
          </p:txBody>
        </p:sp>
      </p:grpSp>
      <p:sp>
        <p:nvSpPr>
          <p:cNvPr id="22" name="文本框 21"/>
          <p:cNvSpPr txBox="1"/>
          <p:nvPr/>
        </p:nvSpPr>
        <p:spPr>
          <a:xfrm>
            <a:off x="417830" y="721995"/>
            <a:ext cx="5143500" cy="368300"/>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r>
              <a:rPr lang="zh-CN" altLang="en-US" sz="1800" b="0" dirty="0">
                <a:solidFill>
                  <a:srgbClr val="F6861E"/>
                </a:solidFill>
                <a:latin typeface="思源黑体 Heavy" panose="020B0A00000000000000" charset="-122"/>
                <a:ea typeface="思源黑体 Heavy" panose="020B0A00000000000000" charset="-122"/>
                <a:cs typeface="思源黑体 CN Normal" panose="020B0400000000000000" charset="-122"/>
              </a:rPr>
              <a:t>Xiamen Boshiyuan Machine Vision Co., Ltd</a:t>
            </a:r>
            <a:endParaRPr lang="zh-CN" altLang="en-US" sz="1800" b="0" dirty="0">
              <a:solidFill>
                <a:srgbClr val="F6861E"/>
              </a:solidFill>
              <a:latin typeface="思源黑体 Heavy" panose="020B0A00000000000000" charset="-122"/>
              <a:ea typeface="思源黑体 Heavy" panose="020B0A00000000000000" charset="-122"/>
              <a:cs typeface="思源黑体 CN Normal" panose="020B0400000000000000" charset="-122"/>
            </a:endParaRPr>
          </a:p>
        </p:txBody>
      </p:sp>
      <p:grpSp>
        <p:nvGrpSpPr>
          <p:cNvPr id="43" name="组合 42"/>
          <p:cNvGrpSpPr/>
          <p:nvPr/>
        </p:nvGrpSpPr>
        <p:grpSpPr>
          <a:xfrm>
            <a:off x="5141570" y="885555"/>
            <a:ext cx="267392" cy="71403"/>
            <a:chOff x="4628264" y="1762760"/>
            <a:chExt cx="356522" cy="95204"/>
          </a:xfrm>
        </p:grpSpPr>
        <p:sp>
          <p:nvSpPr>
            <p:cNvPr id="39" name="椭圆 38"/>
            <p:cNvSpPr/>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思源黑体 CN Normal" panose="020B0400000000000000" charset="-122"/>
              </a:endParaRPr>
            </a:p>
          </p:txBody>
        </p:sp>
        <p:sp>
          <p:nvSpPr>
            <p:cNvPr id="40" name="椭圆 39"/>
            <p:cNvSpPr/>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思源黑体 CN Normal" panose="020B0400000000000000" charset="-122"/>
              </a:endParaRPr>
            </a:p>
          </p:txBody>
        </p:sp>
        <p:sp>
          <p:nvSpPr>
            <p:cNvPr id="41" name="椭圆 40"/>
            <p:cNvSpPr/>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思源黑体 CN Normal" panose="020B0400000000000000" charset="-122"/>
              </a:endParaRPr>
            </a:p>
          </p:txBody>
        </p:sp>
      </p:grpSp>
      <p:pic>
        <p:nvPicPr>
          <p:cNvPr id="7" name="图片 6" descr="航拍公司高清外景"/>
          <p:cNvPicPr>
            <a:picLocks noChangeAspect="1"/>
          </p:cNvPicPr>
          <p:nvPr>
            <p:custDataLst>
              <p:tags r:id="rId2"/>
            </p:custDataLst>
          </p:nvPr>
        </p:nvPicPr>
        <p:blipFill>
          <a:blip r:embed="rId3"/>
          <a:srcRect t="10689" b="4944"/>
          <a:stretch>
            <a:fillRect/>
          </a:stretch>
        </p:blipFill>
        <p:spPr>
          <a:xfrm>
            <a:off x="614045" y="1153815"/>
            <a:ext cx="3265805" cy="1837015"/>
          </a:xfrm>
          <a:prstGeom prst="rect">
            <a:avLst/>
          </a:prstGeom>
          <a:ln w="28575">
            <a:solidFill>
              <a:schemeClr val="bg1">
                <a:lumMod val="95000"/>
              </a:schemeClr>
            </a:solidFill>
          </a:ln>
        </p:spPr>
      </p:pic>
      <p:sp>
        <p:nvSpPr>
          <p:cNvPr id="17" name="矩形 16"/>
          <p:cNvSpPr/>
          <p:nvPr/>
        </p:nvSpPr>
        <p:spPr>
          <a:xfrm>
            <a:off x="683895" y="2882265"/>
            <a:ext cx="1104900" cy="22796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lnSpc>
                <a:spcPct val="100000"/>
              </a:lnSpc>
            </a:pPr>
            <a:r>
              <a:rPr lang="en-US" altLang="zh-CN" sz="1000" b="0" dirty="0">
                <a:solidFill>
                  <a:schemeClr val="tx1"/>
                </a:solidFill>
                <a:latin typeface="思源黑体 CN Normal" panose="020B0400000000000000" charset="-122"/>
                <a:ea typeface="思源黑体 CN Normal" panose="020B0400000000000000" charset="-122"/>
                <a:cs typeface="思源黑体 CN Normal" panose="020B0400000000000000" charset="-122"/>
              </a:rPr>
              <a:t>X</a:t>
            </a:r>
            <a:r>
              <a:rPr lang="zh-CN" altLang="en-US" sz="1000" b="0" dirty="0">
                <a:solidFill>
                  <a:schemeClr val="tx1"/>
                </a:solidFill>
                <a:latin typeface="思源黑体 CN Normal" panose="020B0400000000000000" charset="-122"/>
                <a:ea typeface="思源黑体 CN Normal" panose="020B0400000000000000" charset="-122"/>
                <a:cs typeface="思源黑体 CN Normal" panose="020B0400000000000000" charset="-122"/>
              </a:rPr>
              <a:t>iamen factory</a:t>
            </a:r>
            <a:endParaRPr lang="zh-CN" altLang="en-US" sz="1000" b="0" dirty="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8" name="矩形 17"/>
          <p:cNvSpPr/>
          <p:nvPr/>
        </p:nvSpPr>
        <p:spPr>
          <a:xfrm>
            <a:off x="7428865" y="2884805"/>
            <a:ext cx="959485" cy="227965"/>
          </a:xfrm>
          <a:prstGeom prst="rect">
            <a:avLst/>
          </a:prstGeom>
          <a:gradFill>
            <a:gsLst>
              <a:gs pos="15000">
                <a:srgbClr val="FAA10F"/>
              </a:gs>
              <a:gs pos="90000">
                <a:srgbClr val="F6861E"/>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lnSpc>
                <a:spcPct val="100000"/>
              </a:lnSpc>
            </a:pPr>
            <a:r>
              <a:rPr lang="zh-CN" altLang="en-US" sz="1000" b="0" dirty="0">
                <a:solidFill>
                  <a:schemeClr val="bg1"/>
                </a:solidFill>
                <a:latin typeface="思源黑体 CN Normal" panose="020B0400000000000000" charset="-122"/>
                <a:ea typeface="思源黑体 CN Normal" panose="020B0400000000000000" charset="-122"/>
                <a:cs typeface="思源黑体 CN Normal" panose="020B0400000000000000" charset="-122"/>
              </a:rPr>
              <a:t>Wuxi factory</a:t>
            </a:r>
            <a:endParaRPr lang="zh-CN" altLang="en-US" sz="1000" b="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8" name="图片 7" descr="海外地图无字标"/>
          <p:cNvPicPr>
            <a:picLocks noChangeAspect="1"/>
          </p:cNvPicPr>
          <p:nvPr/>
        </p:nvPicPr>
        <p:blipFill>
          <a:blip r:embed="rId4"/>
          <a:stretch>
            <a:fillRect/>
          </a:stretch>
        </p:blipFill>
        <p:spPr>
          <a:xfrm>
            <a:off x="3671570" y="1809115"/>
            <a:ext cx="1729105" cy="1303655"/>
          </a:xfrm>
          <a:prstGeom prst="rect">
            <a:avLst/>
          </a:prstGeom>
          <a:solidFill>
            <a:schemeClr val="bg1">
              <a:lumMod val="95000"/>
            </a:schemeClr>
          </a:solidFill>
          <a:ln w="38100">
            <a:solidFill>
              <a:schemeClr val="bg1"/>
            </a:solidFill>
          </a:ln>
          <a:effectLst>
            <a:outerShdw blurRad="50800" dist="38100" dir="2700000" algn="tl" rotWithShape="0">
              <a:prstClr val="black">
                <a:alpha val="40000"/>
              </a:prstClr>
            </a:outerShdw>
          </a:effectLst>
        </p:spPr>
      </p:pic>
      <p:sp>
        <p:nvSpPr>
          <p:cNvPr id="68" name="箭头: 五边形 35"/>
          <p:cNvSpPr/>
          <p:nvPr>
            <p:custDataLst>
              <p:tags r:id="rId5"/>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9" name="箭头: 五边形 9"/>
          <p:cNvSpPr/>
          <p:nvPr>
            <p:custDataLst>
              <p:tags r:id="rId6"/>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70" name="组合 69"/>
          <p:cNvGrpSpPr/>
          <p:nvPr/>
        </p:nvGrpSpPr>
        <p:grpSpPr>
          <a:xfrm>
            <a:off x="233766" y="262255"/>
            <a:ext cx="2749464" cy="275590"/>
            <a:chOff x="4205137" y="421047"/>
            <a:chExt cx="3665952" cy="367453"/>
          </a:xfrm>
        </p:grpSpPr>
        <p:sp>
          <p:nvSpPr>
            <p:cNvPr id="71" name="文本框 70"/>
            <p:cNvSpPr txBox="1"/>
            <p:nvPr>
              <p:custDataLst>
                <p:tags r:id="rId7"/>
              </p:custDataLst>
            </p:nvPr>
          </p:nvSpPr>
          <p:spPr>
            <a:xfrm>
              <a:off x="4681696" y="421047"/>
              <a:ext cx="3189393" cy="367453"/>
            </a:xfrm>
            <a:prstGeom prst="rect">
              <a:avLst/>
            </a:prstGeom>
            <a:noFill/>
          </p:spPr>
          <p:txBody>
            <a:bodyPr wrap="square" anchor="ctr" anchorCtr="0">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en-US" altLang="zh-CN" sz="1200" dirty="0">
                  <a:solidFill>
                    <a:schemeClr val="bg1"/>
                  </a:solidFill>
                  <a:latin typeface="微软雅黑" panose="020B0503020204020204" charset="-122"/>
                  <a:ea typeface="微软雅黑" panose="020B0503020204020204" charset="-122"/>
                  <a:cs typeface="思源黑体 CN Normal" panose="020B0400000000000000" charset="-122"/>
                </a:rPr>
                <a:t>Company Profile</a:t>
              </a:r>
              <a:endParaRPr lang="en-US" altLang="zh-CN" sz="12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72" name="等腰三角形 71"/>
            <p:cNvSpPr/>
            <p:nvPr>
              <p:custDataLst>
                <p:tags r:id="rId8"/>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75" name="等腰三角形 74"/>
          <p:cNvSpPr/>
          <p:nvPr>
            <p:custDataLst>
              <p:tags r:id="rId9"/>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圆角 1"/>
          <p:cNvSpPr/>
          <p:nvPr/>
        </p:nvSpPr>
        <p:spPr>
          <a:xfrm>
            <a:off x="955934" y="2514919"/>
            <a:ext cx="933826" cy="54000"/>
          </a:xfrm>
          <a:prstGeom prst="roundRect">
            <a:avLst>
              <a:gd name="adj" fmla="val 5000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3" name="文本框 2"/>
          <p:cNvSpPr txBox="1"/>
          <p:nvPr/>
        </p:nvSpPr>
        <p:spPr>
          <a:xfrm>
            <a:off x="857550" y="2720712"/>
            <a:ext cx="2297430" cy="598805"/>
          </a:xfrm>
          <a:prstGeom prst="rect">
            <a:avLst/>
          </a:prstGeom>
          <a:noFill/>
        </p:spPr>
        <p:txBody>
          <a:bodyPr wrap="none" rtlCol="0">
            <a:spAutoFit/>
          </a:bodyPr>
          <a:p>
            <a:pPr algn="l"/>
            <a:r>
              <a:rPr lang="en-US" altLang="zh-CN" sz="3300" b="1" dirty="0">
                <a:effectLst>
                  <a:innerShdw blurRad="63500" dist="50800" dir="13500000">
                    <a:prstClr val="black">
                      <a:alpha val="50000"/>
                    </a:prstClr>
                  </a:innerShdw>
                </a:effectLst>
                <a:latin typeface="思源黑体 CN Regular" panose="020B0500000000000000" pitchFamily="34" charset="-122"/>
                <a:ea typeface="思源黑体 CN Regular" panose="020B0500000000000000" pitchFamily="34" charset="-122"/>
                <a:cs typeface="思源黑体 CN Normal" panose="020B0400000000000000" charset="-122"/>
              </a:rPr>
              <a:t>Thank you </a:t>
            </a:r>
            <a:endParaRPr lang="en-US" altLang="zh-CN" sz="3300" b="1" dirty="0">
              <a:solidFill>
                <a:schemeClr val="bg1"/>
              </a:solidFill>
              <a:effectLst>
                <a:innerShdw blurRad="63500" dist="50800" dir="13500000">
                  <a:prstClr val="black">
                    <a:alpha val="50000"/>
                  </a:prstClr>
                </a:innerShdw>
              </a:effectLst>
              <a:latin typeface="思源黑体 CN Regular" panose="020B0500000000000000" pitchFamily="34" charset="-122"/>
              <a:ea typeface="思源黑体 CN Regular" panose="020B0500000000000000" pitchFamily="34" charset="-122"/>
              <a:cs typeface="思源黑体 CN Normal" panose="020B0400000000000000" charset="-122"/>
            </a:endParaRPr>
          </a:p>
        </p:txBody>
      </p:sp>
      <p:sp>
        <p:nvSpPr>
          <p:cNvPr id="4" name="文本框 3"/>
          <p:cNvSpPr txBox="1"/>
          <p:nvPr/>
        </p:nvSpPr>
        <p:spPr>
          <a:xfrm>
            <a:off x="857550" y="1232204"/>
            <a:ext cx="6228080" cy="1124585"/>
          </a:xfrm>
          <a:prstGeom prst="rect">
            <a:avLst/>
          </a:prstGeom>
          <a:noFill/>
        </p:spPr>
        <p:txBody>
          <a:bodyPr wrap="none" rtlCol="0">
            <a:spAutoFit/>
          </a:bodyPr>
          <a:p>
            <a:pPr algn="l">
              <a:lnSpc>
                <a:spcPct val="120000"/>
              </a:lnSpc>
            </a:pPr>
            <a:r>
              <a:rPr lang="zh-CN" altLang="en-US" sz="2800" dirty="0">
                <a:effectLst>
                  <a:outerShdw blurRad="50800" dist="38100" dir="2700000" algn="tl" rotWithShape="0">
                    <a:prstClr val="black">
                      <a:alpha val="40000"/>
                    </a:prstClr>
                  </a:outerShdw>
                </a:effectLst>
                <a:latin typeface="思源黑体 Heavy" panose="020B0A00000000000000" charset="-122"/>
                <a:ea typeface="思源黑体 Heavy" panose="020B0A00000000000000" charset="-122"/>
                <a:cs typeface="思源黑体 CN Normal" panose="020B0400000000000000" charset="-122"/>
              </a:rPr>
              <a:t>Xiamen B</a:t>
            </a:r>
            <a:r>
              <a:rPr lang="en-US" altLang="zh-CN" sz="2800" dirty="0">
                <a:effectLst>
                  <a:outerShdw blurRad="50800" dist="38100" dir="2700000" algn="tl" rotWithShape="0">
                    <a:prstClr val="black">
                      <a:alpha val="40000"/>
                    </a:prstClr>
                  </a:outerShdw>
                </a:effectLst>
                <a:latin typeface="思源黑体 Heavy" panose="020B0A00000000000000" charset="-122"/>
                <a:ea typeface="思源黑体 Heavy" panose="020B0A00000000000000" charset="-122"/>
                <a:cs typeface="思源黑体 CN Normal" panose="020B0400000000000000" charset="-122"/>
              </a:rPr>
              <a:t>O</a:t>
            </a:r>
            <a:r>
              <a:rPr lang="zh-CN" altLang="en-US" sz="2800" dirty="0">
                <a:effectLst>
                  <a:outerShdw blurRad="50800" dist="38100" dir="2700000" algn="tl" rotWithShape="0">
                    <a:prstClr val="black">
                      <a:alpha val="40000"/>
                    </a:prstClr>
                  </a:outerShdw>
                </a:effectLst>
                <a:latin typeface="思源黑体 Heavy" panose="020B0A00000000000000" charset="-122"/>
                <a:ea typeface="思源黑体 Heavy" panose="020B0A00000000000000" charset="-122"/>
                <a:cs typeface="思源黑体 CN Normal" panose="020B0400000000000000" charset="-122"/>
              </a:rPr>
              <a:t>SHIYUAN </a:t>
            </a:r>
            <a:endParaRPr lang="zh-CN" altLang="en-US" sz="2800" dirty="0">
              <a:effectLst>
                <a:outerShdw blurRad="50800" dist="38100" dir="2700000" algn="tl" rotWithShape="0">
                  <a:prstClr val="black">
                    <a:alpha val="40000"/>
                  </a:prstClr>
                </a:outerShdw>
              </a:effectLst>
              <a:latin typeface="思源黑体 Heavy" panose="020B0A00000000000000" charset="-122"/>
              <a:ea typeface="思源黑体 Heavy" panose="020B0A00000000000000" charset="-122"/>
              <a:cs typeface="思源黑体 CN Normal" panose="020B0400000000000000" charset="-122"/>
            </a:endParaRPr>
          </a:p>
          <a:p>
            <a:pPr algn="l">
              <a:lnSpc>
                <a:spcPct val="120000"/>
              </a:lnSpc>
            </a:pPr>
            <a:r>
              <a:rPr lang="zh-CN" altLang="en-US" sz="2800" dirty="0">
                <a:effectLst>
                  <a:outerShdw blurRad="50800" dist="38100" dir="2700000" algn="tl" rotWithShape="0">
                    <a:prstClr val="black">
                      <a:alpha val="40000"/>
                    </a:prstClr>
                  </a:outerShdw>
                </a:effectLst>
                <a:latin typeface="思源黑体 Heavy" panose="020B0A00000000000000" charset="-122"/>
                <a:ea typeface="思源黑体 Heavy" panose="020B0A00000000000000" charset="-122"/>
                <a:cs typeface="思源黑体 CN Normal" panose="020B0400000000000000" charset="-122"/>
              </a:rPr>
              <a:t>Machine Vision Technology </a:t>
            </a:r>
            <a:r>
              <a:rPr lang="zh-CN" altLang="en-US" sz="2800" dirty="0">
                <a:solidFill>
                  <a:schemeClr val="tx1"/>
                </a:solidFill>
                <a:effectLst>
                  <a:outerShdw blurRad="50800" dist="38100" dir="2700000" algn="tl" rotWithShape="0">
                    <a:prstClr val="black">
                      <a:alpha val="40000"/>
                    </a:prstClr>
                  </a:outerShdw>
                </a:effectLst>
                <a:latin typeface="思源黑体 Heavy" panose="020B0A00000000000000" charset="-122"/>
                <a:ea typeface="思源黑体 Heavy" panose="020B0A00000000000000" charset="-122"/>
                <a:cs typeface="思源黑体 CN Normal" panose="020B0400000000000000" charset="-122"/>
              </a:rPr>
              <a:t>Co</a:t>
            </a:r>
            <a:r>
              <a:rPr lang="zh-CN" altLang="en-US" sz="2800" dirty="0">
                <a:solidFill>
                  <a:schemeClr val="bg1"/>
                </a:solidFill>
                <a:effectLst>
                  <a:outerShdw blurRad="50800" dist="38100" dir="2700000" algn="tl" rotWithShape="0">
                    <a:prstClr val="black">
                      <a:alpha val="40000"/>
                    </a:prstClr>
                  </a:outerShdw>
                </a:effectLst>
                <a:latin typeface="思源黑体 Heavy" panose="020B0A00000000000000" charset="-122"/>
                <a:ea typeface="思源黑体 Heavy" panose="020B0A00000000000000" charset="-122"/>
                <a:cs typeface="思源黑体 CN Normal" panose="020B0400000000000000" charset="-122"/>
              </a:rPr>
              <a:t>., Ltd</a:t>
            </a:r>
            <a:endParaRPr lang="zh-CN" altLang="en-US" sz="2800" dirty="0">
              <a:solidFill>
                <a:schemeClr val="bg1"/>
              </a:solidFill>
              <a:effectLst>
                <a:outerShdw blurRad="50800" dist="38100" dir="2700000" algn="tl" rotWithShape="0">
                  <a:prstClr val="black">
                    <a:alpha val="40000"/>
                  </a:prstClr>
                </a:outerShdw>
              </a:effectLst>
              <a:latin typeface="思源黑体 Heavy" panose="020B0A00000000000000" charset="-122"/>
              <a:ea typeface="思源黑体 Heavy" panose="020B0A00000000000000" charset="-122"/>
              <a:cs typeface="思源黑体 CN Normal" panose="020B0400000000000000" charset="-122"/>
            </a:endParaRPr>
          </a:p>
        </p:txBody>
      </p:sp>
      <p:sp>
        <p:nvSpPr>
          <p:cNvPr id="10" name="文本框 9"/>
          <p:cNvSpPr txBox="1"/>
          <p:nvPr/>
        </p:nvSpPr>
        <p:spPr>
          <a:xfrm>
            <a:off x="948055" y="3390265"/>
            <a:ext cx="6406515" cy="229870"/>
          </a:xfrm>
          <a:prstGeom prst="rect">
            <a:avLst/>
          </a:prstGeom>
          <a:noFill/>
        </p:spPr>
        <p:txBody>
          <a:bodyPr wrap="square" rtlCol="0">
            <a:spAutoFit/>
          </a:bodyPr>
          <a:p>
            <a:r>
              <a:rPr lang="zh-CN" altLang="en-US"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A factory in Xiamen, Fujian, China</a:t>
            </a:r>
            <a:r>
              <a:rPr lang="en-US" altLang="zh-CN"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 </a:t>
            </a:r>
            <a:r>
              <a:rPr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No. 13-17 Yao Shan Road, Jimei Distri</a:t>
            </a:r>
            <a:r>
              <a:rPr sz="900">
                <a:solidFill>
                  <a:schemeClr val="bg1"/>
                </a:solidFill>
                <a:effectLst/>
                <a:latin typeface="思源黑体 CN Normal" panose="020B0400000000000000" charset="-122"/>
                <a:ea typeface="思源黑体 CN Normal" panose="020B0400000000000000" charset="-122"/>
                <a:cs typeface="思源黑体 CN Normal" panose="020B0400000000000000" charset="-122"/>
              </a:rPr>
              <a:t>ct, Xiamen City, Fujian Province, China</a:t>
            </a:r>
            <a:endParaRPr sz="900">
              <a:solidFill>
                <a:schemeClr val="bg1"/>
              </a:solidFill>
              <a:effectLst/>
              <a:latin typeface="思源黑体 CN Normal" panose="020B0400000000000000" charset="-122"/>
              <a:ea typeface="思源黑体 CN Normal" panose="020B0400000000000000" charset="-122"/>
              <a:cs typeface="思源黑体 CN Normal" panose="020B0400000000000000" charset="-122"/>
            </a:endParaRPr>
          </a:p>
        </p:txBody>
      </p:sp>
      <p:sp>
        <p:nvSpPr>
          <p:cNvPr id="11" name="文本框 10"/>
          <p:cNvSpPr txBox="1"/>
          <p:nvPr/>
        </p:nvSpPr>
        <p:spPr>
          <a:xfrm>
            <a:off x="948055" y="3684270"/>
            <a:ext cx="7362825" cy="229870"/>
          </a:xfrm>
          <a:prstGeom prst="rect">
            <a:avLst/>
          </a:prstGeom>
          <a:noFill/>
        </p:spPr>
        <p:txBody>
          <a:bodyPr wrap="square" rtlCol="0">
            <a:spAutoFit/>
          </a:bodyPr>
          <a:p>
            <a:r>
              <a:rPr lang="zh-CN" altLang="en-US"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A factory in Wuxi City, Jiangsu Province, China</a:t>
            </a:r>
            <a:r>
              <a:rPr lang="en-US" altLang="zh-CN"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a:t>
            </a:r>
            <a:r>
              <a:rPr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No. 15 Houshan</a:t>
            </a:r>
            <a:r>
              <a:rPr lang="en-US"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 </a:t>
            </a:r>
            <a:r>
              <a:rPr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 Sou</a:t>
            </a:r>
            <a:r>
              <a:rPr sz="900">
                <a:solidFill>
                  <a:schemeClr val="bg1"/>
                </a:solidFill>
                <a:effectLst/>
                <a:latin typeface="思源黑体 CN Normal" panose="020B0400000000000000" charset="-122"/>
                <a:ea typeface="思源黑体 CN Normal" panose="020B0400000000000000" charset="-122"/>
                <a:cs typeface="思源黑体 CN Normal" panose="020B0400000000000000" charset="-122"/>
              </a:rPr>
              <a:t>th Road, Building 4, Xizhi District, Wuxi City, Jiangsu Province, China</a:t>
            </a:r>
            <a:endParaRPr sz="900">
              <a:solidFill>
                <a:schemeClr val="bg1"/>
              </a:solidFill>
              <a:effectLst/>
              <a:latin typeface="思源黑体 CN Normal" panose="020B0400000000000000" charset="-122"/>
              <a:ea typeface="思源黑体 CN Normal" panose="020B0400000000000000" charset="-122"/>
              <a:cs typeface="思源黑体 CN Normal" panose="020B0400000000000000" charset="-122"/>
            </a:endParaRPr>
          </a:p>
        </p:txBody>
      </p:sp>
      <p:sp>
        <p:nvSpPr>
          <p:cNvPr id="12" name="文本框 11"/>
          <p:cNvSpPr txBox="1"/>
          <p:nvPr>
            <p:custDataLst>
              <p:tags r:id="rId1"/>
            </p:custDataLst>
          </p:nvPr>
        </p:nvSpPr>
        <p:spPr>
          <a:xfrm>
            <a:off x="948055" y="3978275"/>
            <a:ext cx="2298065" cy="229870"/>
          </a:xfrm>
          <a:prstGeom prst="rect">
            <a:avLst/>
          </a:prstGeom>
          <a:noFill/>
        </p:spPr>
        <p:txBody>
          <a:bodyPr wrap="square" rtlCol="0">
            <a:spAutoFit/>
          </a:bodyPr>
          <a:p>
            <a:r>
              <a:rPr lang="zh-CN" altLang="en-US"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Sales </a:t>
            </a:r>
            <a:r>
              <a:rPr lang="en-US" altLang="zh-CN"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tel</a:t>
            </a:r>
            <a:r>
              <a:rPr lang="zh-CN" altLang="en-US"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a:t>
            </a:r>
            <a:r>
              <a:rPr lang="en-US" altLang="zh-CN"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0086-592-6077810</a:t>
            </a:r>
            <a:endParaRPr lang="en-US" altLang="zh-CN"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endParaRPr>
          </a:p>
        </p:txBody>
      </p:sp>
      <p:sp>
        <p:nvSpPr>
          <p:cNvPr id="14" name="文本框 13"/>
          <p:cNvSpPr txBox="1"/>
          <p:nvPr>
            <p:custDataLst>
              <p:tags r:id="rId2"/>
            </p:custDataLst>
          </p:nvPr>
        </p:nvSpPr>
        <p:spPr>
          <a:xfrm>
            <a:off x="948055" y="4272280"/>
            <a:ext cx="2298065" cy="229870"/>
          </a:xfrm>
          <a:prstGeom prst="rect">
            <a:avLst/>
          </a:prstGeom>
          <a:noFill/>
        </p:spPr>
        <p:txBody>
          <a:bodyPr wrap="square" rtlCol="0">
            <a:spAutoFit/>
          </a:bodyPr>
          <a:p>
            <a:r>
              <a:rPr lang="zh-CN" altLang="en-US"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Corporate Website：</a:t>
            </a:r>
            <a:r>
              <a:rPr lang="en-US" altLang="zh-CN"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rPr>
              <a:t>www.xmbsy.net</a:t>
            </a:r>
            <a:endParaRPr lang="en-US" altLang="zh-CN" sz="900">
              <a:solidFill>
                <a:schemeClr val="bg1">
                  <a:lumMod val="50000"/>
                </a:schemeClr>
              </a:solidFill>
              <a:effectLst/>
              <a:latin typeface="思源黑体 CN Normal" panose="020B0400000000000000" charset="-122"/>
              <a:ea typeface="思源黑体 CN Normal" panose="020B0400000000000000" charset="-122"/>
              <a:cs typeface="思源黑体 CN Normal" panose="020B0400000000000000" charset="-122"/>
            </a:endParaRPr>
          </a:p>
        </p:txBody>
      </p:sp>
      <p:sp>
        <p:nvSpPr>
          <p:cNvPr id="5" name="flowers_150031"/>
          <p:cNvSpPr/>
          <p:nvPr/>
        </p:nvSpPr>
        <p:spPr>
          <a:xfrm>
            <a:off x="5691857" y="2761570"/>
            <a:ext cx="444998" cy="45726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5934" h="602084">
                <a:moveTo>
                  <a:pt x="420103" y="473047"/>
                </a:moveTo>
                <a:cubicBezTo>
                  <a:pt x="474962" y="473854"/>
                  <a:pt x="522560" y="506116"/>
                  <a:pt x="542729" y="554509"/>
                </a:cubicBezTo>
                <a:cubicBezTo>
                  <a:pt x="543535" y="556122"/>
                  <a:pt x="544342" y="557735"/>
                  <a:pt x="544342" y="560155"/>
                </a:cubicBezTo>
                <a:cubicBezTo>
                  <a:pt x="544342" y="564187"/>
                  <a:pt x="541922" y="568220"/>
                  <a:pt x="537888" y="569833"/>
                </a:cubicBezTo>
                <a:cubicBezTo>
                  <a:pt x="520947" y="577092"/>
                  <a:pt x="503198" y="580318"/>
                  <a:pt x="485450" y="580318"/>
                </a:cubicBezTo>
                <a:cubicBezTo>
                  <a:pt x="430591" y="580318"/>
                  <a:pt x="382186" y="548863"/>
                  <a:pt x="361211" y="499663"/>
                </a:cubicBezTo>
                <a:cubicBezTo>
                  <a:pt x="360404" y="497244"/>
                  <a:pt x="359597" y="495631"/>
                  <a:pt x="359597" y="492404"/>
                </a:cubicBezTo>
                <a:cubicBezTo>
                  <a:pt x="359597" y="488372"/>
                  <a:pt x="362824" y="484339"/>
                  <a:pt x="366858" y="483532"/>
                </a:cubicBezTo>
                <a:cubicBezTo>
                  <a:pt x="368471" y="482726"/>
                  <a:pt x="369278" y="482726"/>
                  <a:pt x="370085" y="482726"/>
                </a:cubicBezTo>
                <a:cubicBezTo>
                  <a:pt x="370892" y="482726"/>
                  <a:pt x="370892" y="482726"/>
                  <a:pt x="370892" y="482726"/>
                </a:cubicBezTo>
                <a:cubicBezTo>
                  <a:pt x="371698" y="482726"/>
                  <a:pt x="371698" y="482726"/>
                  <a:pt x="371698" y="482726"/>
                </a:cubicBezTo>
                <a:cubicBezTo>
                  <a:pt x="387027" y="482726"/>
                  <a:pt x="402355" y="479500"/>
                  <a:pt x="416070" y="473854"/>
                </a:cubicBezTo>
                <a:cubicBezTo>
                  <a:pt x="417683" y="473854"/>
                  <a:pt x="419297" y="473047"/>
                  <a:pt x="420103" y="473047"/>
                </a:cubicBezTo>
                <a:close/>
                <a:moveTo>
                  <a:pt x="507990" y="307894"/>
                </a:moveTo>
                <a:cubicBezTo>
                  <a:pt x="510409" y="307088"/>
                  <a:pt x="512022" y="307894"/>
                  <a:pt x="513635" y="308700"/>
                </a:cubicBezTo>
                <a:cubicBezTo>
                  <a:pt x="517667" y="310311"/>
                  <a:pt x="520893" y="313534"/>
                  <a:pt x="520893" y="318369"/>
                </a:cubicBezTo>
                <a:cubicBezTo>
                  <a:pt x="520087" y="402974"/>
                  <a:pt x="453955" y="471464"/>
                  <a:pt x="371694" y="472270"/>
                </a:cubicBezTo>
                <a:cubicBezTo>
                  <a:pt x="371694" y="472270"/>
                  <a:pt x="370888" y="472270"/>
                  <a:pt x="370081" y="472270"/>
                </a:cubicBezTo>
                <a:cubicBezTo>
                  <a:pt x="369275" y="472270"/>
                  <a:pt x="367662" y="472270"/>
                  <a:pt x="366049" y="471464"/>
                </a:cubicBezTo>
                <a:cubicBezTo>
                  <a:pt x="362017" y="469853"/>
                  <a:pt x="359597" y="466630"/>
                  <a:pt x="359597" y="461795"/>
                </a:cubicBezTo>
                <a:cubicBezTo>
                  <a:pt x="359597" y="377190"/>
                  <a:pt x="426535" y="307894"/>
                  <a:pt x="507990" y="307894"/>
                </a:cubicBezTo>
                <a:close/>
                <a:moveTo>
                  <a:pt x="100641" y="149692"/>
                </a:moveTo>
                <a:cubicBezTo>
                  <a:pt x="110119" y="149692"/>
                  <a:pt x="120202" y="151908"/>
                  <a:pt x="130285" y="156340"/>
                </a:cubicBezTo>
                <a:cubicBezTo>
                  <a:pt x="117379" y="174069"/>
                  <a:pt x="108505" y="199049"/>
                  <a:pt x="106085" y="228059"/>
                </a:cubicBezTo>
                <a:cubicBezTo>
                  <a:pt x="97212" y="226448"/>
                  <a:pt x="87532" y="225642"/>
                  <a:pt x="78659" y="225642"/>
                </a:cubicBezTo>
                <a:cubicBezTo>
                  <a:pt x="67366" y="225642"/>
                  <a:pt x="57686" y="226448"/>
                  <a:pt x="48006" y="228059"/>
                </a:cubicBezTo>
                <a:cubicBezTo>
                  <a:pt x="44779" y="195826"/>
                  <a:pt x="53653" y="169234"/>
                  <a:pt x="74626" y="156340"/>
                </a:cubicBezTo>
                <a:cubicBezTo>
                  <a:pt x="82289" y="151908"/>
                  <a:pt x="91162" y="149692"/>
                  <a:pt x="100641" y="149692"/>
                </a:cubicBezTo>
                <a:close/>
                <a:moveTo>
                  <a:pt x="518531" y="90343"/>
                </a:moveTo>
                <a:cubicBezTo>
                  <a:pt x="543551" y="90343"/>
                  <a:pt x="563729" y="99208"/>
                  <a:pt x="575836" y="115325"/>
                </a:cubicBezTo>
                <a:cubicBezTo>
                  <a:pt x="588750" y="133861"/>
                  <a:pt x="589557" y="158844"/>
                  <a:pt x="576643" y="186244"/>
                </a:cubicBezTo>
                <a:cubicBezTo>
                  <a:pt x="565344" y="212033"/>
                  <a:pt x="544359" y="236210"/>
                  <a:pt x="516917" y="256357"/>
                </a:cubicBezTo>
                <a:cubicBezTo>
                  <a:pt x="486246" y="277310"/>
                  <a:pt x="451540" y="290204"/>
                  <a:pt x="421676" y="290204"/>
                </a:cubicBezTo>
                <a:cubicBezTo>
                  <a:pt x="396656" y="290204"/>
                  <a:pt x="376478" y="281339"/>
                  <a:pt x="365178" y="265222"/>
                </a:cubicBezTo>
                <a:cubicBezTo>
                  <a:pt x="364371" y="264416"/>
                  <a:pt x="364371" y="263610"/>
                  <a:pt x="363564" y="262804"/>
                </a:cubicBezTo>
                <a:cubicBezTo>
                  <a:pt x="338543" y="286175"/>
                  <a:pt x="338543" y="374823"/>
                  <a:pt x="338543" y="440906"/>
                </a:cubicBezTo>
                <a:cubicBezTo>
                  <a:pt x="338543" y="441712"/>
                  <a:pt x="337736" y="442518"/>
                  <a:pt x="337736" y="444130"/>
                </a:cubicBezTo>
                <a:cubicBezTo>
                  <a:pt x="353878" y="494901"/>
                  <a:pt x="357107" y="555343"/>
                  <a:pt x="357107" y="590802"/>
                </a:cubicBezTo>
                <a:cubicBezTo>
                  <a:pt x="357107" y="597249"/>
                  <a:pt x="352264" y="602084"/>
                  <a:pt x="346614" y="602084"/>
                </a:cubicBezTo>
                <a:cubicBezTo>
                  <a:pt x="340157" y="602084"/>
                  <a:pt x="335315" y="597249"/>
                  <a:pt x="335315" y="590802"/>
                </a:cubicBezTo>
                <a:cubicBezTo>
                  <a:pt x="335315" y="540836"/>
                  <a:pt x="328858" y="378852"/>
                  <a:pt x="243303" y="376435"/>
                </a:cubicBezTo>
                <a:cubicBezTo>
                  <a:pt x="242496" y="382076"/>
                  <a:pt x="240882" y="387717"/>
                  <a:pt x="238460" y="393358"/>
                </a:cubicBezTo>
                <a:cubicBezTo>
                  <a:pt x="227968" y="416729"/>
                  <a:pt x="201333" y="429623"/>
                  <a:pt x="165013" y="429623"/>
                </a:cubicBezTo>
                <a:cubicBezTo>
                  <a:pt x="139992" y="429623"/>
                  <a:pt x="113357" y="423176"/>
                  <a:pt x="87529" y="411088"/>
                </a:cubicBezTo>
                <a:cubicBezTo>
                  <a:pt x="22152" y="380464"/>
                  <a:pt x="-14168" y="324052"/>
                  <a:pt x="5203" y="283757"/>
                </a:cubicBezTo>
                <a:cubicBezTo>
                  <a:pt x="15695" y="260386"/>
                  <a:pt x="43137" y="246686"/>
                  <a:pt x="78651" y="246686"/>
                </a:cubicBezTo>
                <a:cubicBezTo>
                  <a:pt x="103672" y="246686"/>
                  <a:pt x="130307" y="253133"/>
                  <a:pt x="156134" y="265222"/>
                </a:cubicBezTo>
                <a:cubicBezTo>
                  <a:pt x="202947" y="286981"/>
                  <a:pt x="234425" y="321634"/>
                  <a:pt x="241689" y="354676"/>
                </a:cubicBezTo>
                <a:cubicBezTo>
                  <a:pt x="249760" y="354676"/>
                  <a:pt x="257831" y="356287"/>
                  <a:pt x="264288" y="357899"/>
                </a:cubicBezTo>
                <a:cubicBezTo>
                  <a:pt x="258638" y="315993"/>
                  <a:pt x="222318" y="272475"/>
                  <a:pt x="165013" y="245880"/>
                </a:cubicBezTo>
                <a:cubicBezTo>
                  <a:pt x="152906" y="240239"/>
                  <a:pt x="139992" y="235404"/>
                  <a:pt x="127078" y="232180"/>
                </a:cubicBezTo>
                <a:cubicBezTo>
                  <a:pt x="130307" y="185438"/>
                  <a:pt x="151292" y="150785"/>
                  <a:pt x="182769" y="145143"/>
                </a:cubicBezTo>
                <a:cubicBezTo>
                  <a:pt x="185191" y="144337"/>
                  <a:pt x="188419" y="144337"/>
                  <a:pt x="190840" y="144337"/>
                </a:cubicBezTo>
                <a:cubicBezTo>
                  <a:pt x="229582" y="144337"/>
                  <a:pt x="267517" y="191080"/>
                  <a:pt x="278816" y="253133"/>
                </a:cubicBezTo>
                <a:cubicBezTo>
                  <a:pt x="286080" y="294234"/>
                  <a:pt x="280431" y="332917"/>
                  <a:pt x="265095" y="357899"/>
                </a:cubicBezTo>
                <a:cubicBezTo>
                  <a:pt x="287695" y="364346"/>
                  <a:pt x="303837" y="379658"/>
                  <a:pt x="316751" y="399000"/>
                </a:cubicBezTo>
                <a:cubicBezTo>
                  <a:pt x="318365" y="318410"/>
                  <a:pt x="324822" y="260386"/>
                  <a:pt x="355493" y="241045"/>
                </a:cubicBezTo>
                <a:cubicBezTo>
                  <a:pt x="353071" y="227345"/>
                  <a:pt x="356300" y="211227"/>
                  <a:pt x="363564" y="194303"/>
                </a:cubicBezTo>
                <a:cubicBezTo>
                  <a:pt x="374864" y="168515"/>
                  <a:pt x="396656" y="144337"/>
                  <a:pt x="423291" y="124190"/>
                </a:cubicBezTo>
                <a:cubicBezTo>
                  <a:pt x="453961" y="103237"/>
                  <a:pt x="488667" y="90343"/>
                  <a:pt x="518531" y="90343"/>
                </a:cubicBezTo>
                <a:close/>
                <a:moveTo>
                  <a:pt x="376479" y="10537"/>
                </a:moveTo>
                <a:cubicBezTo>
                  <a:pt x="407952" y="10537"/>
                  <a:pt x="434583" y="41971"/>
                  <a:pt x="445881" y="87108"/>
                </a:cubicBezTo>
                <a:cubicBezTo>
                  <a:pt x="433776" y="92750"/>
                  <a:pt x="422478" y="99198"/>
                  <a:pt x="411180" y="107258"/>
                </a:cubicBezTo>
                <a:cubicBezTo>
                  <a:pt x="380514" y="129021"/>
                  <a:pt x="357111" y="156426"/>
                  <a:pt x="344199" y="185442"/>
                </a:cubicBezTo>
                <a:cubicBezTo>
                  <a:pt x="336128" y="203175"/>
                  <a:pt x="332900" y="220101"/>
                  <a:pt x="333707" y="236221"/>
                </a:cubicBezTo>
                <a:cubicBezTo>
                  <a:pt x="313532" y="213653"/>
                  <a:pt x="301427" y="176576"/>
                  <a:pt x="301427" y="134663"/>
                </a:cubicBezTo>
                <a:cubicBezTo>
                  <a:pt x="301427" y="65346"/>
                  <a:pt x="334514" y="10537"/>
                  <a:pt x="376479" y="10537"/>
                </a:cubicBezTo>
                <a:close/>
                <a:moveTo>
                  <a:pt x="457838" y="736"/>
                </a:moveTo>
                <a:cubicBezTo>
                  <a:pt x="467111" y="-777"/>
                  <a:pt x="476182" y="30"/>
                  <a:pt x="484649" y="3256"/>
                </a:cubicBezTo>
                <a:cubicBezTo>
                  <a:pt x="507228" y="12128"/>
                  <a:pt x="520936" y="36324"/>
                  <a:pt x="523355" y="69392"/>
                </a:cubicBezTo>
                <a:cubicBezTo>
                  <a:pt x="521743" y="69392"/>
                  <a:pt x="520130" y="69392"/>
                  <a:pt x="518517" y="69392"/>
                </a:cubicBezTo>
                <a:cubicBezTo>
                  <a:pt x="501583" y="69392"/>
                  <a:pt x="483843" y="72618"/>
                  <a:pt x="466103" y="79071"/>
                </a:cubicBezTo>
                <a:cubicBezTo>
                  <a:pt x="458846" y="50842"/>
                  <a:pt x="445944" y="28259"/>
                  <a:pt x="429816" y="12128"/>
                </a:cubicBezTo>
                <a:cubicBezTo>
                  <a:pt x="439089" y="6079"/>
                  <a:pt x="448564" y="2248"/>
                  <a:pt x="457838" y="736"/>
                </a:cubicBezTo>
                <a:close/>
              </a:path>
            </a:pathLst>
          </a:cu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ea typeface="思源黑体 CN Normal" panose="020B0400000000000000" charset="-122"/>
              <a:cs typeface="思源黑体 CN Normal" panose="020B0400000000000000"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PP_MARK_KEY" val="1936708a-998f-4b86-a766-004713ef658e"/>
  <p:tag name="COMMONDATA" val="eyJoZGlkIjoiNTQwZmI4YTliYzc1OGM5MGJkYzZhODhjODY1MDE4ZjEifQ=="/>
  <p:tag name="resource_record_key" val="{&quot;10&quot;:[50035317,21537472,50029450,50042939,50026918,4127844],&quot;70&quot;:[3313619]}"/>
  <p:tag name="FULLTEXTBEAUTIFYED" val="1"/>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15000">
              <a:srgbClr val="FAA10F"/>
            </a:gs>
            <a:gs pos="90000">
              <a:srgbClr val="F6861E"/>
            </a:gs>
          </a:gsLst>
          <a:lin ang="27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5234</Words>
  <Application>WPS 演示</Application>
  <PresentationFormat>宽屏</PresentationFormat>
  <Paragraphs>178</Paragraphs>
  <Slides>7</Slides>
  <Notes>16</Notes>
  <HiddenSlides>1</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7</vt:i4>
      </vt:variant>
    </vt:vector>
  </HeadingPairs>
  <TitlesOfParts>
    <vt:vector size="27" baseType="lpstr">
      <vt:lpstr>Arial</vt:lpstr>
      <vt:lpstr>宋体</vt:lpstr>
      <vt:lpstr>Wingdings</vt:lpstr>
      <vt:lpstr>思源黑体 CN Normal</vt:lpstr>
      <vt:lpstr>思源黑体 CN Light</vt:lpstr>
      <vt:lpstr>微软雅黑</vt:lpstr>
      <vt:lpstr>Wingdings</vt:lpstr>
      <vt:lpstr>思源黑体 CN Medium</vt:lpstr>
      <vt:lpstr>思源黑体 Heavy</vt:lpstr>
      <vt:lpstr>黑体</vt:lpstr>
      <vt:lpstr>思源黑体 CN Regular</vt:lpstr>
      <vt:lpstr>Arial Unicode MS</vt:lpstr>
      <vt:lpstr>字魂64号-萌趣软糖体</vt:lpstr>
      <vt:lpstr>思源黑体 CN Heavy</vt:lpstr>
      <vt:lpstr>张海山锐线体2.0</vt:lpstr>
      <vt:lpstr>庞门正道粗书体</vt:lpstr>
      <vt:lpstr>思源黑体 CN Bold</vt:lpstr>
      <vt:lpstr>幼圆</vt:lpstr>
      <vt:lpstr>字魂71号-御守锦书</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1557</dc:creator>
  <cp:lastModifiedBy>博视源企划｜郑百思</cp:lastModifiedBy>
  <cp:revision>103</cp:revision>
  <dcterms:created xsi:type="dcterms:W3CDTF">2022-11-01T09:24:00Z</dcterms:created>
  <dcterms:modified xsi:type="dcterms:W3CDTF">2025-07-02T06:59:10Z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8024A2CD253B4B24BEA529C6DA968F98_13</vt:lpwstr>
  </property>
  <property fmtid="{D5CDD505-2E9C-101B-9397-08002B2CF9AE}" pid="3" name="KSOProductBuildVer">
    <vt:lpwstr>2052-12.1.0.21541</vt:lpwstr>
  </property>
</Properties>
</file>